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9"/>
  </p:notesMasterIdLst>
  <p:sldIdLst>
    <p:sldId id="256" r:id="rId2"/>
    <p:sldId id="468" r:id="rId3"/>
    <p:sldId id="557" r:id="rId4"/>
    <p:sldId id="558" r:id="rId5"/>
    <p:sldId id="559" r:id="rId6"/>
    <p:sldId id="563" r:id="rId7"/>
    <p:sldId id="463" r:id="rId8"/>
    <p:sldId id="562" r:id="rId9"/>
    <p:sldId id="560" r:id="rId10"/>
    <p:sldId id="707" r:id="rId11"/>
    <p:sldId id="711" r:id="rId12"/>
    <p:sldId id="713" r:id="rId13"/>
    <p:sldId id="712" r:id="rId14"/>
    <p:sldId id="564" r:id="rId15"/>
    <p:sldId id="567" r:id="rId16"/>
    <p:sldId id="735" r:id="rId17"/>
    <p:sldId id="708" r:id="rId18"/>
    <p:sldId id="694" r:id="rId19"/>
    <p:sldId id="726" r:id="rId20"/>
    <p:sldId id="709" r:id="rId21"/>
    <p:sldId id="725" r:id="rId22"/>
    <p:sldId id="692" r:id="rId23"/>
    <p:sldId id="714" r:id="rId24"/>
    <p:sldId id="568" r:id="rId25"/>
    <p:sldId id="569" r:id="rId26"/>
    <p:sldId id="570" r:id="rId27"/>
    <p:sldId id="571" r:id="rId28"/>
    <p:sldId id="572" r:id="rId29"/>
    <p:sldId id="574" r:id="rId30"/>
    <p:sldId id="575" r:id="rId31"/>
    <p:sldId id="576" r:id="rId32"/>
    <p:sldId id="577" r:id="rId33"/>
    <p:sldId id="578" r:id="rId34"/>
    <p:sldId id="579" r:id="rId35"/>
    <p:sldId id="580" r:id="rId36"/>
    <p:sldId id="716" r:id="rId37"/>
    <p:sldId id="606" r:id="rId38"/>
    <p:sldId id="607" r:id="rId39"/>
    <p:sldId id="608" r:id="rId40"/>
    <p:sldId id="609" r:id="rId41"/>
    <p:sldId id="610" r:id="rId42"/>
    <p:sldId id="611" r:id="rId43"/>
    <p:sldId id="612" r:id="rId44"/>
    <p:sldId id="613" r:id="rId45"/>
    <p:sldId id="614" r:id="rId46"/>
    <p:sldId id="615" r:id="rId47"/>
    <p:sldId id="616" r:id="rId48"/>
    <p:sldId id="651" r:id="rId49"/>
    <p:sldId id="652" r:id="rId50"/>
    <p:sldId id="653" r:id="rId51"/>
    <p:sldId id="637" r:id="rId52"/>
    <p:sldId id="638" r:id="rId53"/>
    <p:sldId id="639" r:id="rId54"/>
    <p:sldId id="640" r:id="rId55"/>
    <p:sldId id="641" r:id="rId56"/>
    <p:sldId id="642" r:id="rId57"/>
    <p:sldId id="643" r:id="rId58"/>
    <p:sldId id="644" r:id="rId59"/>
    <p:sldId id="645" r:id="rId60"/>
    <p:sldId id="646" r:id="rId61"/>
    <p:sldId id="647" r:id="rId62"/>
    <p:sldId id="648" r:id="rId63"/>
    <p:sldId id="649" r:id="rId64"/>
    <p:sldId id="654" r:id="rId65"/>
    <p:sldId id="655" r:id="rId66"/>
    <p:sldId id="656" r:id="rId67"/>
    <p:sldId id="657" r:id="rId68"/>
    <p:sldId id="658" r:id="rId69"/>
    <p:sldId id="710" r:id="rId70"/>
    <p:sldId id="659" r:id="rId71"/>
    <p:sldId id="660" r:id="rId72"/>
    <p:sldId id="661" r:id="rId73"/>
    <p:sldId id="662" r:id="rId74"/>
    <p:sldId id="663" r:id="rId75"/>
    <p:sldId id="664" r:id="rId76"/>
    <p:sldId id="665" r:id="rId77"/>
    <p:sldId id="666" r:id="rId78"/>
    <p:sldId id="667" r:id="rId79"/>
    <p:sldId id="718" r:id="rId80"/>
    <p:sldId id="382" r:id="rId81"/>
    <p:sldId id="383" r:id="rId82"/>
    <p:sldId id="385" r:id="rId83"/>
    <p:sldId id="727" r:id="rId84"/>
    <p:sldId id="728" r:id="rId85"/>
    <p:sldId id="545" r:id="rId86"/>
    <p:sldId id="546" r:id="rId87"/>
    <p:sldId id="547" r:id="rId88"/>
    <p:sldId id="387" r:id="rId89"/>
    <p:sldId id="388" r:id="rId90"/>
    <p:sldId id="389" r:id="rId91"/>
    <p:sldId id="390" r:id="rId92"/>
    <p:sldId id="391" r:id="rId93"/>
    <p:sldId id="392" r:id="rId94"/>
    <p:sldId id="393" r:id="rId95"/>
    <p:sldId id="394" r:id="rId96"/>
    <p:sldId id="395" r:id="rId97"/>
    <p:sldId id="396" r:id="rId98"/>
    <p:sldId id="729" r:id="rId99"/>
    <p:sldId id="397" r:id="rId100"/>
    <p:sldId id="398" r:id="rId101"/>
    <p:sldId id="399" r:id="rId102"/>
    <p:sldId id="400" r:id="rId103"/>
    <p:sldId id="401" r:id="rId104"/>
    <p:sldId id="402" r:id="rId105"/>
    <p:sldId id="403" r:id="rId106"/>
    <p:sldId id="404" r:id="rId107"/>
    <p:sldId id="730" r:id="rId108"/>
    <p:sldId id="405" r:id="rId109"/>
    <p:sldId id="406" r:id="rId110"/>
    <p:sldId id="407" r:id="rId111"/>
    <p:sldId id="408" r:id="rId112"/>
    <p:sldId id="409" r:id="rId113"/>
    <p:sldId id="410" r:id="rId114"/>
    <p:sldId id="411" r:id="rId115"/>
    <p:sldId id="413" r:id="rId116"/>
    <p:sldId id="467" r:id="rId117"/>
    <p:sldId id="416" r:id="rId118"/>
    <p:sldId id="417" r:id="rId119"/>
    <p:sldId id="731" r:id="rId120"/>
    <p:sldId id="732" r:id="rId121"/>
    <p:sldId id="581" r:id="rId122"/>
    <p:sldId id="582" r:id="rId123"/>
    <p:sldId id="584" r:id="rId124"/>
    <p:sldId id="733" r:id="rId125"/>
    <p:sldId id="734" r:id="rId126"/>
    <p:sldId id="717" r:id="rId127"/>
    <p:sldId id="586" r:id="rId128"/>
    <p:sldId id="587" r:id="rId129"/>
    <p:sldId id="311" r:id="rId130"/>
    <p:sldId id="720" r:id="rId131"/>
    <p:sldId id="588" r:id="rId132"/>
    <p:sldId id="517" r:id="rId133"/>
    <p:sldId id="518" r:id="rId134"/>
    <p:sldId id="520" r:id="rId135"/>
    <p:sldId id="504" r:id="rId136"/>
    <p:sldId id="505" r:id="rId137"/>
    <p:sldId id="506" r:id="rId138"/>
    <p:sldId id="507" r:id="rId139"/>
    <p:sldId id="483" r:id="rId140"/>
    <p:sldId id="482" r:id="rId141"/>
    <p:sldId id="541" r:id="rId142"/>
    <p:sldId id="479" r:id="rId143"/>
    <p:sldId id="480" r:id="rId144"/>
    <p:sldId id="553" r:id="rId145"/>
    <p:sldId id="552" r:id="rId146"/>
    <p:sldId id="554" r:id="rId147"/>
    <p:sldId id="555" r:id="rId148"/>
    <p:sldId id="556" r:id="rId149"/>
    <p:sldId id="501" r:id="rId150"/>
    <p:sldId id="721" r:id="rId151"/>
    <p:sldId id="589" r:id="rId152"/>
    <p:sldId id="433" r:id="rId153"/>
    <p:sldId id="434" r:id="rId154"/>
    <p:sldId id="435" r:id="rId155"/>
    <p:sldId id="484" r:id="rId156"/>
    <p:sldId id="447" r:id="rId157"/>
    <p:sldId id="448" r:id="rId158"/>
    <p:sldId id="521" r:id="rId159"/>
    <p:sldId id="590" r:id="rId160"/>
    <p:sldId id="722" r:id="rId161"/>
    <p:sldId id="522" r:id="rId162"/>
    <p:sldId id="460" r:id="rId163"/>
    <p:sldId id="538" r:id="rId164"/>
    <p:sldId id="437" r:id="rId165"/>
    <p:sldId id="438" r:id="rId166"/>
    <p:sldId id="737" r:id="rId167"/>
    <p:sldId id="738" r:id="rId168"/>
    <p:sldId id="439" r:id="rId169"/>
    <p:sldId id="537" r:id="rId170"/>
    <p:sldId id="539" r:id="rId171"/>
    <p:sldId id="540" r:id="rId172"/>
    <p:sldId id="523" r:id="rId173"/>
    <p:sldId id="524" r:id="rId174"/>
    <p:sldId id="512" r:id="rId175"/>
    <p:sldId id="474" r:id="rId176"/>
    <p:sldId id="462" r:id="rId177"/>
    <p:sldId id="472" r:id="rId178"/>
    <p:sldId id="603" r:id="rId179"/>
    <p:sldId id="669" r:id="rId180"/>
    <p:sldId id="670" r:id="rId181"/>
    <p:sldId id="700" r:id="rId182"/>
    <p:sldId id="703" r:id="rId183"/>
    <p:sldId id="635" r:id="rId184"/>
    <p:sldId id="636" r:id="rId185"/>
    <p:sldId id="591" r:id="rId186"/>
    <p:sldId id="593" r:id="rId187"/>
    <p:sldId id="592" r:id="rId188"/>
    <p:sldId id="696" r:id="rId189"/>
    <p:sldId id="697" r:id="rId190"/>
    <p:sldId id="595" r:id="rId191"/>
    <p:sldId id="596" r:id="rId192"/>
    <p:sldId id="597" r:id="rId193"/>
    <p:sldId id="598" r:id="rId194"/>
    <p:sldId id="599" r:id="rId195"/>
    <p:sldId id="600" r:id="rId196"/>
    <p:sldId id="601" r:id="rId197"/>
    <p:sldId id="706" r:id="rId198"/>
    <p:sldId id="442" r:id="rId199"/>
    <p:sldId id="443" r:id="rId200"/>
    <p:sldId id="444" r:id="rId201"/>
    <p:sldId id="445" r:id="rId202"/>
    <p:sldId id="723" r:id="rId203"/>
    <p:sldId id="671" r:id="rId204"/>
    <p:sldId id="672" r:id="rId205"/>
    <p:sldId id="673" r:id="rId206"/>
    <p:sldId id="674" r:id="rId207"/>
    <p:sldId id="675" r:id="rId208"/>
    <p:sldId id="677" r:id="rId209"/>
    <p:sldId id="678" r:id="rId210"/>
    <p:sldId id="679" r:id="rId211"/>
    <p:sldId id="680" r:id="rId212"/>
    <p:sldId id="681" r:id="rId213"/>
    <p:sldId id="682" r:id="rId214"/>
    <p:sldId id="683" r:id="rId215"/>
    <p:sldId id="684" r:id="rId216"/>
    <p:sldId id="685" r:id="rId217"/>
    <p:sldId id="686" r:id="rId218"/>
    <p:sldId id="687" r:id="rId219"/>
    <p:sldId id="688" r:id="rId220"/>
    <p:sldId id="689" r:id="rId221"/>
    <p:sldId id="690" r:id="rId222"/>
    <p:sldId id="691" r:id="rId223"/>
    <p:sldId id="531" r:id="rId224"/>
    <p:sldId id="535" r:id="rId225"/>
    <p:sldId id="532" r:id="rId226"/>
    <p:sldId id="724" r:id="rId227"/>
    <p:sldId id="489" r:id="rId228"/>
    <p:sldId id="490" r:id="rId229"/>
    <p:sldId id="736" r:id="rId230"/>
    <p:sldId id="491" r:id="rId231"/>
    <p:sldId id="492" r:id="rId232"/>
    <p:sldId id="493" r:id="rId233"/>
    <p:sldId id="509" r:id="rId234"/>
    <p:sldId id="511" r:id="rId235"/>
    <p:sldId id="494" r:id="rId236"/>
    <p:sldId id="495" r:id="rId237"/>
    <p:sldId id="496" r:id="rId238"/>
    <p:sldId id="497" r:id="rId239"/>
    <p:sldId id="498" r:id="rId240"/>
    <p:sldId id="542" r:id="rId241"/>
    <p:sldId id="549" r:id="rId242"/>
    <p:sldId id="668" r:id="rId243"/>
    <p:sldId id="446" r:id="rId244"/>
    <p:sldId id="704" r:id="rId245"/>
    <p:sldId id="508" r:id="rId246"/>
    <p:sldId id="565" r:id="rId247"/>
    <p:sldId id="566" r:id="rId2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RNA-Seq generation" id="{01C9B4F4-E0CD-AB4A-95E6-EC422ED6907C}">
          <p14:sldIdLst>
            <p14:sldId id="468"/>
            <p14:sldId id="557"/>
            <p14:sldId id="558"/>
            <p14:sldId id="559"/>
            <p14:sldId id="563"/>
            <p14:sldId id="463"/>
            <p14:sldId id="562"/>
            <p14:sldId id="560"/>
            <p14:sldId id="707"/>
            <p14:sldId id="711"/>
            <p14:sldId id="713"/>
            <p14:sldId id="712"/>
            <p14:sldId id="564"/>
            <p14:sldId id="567"/>
            <p14:sldId id="735"/>
            <p14:sldId id="708"/>
            <p14:sldId id="694"/>
            <p14:sldId id="726"/>
            <p14:sldId id="709"/>
            <p14:sldId id="725"/>
          </p14:sldIdLst>
        </p14:section>
        <p14:section name="rnaseq-fundamentals" id="{5A9F9197-3744-0C45-A652-620DF67B6E86}">
          <p14:sldIdLst>
            <p14:sldId id="692"/>
            <p14:sldId id="714"/>
            <p14:sldId id="568"/>
            <p14:sldId id="569"/>
            <p14:sldId id="570"/>
            <p14:sldId id="571"/>
            <p14:sldId id="572"/>
            <p14:sldId id="574"/>
            <p14:sldId id="575"/>
            <p14:sldId id="576"/>
            <p14:sldId id="577"/>
            <p14:sldId id="578"/>
            <p14:sldId id="579"/>
            <p14:sldId id="580"/>
          </p14:sldIdLst>
        </p14:section>
        <p14:section name="Transcript Reconstruction from RNA-Seq" id="{5DBB0234-9839-6440-9ACA-3189ECA0E274}">
          <p14:sldIdLst>
            <p14:sldId id="716"/>
            <p14:sldId id="606"/>
            <p14:sldId id="607"/>
            <p14:sldId id="608"/>
            <p14:sldId id="609"/>
            <p14:sldId id="610"/>
            <p14:sldId id="611"/>
            <p14:sldId id="612"/>
            <p14:sldId id="613"/>
            <p14:sldId id="614"/>
            <p14:sldId id="615"/>
            <p14:sldId id="616"/>
          </p14:sldIdLst>
        </p14:section>
        <p14:section name="Untitled Section" id="{D0A127D7-38B5-B246-80F3-13061311B078}">
          <p14:sldIdLst>
            <p14:sldId id="651"/>
            <p14:sldId id="652"/>
            <p14:sldId id="653"/>
          </p14:sldIdLst>
        </p14:section>
        <p14:section name="Untitled Section" id="{33662031-F5C4-CD40-AE6C-02C8C13DF034}">
          <p14:sldIdLst>
            <p14:sldId id="637"/>
            <p14:sldId id="638"/>
            <p14:sldId id="639"/>
            <p14:sldId id="640"/>
            <p14:sldId id="641"/>
            <p14:sldId id="642"/>
            <p14:sldId id="643"/>
            <p14:sldId id="644"/>
            <p14:sldId id="645"/>
            <p14:sldId id="646"/>
            <p14:sldId id="647"/>
            <p14:sldId id="648"/>
            <p14:sldId id="649"/>
            <p14:sldId id="654"/>
            <p14:sldId id="655"/>
            <p14:sldId id="656"/>
            <p14:sldId id="657"/>
            <p14:sldId id="658"/>
            <p14:sldId id="710"/>
            <p14:sldId id="659"/>
            <p14:sldId id="660"/>
            <p14:sldId id="661"/>
            <p14:sldId id="662"/>
            <p14:sldId id="663"/>
            <p14:sldId id="664"/>
            <p14:sldId id="665"/>
            <p14:sldId id="666"/>
            <p14:sldId id="667"/>
          </p14:sldIdLst>
        </p14:section>
        <p14:section name="Trinity" id="{65D018E2-34B5-0241-AF10-CBE13FA236A8}">
          <p14:sldIdLst>
            <p14:sldId id="718"/>
            <p14:sldId id="382"/>
            <p14:sldId id="383"/>
            <p14:sldId id="385"/>
            <p14:sldId id="727"/>
            <p14:sldId id="728"/>
            <p14:sldId id="545"/>
            <p14:sldId id="546"/>
            <p14:sldId id="547"/>
            <p14:sldId id="387"/>
            <p14:sldId id="388"/>
            <p14:sldId id="389"/>
            <p14:sldId id="390"/>
            <p14:sldId id="391"/>
            <p14:sldId id="392"/>
            <p14:sldId id="393"/>
            <p14:sldId id="394"/>
            <p14:sldId id="395"/>
            <p14:sldId id="396"/>
            <p14:sldId id="729"/>
            <p14:sldId id="397"/>
            <p14:sldId id="398"/>
            <p14:sldId id="399"/>
            <p14:sldId id="400"/>
            <p14:sldId id="401"/>
            <p14:sldId id="402"/>
            <p14:sldId id="403"/>
            <p14:sldId id="404"/>
            <p14:sldId id="730"/>
            <p14:sldId id="405"/>
            <p14:sldId id="406"/>
            <p14:sldId id="407"/>
            <p14:sldId id="408"/>
            <p14:sldId id="409"/>
            <p14:sldId id="410"/>
            <p14:sldId id="411"/>
          </p14:sldIdLst>
        </p14:section>
        <p14:section name="Strand-specific RNA-Seq" id="{C71FD3F0-7429-964A-B152-411C1CC7E3F6}">
          <p14:sldIdLst>
            <p14:sldId id="413"/>
            <p14:sldId id="467"/>
            <p14:sldId id="416"/>
            <p14:sldId id="417"/>
          </p14:sldIdLst>
        </p14:section>
        <p14:section name="Untitled Section" id="{F4549A66-7B4D-454B-AC8E-C21D42FEB71C}">
          <p14:sldIdLst>
            <p14:sldId id="731"/>
            <p14:sldId id="732"/>
            <p14:sldId id="581"/>
            <p14:sldId id="582"/>
          </p14:sldIdLst>
        </p14:section>
        <p14:section name="Insilico Normalization" id="{CCEC476F-737E-B441-94DB-AAD7CC5201ED}">
          <p14:sldIdLst>
            <p14:sldId id="584"/>
            <p14:sldId id="733"/>
            <p14:sldId id="734"/>
            <p14:sldId id="717"/>
            <p14:sldId id="586"/>
          </p14:sldIdLst>
        </p14:section>
        <p14:section name="de novo reconstruction" id="{1DC2AB2B-D12F-274D-9BE5-3752FCB7A125}">
          <p14:sldIdLst>
            <p14:sldId id="587"/>
          </p14:sldIdLst>
        </p14:section>
        <p14:section name="Demo Trinity" id="{9965C48D-BFA3-B447-8DF3-1B33BFAED4F6}">
          <p14:sldIdLst>
            <p14:sldId id="311"/>
          </p14:sldIdLst>
        </p14:section>
        <p14:section name="Assembly quality assessment" id="{8DAB6472-9BCB-554C-A547-B60BD2033E91}">
          <p14:sldIdLst>
            <p14:sldId id="720"/>
            <p14:sldId id="588"/>
            <p14:sldId id="517"/>
            <p14:sldId id="518"/>
            <p14:sldId id="520"/>
            <p14:sldId id="504"/>
            <p14:sldId id="505"/>
            <p14:sldId id="506"/>
            <p14:sldId id="507"/>
            <p14:sldId id="483"/>
            <p14:sldId id="482"/>
            <p14:sldId id="541"/>
            <p14:sldId id="479"/>
            <p14:sldId id="480"/>
            <p14:sldId id="553"/>
            <p14:sldId id="552"/>
            <p14:sldId id="554"/>
            <p14:sldId id="555"/>
            <p14:sldId id="556"/>
            <p14:sldId id="501"/>
          </p14:sldIdLst>
        </p14:section>
        <p14:section name="Beyond assembly" id="{7ADA6A9C-3A2C-1744-B6BB-3F8499CC17F0}">
          <p14:sldIdLst/>
        </p14:section>
        <p14:section name="Quantitation" id="{270C9F00-3112-6847-A762-DAB0D3032FF4}">
          <p14:sldIdLst>
            <p14:sldId id="721"/>
            <p14:sldId id="589"/>
            <p14:sldId id="433"/>
            <p14:sldId id="434"/>
            <p14:sldId id="435"/>
            <p14:sldId id="484"/>
          </p14:sldIdLst>
        </p14:section>
        <p14:section name="Mapping Uncertainty and EM" id="{C055CC5F-7FBB-4D4B-9019-E10A8D999168}">
          <p14:sldIdLst>
            <p14:sldId id="447"/>
            <p14:sldId id="448"/>
            <p14:sldId id="521"/>
            <p14:sldId id="590"/>
          </p14:sldIdLst>
        </p14:section>
        <p14:section name="Differential Expression" id="{4CEC138C-E33E-0F40-8E7E-B54106C594C6}">
          <p14:sldIdLst>
            <p14:sldId id="722"/>
            <p14:sldId id="522"/>
            <p14:sldId id="460"/>
            <p14:sldId id="538"/>
            <p14:sldId id="437"/>
            <p14:sldId id="438"/>
            <p14:sldId id="737"/>
            <p14:sldId id="738"/>
            <p14:sldId id="439"/>
            <p14:sldId id="537"/>
            <p14:sldId id="539"/>
            <p14:sldId id="540"/>
            <p14:sldId id="523"/>
            <p14:sldId id="524"/>
          </p14:sldIdLst>
        </p14:section>
        <p14:section name="cross-sample normalization" id="{32EE2AE5-4B79-C84E-B578-02F067429F2E}">
          <p14:sldIdLst>
            <p14:sldId id="512"/>
            <p14:sldId id="474"/>
            <p14:sldId id="462"/>
            <p14:sldId id="472"/>
          </p14:sldIdLst>
        </p14:section>
        <p14:section name="Batch Effects" id="{991D0710-D7A8-D448-82A1-3741A4D9C25E}">
          <p14:sldIdLst>
            <p14:sldId id="603"/>
            <p14:sldId id="669"/>
            <p14:sldId id="670"/>
            <p14:sldId id="700"/>
            <p14:sldId id="703"/>
          </p14:sldIdLst>
        </p14:section>
        <p14:section name="DTU, DGE, DTE" id="{232218A5-F7E0-004B-BA31-56C55F80BCA5}">
          <p14:sldIdLst>
            <p14:sldId id="635"/>
            <p14:sldId id="636"/>
            <p14:sldId id="591"/>
            <p14:sldId id="593"/>
            <p14:sldId id="592"/>
            <p14:sldId id="696"/>
            <p14:sldId id="697"/>
            <p14:sldId id="595"/>
            <p14:sldId id="596"/>
            <p14:sldId id="597"/>
            <p14:sldId id="598"/>
            <p14:sldId id="599"/>
            <p14:sldId id="600"/>
            <p14:sldId id="601"/>
            <p14:sldId id="706"/>
          </p14:sldIdLst>
        </p14:section>
        <p14:section name="visualize DE plots" id="{ACEC6EF7-2827-CB48-811A-42BF7F3330E3}">
          <p14:sldIdLst>
            <p14:sldId id="442"/>
            <p14:sldId id="443"/>
            <p14:sldId id="444"/>
            <p14:sldId id="445"/>
          </p14:sldIdLst>
        </p14:section>
        <p14:section name="Functional Annotation" id="{FA6B9BBA-B668-DA43-8B8F-24E4CCEAE8E2}">
          <p14:sldIdLst>
            <p14:sldId id="723"/>
            <p14:sldId id="671"/>
            <p14:sldId id="672"/>
            <p14:sldId id="673"/>
            <p14:sldId id="674"/>
            <p14:sldId id="675"/>
            <p14:sldId id="677"/>
            <p14:sldId id="678"/>
            <p14:sldId id="679"/>
            <p14:sldId id="680"/>
            <p14:sldId id="681"/>
            <p14:sldId id="682"/>
            <p14:sldId id="683"/>
            <p14:sldId id="684"/>
            <p14:sldId id="685"/>
            <p14:sldId id="686"/>
            <p14:sldId id="687"/>
            <p14:sldId id="688"/>
            <p14:sldId id="689"/>
            <p14:sldId id="690"/>
            <p14:sldId id="691"/>
            <p14:sldId id="531"/>
            <p14:sldId id="535"/>
            <p14:sldId id="532"/>
          </p14:sldIdLst>
        </p14:section>
        <p14:section name="salamander example" id="{D752DDC0-9A13-A94D-947E-1A57766E119E}">
          <p14:sldIdLst>
            <p14:sldId id="724"/>
            <p14:sldId id="489"/>
            <p14:sldId id="490"/>
            <p14:sldId id="736"/>
            <p14:sldId id="491"/>
            <p14:sldId id="492"/>
            <p14:sldId id="493"/>
            <p14:sldId id="509"/>
            <p14:sldId id="511"/>
            <p14:sldId id="494"/>
            <p14:sldId id="495"/>
            <p14:sldId id="496"/>
            <p14:sldId id="497"/>
            <p14:sldId id="498"/>
            <p14:sldId id="542"/>
            <p14:sldId id="549"/>
          </p14:sldIdLst>
        </p14:section>
        <p14:section name="Final Summary" id="{BAA1D3C1-550B-5240-88EA-045006301613}">
          <p14:sldIdLst>
            <p14:sldId id="668"/>
            <p14:sldId id="446"/>
            <p14:sldId id="704"/>
            <p14:sldId id="508"/>
            <p14:sldId id="565"/>
            <p14:sldId id="5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2B58E"/>
    <a:srgbClr val="69B9E1"/>
    <a:srgbClr val="E884B7"/>
    <a:srgbClr val="F69F22"/>
    <a:srgbClr val="750001"/>
    <a:srgbClr val="0F7535"/>
    <a:srgbClr val="2B3991"/>
    <a:srgbClr val="619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6"/>
    <p:restoredTop sz="86429" autoAdjust="0"/>
  </p:normalViewPr>
  <p:slideViewPr>
    <p:cSldViewPr snapToGrid="0" snapToObjects="1">
      <p:cViewPr>
        <p:scale>
          <a:sx n="81" d="100"/>
          <a:sy n="81" d="100"/>
        </p:scale>
        <p:origin x="1520" y="1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2" d="100"/>
        <a:sy n="72" d="100"/>
      </p:scale>
      <p:origin x="0" y="366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charts/_rels/chart1.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Sheet1!$C$5</c:f>
              <c:numCache>
                <c:formatCode>General</c:formatCode>
                <c:ptCount val="1"/>
                <c:pt idx="0">
                  <c:v>1000000</c:v>
                </c:pt>
              </c:numCache>
            </c:numRef>
          </c:val>
          <c:extLst>
            <c:ext xmlns:c16="http://schemas.microsoft.com/office/drawing/2014/chart" uri="{C3380CC4-5D6E-409C-BE32-E72D297353CC}">
              <c16:uniqueId val="{00000000-C71D-7248-B4B1-D29AD2A6426B}"/>
            </c:ext>
          </c:extLst>
        </c:ser>
        <c:ser>
          <c:idx val="1"/>
          <c:order val="1"/>
          <c:invertIfNegative val="0"/>
          <c:val>
            <c:numRef>
              <c:f>Sheet1!$C$6</c:f>
              <c:numCache>
                <c:formatCode>General</c:formatCode>
                <c:ptCount val="1"/>
                <c:pt idx="0">
                  <c:v>750000</c:v>
                </c:pt>
              </c:numCache>
            </c:numRef>
          </c:val>
          <c:extLst>
            <c:ext xmlns:c16="http://schemas.microsoft.com/office/drawing/2014/chart" uri="{C3380CC4-5D6E-409C-BE32-E72D297353CC}">
              <c16:uniqueId val="{00000001-C71D-7248-B4B1-D29AD2A6426B}"/>
            </c:ext>
          </c:extLst>
        </c:ser>
        <c:ser>
          <c:idx val="2"/>
          <c:order val="2"/>
          <c:invertIfNegative val="0"/>
          <c:val>
            <c:numRef>
              <c:f>Sheet1!$C$7</c:f>
              <c:numCache>
                <c:formatCode>General</c:formatCode>
                <c:ptCount val="1"/>
                <c:pt idx="0">
                  <c:v>500000</c:v>
                </c:pt>
              </c:numCache>
            </c:numRef>
          </c:val>
          <c:extLst>
            <c:ext xmlns:c16="http://schemas.microsoft.com/office/drawing/2014/chart" uri="{C3380CC4-5D6E-409C-BE32-E72D297353CC}">
              <c16:uniqueId val="{00000002-C71D-7248-B4B1-D29AD2A6426B}"/>
            </c:ext>
          </c:extLst>
        </c:ser>
        <c:ser>
          <c:idx val="3"/>
          <c:order val="3"/>
          <c:invertIfNegative val="0"/>
          <c:val>
            <c:numRef>
              <c:f>Sheet1!$C$8</c:f>
              <c:numCache>
                <c:formatCode>General</c:formatCode>
                <c:ptCount val="1"/>
                <c:pt idx="0">
                  <c:v>250000</c:v>
                </c:pt>
              </c:numCache>
            </c:numRef>
          </c:val>
          <c:extLst>
            <c:ext xmlns:c16="http://schemas.microsoft.com/office/drawing/2014/chart" uri="{C3380CC4-5D6E-409C-BE32-E72D297353CC}">
              <c16:uniqueId val="{00000003-C71D-7248-B4B1-D29AD2A6426B}"/>
            </c:ext>
          </c:extLst>
        </c:ser>
        <c:ser>
          <c:idx val="4"/>
          <c:order val="4"/>
          <c:invertIfNegative val="0"/>
          <c:val>
            <c:numRef>
              <c:f>Sheet1!$C$9</c:f>
              <c:numCache>
                <c:formatCode>General</c:formatCode>
                <c:ptCount val="1"/>
                <c:pt idx="0">
                  <c:v>200000</c:v>
                </c:pt>
              </c:numCache>
            </c:numRef>
          </c:val>
          <c:extLst>
            <c:ext xmlns:c16="http://schemas.microsoft.com/office/drawing/2014/chart" uri="{C3380CC4-5D6E-409C-BE32-E72D297353CC}">
              <c16:uniqueId val="{00000004-C71D-7248-B4B1-D29AD2A6426B}"/>
            </c:ext>
          </c:extLst>
        </c:ser>
        <c:ser>
          <c:idx val="5"/>
          <c:order val="5"/>
          <c:invertIfNegative val="0"/>
          <c:val>
            <c:numRef>
              <c:f>Sheet1!$C$10</c:f>
              <c:numCache>
                <c:formatCode>General</c:formatCode>
                <c:ptCount val="1"/>
                <c:pt idx="0">
                  <c:v>150000</c:v>
                </c:pt>
              </c:numCache>
            </c:numRef>
          </c:val>
          <c:extLst>
            <c:ext xmlns:c16="http://schemas.microsoft.com/office/drawing/2014/chart" uri="{C3380CC4-5D6E-409C-BE32-E72D297353CC}">
              <c16:uniqueId val="{00000005-C71D-7248-B4B1-D29AD2A6426B}"/>
            </c:ext>
          </c:extLst>
        </c:ser>
        <c:ser>
          <c:idx val="6"/>
          <c:order val="6"/>
          <c:invertIfNegative val="0"/>
          <c:val>
            <c:numRef>
              <c:f>Sheet1!$C$11</c:f>
              <c:numCache>
                <c:formatCode>General</c:formatCode>
                <c:ptCount val="1"/>
                <c:pt idx="0">
                  <c:v>100000</c:v>
                </c:pt>
              </c:numCache>
            </c:numRef>
          </c:val>
          <c:extLst>
            <c:ext xmlns:c16="http://schemas.microsoft.com/office/drawing/2014/chart" uri="{C3380CC4-5D6E-409C-BE32-E72D297353CC}">
              <c16:uniqueId val="{00000006-C71D-7248-B4B1-D29AD2A6426B}"/>
            </c:ext>
          </c:extLst>
        </c:ser>
        <c:ser>
          <c:idx val="7"/>
          <c:order val="7"/>
          <c:invertIfNegative val="0"/>
          <c:val>
            <c:numRef>
              <c:f>Sheet1!$C$12</c:f>
              <c:numCache>
                <c:formatCode>General</c:formatCode>
                <c:ptCount val="1"/>
                <c:pt idx="0">
                  <c:v>97000</c:v>
                </c:pt>
              </c:numCache>
            </c:numRef>
          </c:val>
          <c:extLst>
            <c:ext xmlns:c16="http://schemas.microsoft.com/office/drawing/2014/chart" uri="{C3380CC4-5D6E-409C-BE32-E72D297353CC}">
              <c16:uniqueId val="{00000007-C71D-7248-B4B1-D29AD2A6426B}"/>
            </c:ext>
          </c:extLst>
        </c:ser>
        <c:ser>
          <c:idx val="8"/>
          <c:order val="8"/>
          <c:invertIfNegative val="0"/>
          <c:val>
            <c:numRef>
              <c:f>Sheet1!$C$13</c:f>
              <c:numCache>
                <c:formatCode>General</c:formatCode>
                <c:ptCount val="1"/>
                <c:pt idx="0">
                  <c:v>85000</c:v>
                </c:pt>
              </c:numCache>
            </c:numRef>
          </c:val>
          <c:extLst>
            <c:ext xmlns:c16="http://schemas.microsoft.com/office/drawing/2014/chart" uri="{C3380CC4-5D6E-409C-BE32-E72D297353CC}">
              <c16:uniqueId val="{00000008-C71D-7248-B4B1-D29AD2A6426B}"/>
            </c:ext>
          </c:extLst>
        </c:ser>
        <c:ser>
          <c:idx val="9"/>
          <c:order val="9"/>
          <c:invertIfNegative val="0"/>
          <c:val>
            <c:numRef>
              <c:f>Sheet1!$C$14</c:f>
              <c:numCache>
                <c:formatCode>General</c:formatCode>
                <c:ptCount val="1"/>
                <c:pt idx="0">
                  <c:v>80000</c:v>
                </c:pt>
              </c:numCache>
            </c:numRef>
          </c:val>
          <c:extLst>
            <c:ext xmlns:c16="http://schemas.microsoft.com/office/drawing/2014/chart" uri="{C3380CC4-5D6E-409C-BE32-E72D297353CC}">
              <c16:uniqueId val="{00000009-C71D-7248-B4B1-D29AD2A6426B}"/>
            </c:ext>
          </c:extLst>
        </c:ser>
        <c:ser>
          <c:idx val="10"/>
          <c:order val="10"/>
          <c:invertIfNegative val="0"/>
          <c:val>
            <c:numRef>
              <c:f>Sheet1!$C$15</c:f>
              <c:numCache>
                <c:formatCode>General</c:formatCode>
                <c:ptCount val="1"/>
                <c:pt idx="0">
                  <c:v>70000</c:v>
                </c:pt>
              </c:numCache>
            </c:numRef>
          </c:val>
          <c:extLst>
            <c:ext xmlns:c16="http://schemas.microsoft.com/office/drawing/2014/chart" uri="{C3380CC4-5D6E-409C-BE32-E72D297353CC}">
              <c16:uniqueId val="{0000000A-C71D-7248-B4B1-D29AD2A6426B}"/>
            </c:ext>
          </c:extLst>
        </c:ser>
        <c:ser>
          <c:idx val="11"/>
          <c:order val="11"/>
          <c:invertIfNegative val="0"/>
          <c:val>
            <c:numRef>
              <c:f>Sheet1!$C$16</c:f>
              <c:numCache>
                <c:formatCode>General</c:formatCode>
                <c:ptCount val="1"/>
                <c:pt idx="0">
                  <c:v>65000</c:v>
                </c:pt>
              </c:numCache>
            </c:numRef>
          </c:val>
          <c:extLst>
            <c:ext xmlns:c16="http://schemas.microsoft.com/office/drawing/2014/chart" uri="{C3380CC4-5D6E-409C-BE32-E72D297353CC}">
              <c16:uniqueId val="{0000000B-C71D-7248-B4B1-D29AD2A6426B}"/>
            </c:ext>
          </c:extLst>
        </c:ser>
        <c:ser>
          <c:idx val="12"/>
          <c:order val="12"/>
          <c:invertIfNegative val="0"/>
          <c:val>
            <c:numRef>
              <c:f>Sheet1!$C$17</c:f>
              <c:numCache>
                <c:formatCode>General</c:formatCode>
                <c:ptCount val="1"/>
                <c:pt idx="0">
                  <c:v>60000</c:v>
                </c:pt>
              </c:numCache>
            </c:numRef>
          </c:val>
          <c:extLst>
            <c:ext xmlns:c16="http://schemas.microsoft.com/office/drawing/2014/chart" uri="{C3380CC4-5D6E-409C-BE32-E72D297353CC}">
              <c16:uniqueId val="{0000000C-C71D-7248-B4B1-D29AD2A6426B}"/>
            </c:ext>
          </c:extLst>
        </c:ser>
        <c:ser>
          <c:idx val="13"/>
          <c:order val="13"/>
          <c:invertIfNegative val="0"/>
          <c:val>
            <c:numRef>
              <c:f>Sheet1!$C$18</c:f>
              <c:numCache>
                <c:formatCode>General</c:formatCode>
                <c:ptCount val="1"/>
                <c:pt idx="0">
                  <c:v>50000</c:v>
                </c:pt>
              </c:numCache>
            </c:numRef>
          </c:val>
          <c:extLst>
            <c:ext xmlns:c16="http://schemas.microsoft.com/office/drawing/2014/chart" uri="{C3380CC4-5D6E-409C-BE32-E72D297353CC}">
              <c16:uniqueId val="{0000000D-C71D-7248-B4B1-D29AD2A6426B}"/>
            </c:ext>
          </c:extLst>
        </c:ser>
        <c:ser>
          <c:idx val="14"/>
          <c:order val="14"/>
          <c:invertIfNegative val="0"/>
          <c:val>
            <c:numRef>
              <c:f>Sheet1!$C$19</c:f>
              <c:numCache>
                <c:formatCode>General</c:formatCode>
                <c:ptCount val="1"/>
                <c:pt idx="0">
                  <c:v>45000</c:v>
                </c:pt>
              </c:numCache>
            </c:numRef>
          </c:val>
          <c:extLst>
            <c:ext xmlns:c16="http://schemas.microsoft.com/office/drawing/2014/chart" uri="{C3380CC4-5D6E-409C-BE32-E72D297353CC}">
              <c16:uniqueId val="{0000000E-C71D-7248-B4B1-D29AD2A6426B}"/>
            </c:ext>
          </c:extLst>
        </c:ser>
        <c:ser>
          <c:idx val="15"/>
          <c:order val="15"/>
          <c:invertIfNegative val="0"/>
          <c:val>
            <c:numRef>
              <c:f>Sheet1!$C$20</c:f>
              <c:numCache>
                <c:formatCode>General</c:formatCode>
                <c:ptCount val="1"/>
                <c:pt idx="0">
                  <c:v>40000</c:v>
                </c:pt>
              </c:numCache>
            </c:numRef>
          </c:val>
          <c:extLst>
            <c:ext xmlns:c16="http://schemas.microsoft.com/office/drawing/2014/chart" uri="{C3380CC4-5D6E-409C-BE32-E72D297353CC}">
              <c16:uniqueId val="{0000000F-C71D-7248-B4B1-D29AD2A6426B}"/>
            </c:ext>
          </c:extLst>
        </c:ser>
        <c:ser>
          <c:idx val="16"/>
          <c:order val="16"/>
          <c:invertIfNegative val="0"/>
          <c:val>
            <c:numRef>
              <c:f>Sheet1!$C$21</c:f>
              <c:numCache>
                <c:formatCode>General</c:formatCode>
                <c:ptCount val="1"/>
                <c:pt idx="0">
                  <c:v>38000</c:v>
                </c:pt>
              </c:numCache>
            </c:numRef>
          </c:val>
          <c:extLst>
            <c:ext xmlns:c16="http://schemas.microsoft.com/office/drawing/2014/chart" uri="{C3380CC4-5D6E-409C-BE32-E72D297353CC}">
              <c16:uniqueId val="{00000010-C71D-7248-B4B1-D29AD2A6426B}"/>
            </c:ext>
          </c:extLst>
        </c:ser>
        <c:ser>
          <c:idx val="17"/>
          <c:order val="17"/>
          <c:invertIfNegative val="0"/>
          <c:val>
            <c:numRef>
              <c:f>Sheet1!$C$22</c:f>
              <c:numCache>
                <c:formatCode>General</c:formatCode>
                <c:ptCount val="1"/>
                <c:pt idx="0">
                  <c:v>35000</c:v>
                </c:pt>
              </c:numCache>
            </c:numRef>
          </c:val>
          <c:extLst>
            <c:ext xmlns:c16="http://schemas.microsoft.com/office/drawing/2014/chart" uri="{C3380CC4-5D6E-409C-BE32-E72D297353CC}">
              <c16:uniqueId val="{00000011-C71D-7248-B4B1-D29AD2A6426B}"/>
            </c:ext>
          </c:extLst>
        </c:ser>
        <c:ser>
          <c:idx val="18"/>
          <c:order val="18"/>
          <c:invertIfNegative val="0"/>
          <c:val>
            <c:numRef>
              <c:f>Sheet1!$C$23</c:f>
              <c:numCache>
                <c:formatCode>General</c:formatCode>
                <c:ptCount val="1"/>
                <c:pt idx="0">
                  <c:v>32000</c:v>
                </c:pt>
              </c:numCache>
            </c:numRef>
          </c:val>
          <c:extLst>
            <c:ext xmlns:c16="http://schemas.microsoft.com/office/drawing/2014/chart" uri="{C3380CC4-5D6E-409C-BE32-E72D297353CC}">
              <c16:uniqueId val="{00000012-C71D-7248-B4B1-D29AD2A6426B}"/>
            </c:ext>
          </c:extLst>
        </c:ser>
        <c:ser>
          <c:idx val="19"/>
          <c:order val="19"/>
          <c:invertIfNegative val="0"/>
          <c:val>
            <c:numRef>
              <c:f>Sheet1!$C$24</c:f>
              <c:numCache>
                <c:formatCode>General</c:formatCode>
                <c:ptCount val="1"/>
                <c:pt idx="0">
                  <c:v>27000</c:v>
                </c:pt>
              </c:numCache>
            </c:numRef>
          </c:val>
          <c:extLst>
            <c:ext xmlns:c16="http://schemas.microsoft.com/office/drawing/2014/chart" uri="{C3380CC4-5D6E-409C-BE32-E72D297353CC}">
              <c16:uniqueId val="{00000013-C71D-7248-B4B1-D29AD2A6426B}"/>
            </c:ext>
          </c:extLst>
        </c:ser>
        <c:ser>
          <c:idx val="20"/>
          <c:order val="20"/>
          <c:invertIfNegative val="0"/>
          <c:val>
            <c:numRef>
              <c:f>Sheet1!$C$25</c:f>
              <c:numCache>
                <c:formatCode>General</c:formatCode>
                <c:ptCount val="1"/>
                <c:pt idx="0">
                  <c:v>25000</c:v>
                </c:pt>
              </c:numCache>
            </c:numRef>
          </c:val>
          <c:extLst>
            <c:ext xmlns:c16="http://schemas.microsoft.com/office/drawing/2014/chart" uri="{C3380CC4-5D6E-409C-BE32-E72D297353CC}">
              <c16:uniqueId val="{00000014-C71D-7248-B4B1-D29AD2A6426B}"/>
            </c:ext>
          </c:extLst>
        </c:ser>
        <c:ser>
          <c:idx val="21"/>
          <c:order val="21"/>
          <c:invertIfNegative val="0"/>
          <c:val>
            <c:numRef>
              <c:f>Sheet1!$C$26</c:f>
              <c:numCache>
                <c:formatCode>General</c:formatCode>
                <c:ptCount val="1"/>
                <c:pt idx="0">
                  <c:v>23000</c:v>
                </c:pt>
              </c:numCache>
            </c:numRef>
          </c:val>
          <c:extLst>
            <c:ext xmlns:c16="http://schemas.microsoft.com/office/drawing/2014/chart" uri="{C3380CC4-5D6E-409C-BE32-E72D297353CC}">
              <c16:uniqueId val="{00000015-C71D-7248-B4B1-D29AD2A6426B}"/>
            </c:ext>
          </c:extLst>
        </c:ser>
        <c:ser>
          <c:idx val="22"/>
          <c:order val="22"/>
          <c:invertIfNegative val="0"/>
          <c:val>
            <c:numRef>
              <c:f>Sheet1!$C$27</c:f>
              <c:numCache>
                <c:formatCode>General</c:formatCode>
                <c:ptCount val="1"/>
                <c:pt idx="0">
                  <c:v>22000</c:v>
                </c:pt>
              </c:numCache>
            </c:numRef>
          </c:val>
          <c:extLst>
            <c:ext xmlns:c16="http://schemas.microsoft.com/office/drawing/2014/chart" uri="{C3380CC4-5D6E-409C-BE32-E72D297353CC}">
              <c16:uniqueId val="{00000016-C71D-7248-B4B1-D29AD2A6426B}"/>
            </c:ext>
          </c:extLst>
        </c:ser>
        <c:ser>
          <c:idx val="23"/>
          <c:order val="23"/>
          <c:invertIfNegative val="0"/>
          <c:val>
            <c:numRef>
              <c:f>Sheet1!$C$28</c:f>
              <c:numCache>
                <c:formatCode>General</c:formatCode>
                <c:ptCount val="1"/>
                <c:pt idx="0">
                  <c:v>21000</c:v>
                </c:pt>
              </c:numCache>
            </c:numRef>
          </c:val>
          <c:extLst>
            <c:ext xmlns:c16="http://schemas.microsoft.com/office/drawing/2014/chart" uri="{C3380CC4-5D6E-409C-BE32-E72D297353CC}">
              <c16:uniqueId val="{00000017-C71D-7248-B4B1-D29AD2A6426B}"/>
            </c:ext>
          </c:extLst>
        </c:ser>
        <c:ser>
          <c:idx val="24"/>
          <c:order val="24"/>
          <c:invertIfNegative val="0"/>
          <c:val>
            <c:numRef>
              <c:f>Sheet1!$C$29</c:f>
              <c:numCache>
                <c:formatCode>General</c:formatCode>
                <c:ptCount val="1"/>
                <c:pt idx="0">
                  <c:v>20000</c:v>
                </c:pt>
              </c:numCache>
            </c:numRef>
          </c:val>
          <c:extLst>
            <c:ext xmlns:c16="http://schemas.microsoft.com/office/drawing/2014/chart" uri="{C3380CC4-5D6E-409C-BE32-E72D297353CC}">
              <c16:uniqueId val="{00000018-C71D-7248-B4B1-D29AD2A6426B}"/>
            </c:ext>
          </c:extLst>
        </c:ser>
        <c:ser>
          <c:idx val="25"/>
          <c:order val="25"/>
          <c:invertIfNegative val="0"/>
          <c:val>
            <c:numRef>
              <c:f>Sheet1!$C$30</c:f>
              <c:numCache>
                <c:formatCode>General</c:formatCode>
                <c:ptCount val="1"/>
                <c:pt idx="0">
                  <c:v>20000</c:v>
                </c:pt>
              </c:numCache>
            </c:numRef>
          </c:val>
          <c:extLst>
            <c:ext xmlns:c16="http://schemas.microsoft.com/office/drawing/2014/chart" uri="{C3380CC4-5D6E-409C-BE32-E72D297353CC}">
              <c16:uniqueId val="{00000019-C71D-7248-B4B1-D29AD2A6426B}"/>
            </c:ext>
          </c:extLst>
        </c:ser>
        <c:ser>
          <c:idx val="26"/>
          <c:order val="26"/>
          <c:invertIfNegative val="0"/>
          <c:val>
            <c:numRef>
              <c:f>Sheet1!$C$31</c:f>
              <c:numCache>
                <c:formatCode>General</c:formatCode>
                <c:ptCount val="1"/>
                <c:pt idx="0">
                  <c:v>20000</c:v>
                </c:pt>
              </c:numCache>
            </c:numRef>
          </c:val>
          <c:extLst>
            <c:ext xmlns:c16="http://schemas.microsoft.com/office/drawing/2014/chart" uri="{C3380CC4-5D6E-409C-BE32-E72D297353CC}">
              <c16:uniqueId val="{0000001A-C71D-7248-B4B1-D29AD2A6426B}"/>
            </c:ext>
          </c:extLst>
        </c:ser>
        <c:ser>
          <c:idx val="27"/>
          <c:order val="27"/>
          <c:invertIfNegative val="0"/>
          <c:val>
            <c:numRef>
              <c:f>Sheet1!$C$32</c:f>
              <c:numCache>
                <c:formatCode>General</c:formatCode>
                <c:ptCount val="1"/>
                <c:pt idx="0">
                  <c:v>20000</c:v>
                </c:pt>
              </c:numCache>
            </c:numRef>
          </c:val>
          <c:extLst>
            <c:ext xmlns:c16="http://schemas.microsoft.com/office/drawing/2014/chart" uri="{C3380CC4-5D6E-409C-BE32-E72D297353CC}">
              <c16:uniqueId val="{0000001B-C71D-7248-B4B1-D29AD2A6426B}"/>
            </c:ext>
          </c:extLst>
        </c:ser>
        <c:ser>
          <c:idx val="28"/>
          <c:order val="28"/>
          <c:invertIfNegative val="0"/>
          <c:val>
            <c:numRef>
              <c:f>Sheet1!$C$33</c:f>
              <c:numCache>
                <c:formatCode>General</c:formatCode>
                <c:ptCount val="1"/>
                <c:pt idx="0">
                  <c:v>20000</c:v>
                </c:pt>
              </c:numCache>
            </c:numRef>
          </c:val>
          <c:extLst>
            <c:ext xmlns:c16="http://schemas.microsoft.com/office/drawing/2014/chart" uri="{C3380CC4-5D6E-409C-BE32-E72D297353CC}">
              <c16:uniqueId val="{0000001C-C71D-7248-B4B1-D29AD2A6426B}"/>
            </c:ext>
          </c:extLst>
        </c:ser>
        <c:ser>
          <c:idx val="29"/>
          <c:order val="29"/>
          <c:invertIfNegative val="0"/>
          <c:val>
            <c:numRef>
              <c:f>Sheet1!$C$34</c:f>
              <c:numCache>
                <c:formatCode>General</c:formatCode>
                <c:ptCount val="1"/>
                <c:pt idx="0">
                  <c:v>20000</c:v>
                </c:pt>
              </c:numCache>
            </c:numRef>
          </c:val>
          <c:extLst>
            <c:ext xmlns:c16="http://schemas.microsoft.com/office/drawing/2014/chart" uri="{C3380CC4-5D6E-409C-BE32-E72D297353CC}">
              <c16:uniqueId val="{0000001D-C71D-7248-B4B1-D29AD2A6426B}"/>
            </c:ext>
          </c:extLst>
        </c:ser>
        <c:ser>
          <c:idx val="30"/>
          <c:order val="30"/>
          <c:invertIfNegative val="0"/>
          <c:val>
            <c:numRef>
              <c:f>Sheet1!$C$35</c:f>
              <c:numCache>
                <c:formatCode>General</c:formatCode>
                <c:ptCount val="1"/>
                <c:pt idx="0">
                  <c:v>20000</c:v>
                </c:pt>
              </c:numCache>
            </c:numRef>
          </c:val>
          <c:extLst>
            <c:ext xmlns:c16="http://schemas.microsoft.com/office/drawing/2014/chart" uri="{C3380CC4-5D6E-409C-BE32-E72D297353CC}">
              <c16:uniqueId val="{0000001E-C71D-7248-B4B1-D29AD2A6426B}"/>
            </c:ext>
          </c:extLst>
        </c:ser>
        <c:ser>
          <c:idx val="31"/>
          <c:order val="31"/>
          <c:invertIfNegative val="0"/>
          <c:val>
            <c:numRef>
              <c:f>Sheet1!$C$36</c:f>
              <c:numCache>
                <c:formatCode>General</c:formatCode>
                <c:ptCount val="1"/>
                <c:pt idx="0">
                  <c:v>20000</c:v>
                </c:pt>
              </c:numCache>
            </c:numRef>
          </c:val>
          <c:extLst>
            <c:ext xmlns:c16="http://schemas.microsoft.com/office/drawing/2014/chart" uri="{C3380CC4-5D6E-409C-BE32-E72D297353CC}">
              <c16:uniqueId val="{0000001F-C71D-7248-B4B1-D29AD2A6426B}"/>
            </c:ext>
          </c:extLst>
        </c:ser>
        <c:ser>
          <c:idx val="32"/>
          <c:order val="32"/>
          <c:invertIfNegative val="0"/>
          <c:val>
            <c:numRef>
              <c:f>Sheet1!$C$37</c:f>
              <c:numCache>
                <c:formatCode>General</c:formatCode>
                <c:ptCount val="1"/>
                <c:pt idx="0">
                  <c:v>20000</c:v>
                </c:pt>
              </c:numCache>
            </c:numRef>
          </c:val>
          <c:extLst>
            <c:ext xmlns:c16="http://schemas.microsoft.com/office/drawing/2014/chart" uri="{C3380CC4-5D6E-409C-BE32-E72D297353CC}">
              <c16:uniqueId val="{00000020-C71D-7248-B4B1-D29AD2A6426B}"/>
            </c:ext>
          </c:extLst>
        </c:ser>
        <c:ser>
          <c:idx val="33"/>
          <c:order val="33"/>
          <c:invertIfNegative val="0"/>
          <c:val>
            <c:numRef>
              <c:f>Sheet1!$C$38</c:f>
              <c:numCache>
                <c:formatCode>General</c:formatCode>
                <c:ptCount val="1"/>
                <c:pt idx="0">
                  <c:v>20000</c:v>
                </c:pt>
              </c:numCache>
            </c:numRef>
          </c:val>
          <c:extLst>
            <c:ext xmlns:c16="http://schemas.microsoft.com/office/drawing/2014/chart" uri="{C3380CC4-5D6E-409C-BE32-E72D297353CC}">
              <c16:uniqueId val="{00000021-C71D-7248-B4B1-D29AD2A6426B}"/>
            </c:ext>
          </c:extLst>
        </c:ser>
        <c:ser>
          <c:idx val="34"/>
          <c:order val="34"/>
          <c:invertIfNegative val="0"/>
          <c:val>
            <c:numRef>
              <c:f>Sheet1!$C$39</c:f>
              <c:numCache>
                <c:formatCode>General</c:formatCode>
                <c:ptCount val="1"/>
                <c:pt idx="0">
                  <c:v>20000</c:v>
                </c:pt>
              </c:numCache>
            </c:numRef>
          </c:val>
          <c:extLst>
            <c:ext xmlns:c16="http://schemas.microsoft.com/office/drawing/2014/chart" uri="{C3380CC4-5D6E-409C-BE32-E72D297353CC}">
              <c16:uniqueId val="{00000022-C71D-7248-B4B1-D29AD2A6426B}"/>
            </c:ext>
          </c:extLst>
        </c:ser>
        <c:ser>
          <c:idx val="35"/>
          <c:order val="35"/>
          <c:invertIfNegative val="0"/>
          <c:val>
            <c:numRef>
              <c:f>Sheet1!$C$40</c:f>
              <c:numCache>
                <c:formatCode>General</c:formatCode>
                <c:ptCount val="1"/>
                <c:pt idx="0">
                  <c:v>20000</c:v>
                </c:pt>
              </c:numCache>
            </c:numRef>
          </c:val>
          <c:extLst>
            <c:ext xmlns:c16="http://schemas.microsoft.com/office/drawing/2014/chart" uri="{C3380CC4-5D6E-409C-BE32-E72D297353CC}">
              <c16:uniqueId val="{00000023-C71D-7248-B4B1-D29AD2A6426B}"/>
            </c:ext>
          </c:extLst>
        </c:ser>
        <c:dLbls>
          <c:showLegendKey val="0"/>
          <c:showVal val="0"/>
          <c:showCatName val="0"/>
          <c:showSerName val="0"/>
          <c:showPercent val="0"/>
          <c:showBubbleSize val="0"/>
        </c:dLbls>
        <c:gapWidth val="150"/>
        <c:overlap val="100"/>
        <c:axId val="-2035947976"/>
        <c:axId val="-2063671544"/>
      </c:barChart>
      <c:catAx>
        <c:axId val="-2035947976"/>
        <c:scaling>
          <c:orientation val="minMax"/>
        </c:scaling>
        <c:delete val="0"/>
        <c:axPos val="l"/>
        <c:majorTickMark val="out"/>
        <c:minorTickMark val="none"/>
        <c:tickLblPos val="nextTo"/>
        <c:crossAx val="-2063671544"/>
        <c:crosses val="autoZero"/>
        <c:auto val="1"/>
        <c:lblAlgn val="ctr"/>
        <c:lblOffset val="100"/>
        <c:noMultiLvlLbl val="0"/>
      </c:catAx>
      <c:valAx>
        <c:axId val="-2063671544"/>
        <c:scaling>
          <c:orientation val="minMax"/>
          <c:max val="4000000"/>
        </c:scaling>
        <c:delete val="0"/>
        <c:axPos val="b"/>
        <c:majorGridlines/>
        <c:numFmt formatCode="General" sourceLinked="1"/>
        <c:majorTickMark val="out"/>
        <c:minorTickMark val="none"/>
        <c:tickLblPos val="nextTo"/>
        <c:txPr>
          <a:bodyPr/>
          <a:lstStyle/>
          <a:p>
            <a:pPr>
              <a:defRPr sz="1400" b="1"/>
            </a:pPr>
            <a:endParaRPr lang="en-US"/>
          </a:p>
        </c:txPr>
        <c:crossAx val="-203594797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Sheet2!$C$5</c:f>
              <c:numCache>
                <c:formatCode>General</c:formatCode>
                <c:ptCount val="1"/>
                <c:pt idx="0">
                  <c:v>3300</c:v>
                </c:pt>
              </c:numCache>
            </c:numRef>
          </c:val>
          <c:extLst>
            <c:ext xmlns:c16="http://schemas.microsoft.com/office/drawing/2014/chart" uri="{C3380CC4-5D6E-409C-BE32-E72D297353CC}">
              <c16:uniqueId val="{00000000-F1E8-B44D-86AA-AAFEA3FA2EA6}"/>
            </c:ext>
          </c:extLst>
        </c:ser>
        <c:ser>
          <c:idx val="1"/>
          <c:order val="1"/>
          <c:invertIfNegative val="0"/>
          <c:val>
            <c:numRef>
              <c:f>Sheet2!$C$6</c:f>
              <c:numCache>
                <c:formatCode>General</c:formatCode>
                <c:ptCount val="1"/>
                <c:pt idx="0">
                  <c:v>3200</c:v>
                </c:pt>
              </c:numCache>
            </c:numRef>
          </c:val>
          <c:extLst>
            <c:ext xmlns:c16="http://schemas.microsoft.com/office/drawing/2014/chart" uri="{C3380CC4-5D6E-409C-BE32-E72D297353CC}">
              <c16:uniqueId val="{00000001-F1E8-B44D-86AA-AAFEA3FA2EA6}"/>
            </c:ext>
          </c:extLst>
        </c:ser>
        <c:ser>
          <c:idx val="2"/>
          <c:order val="2"/>
          <c:invertIfNegative val="0"/>
          <c:val>
            <c:numRef>
              <c:f>Sheet2!$C$7</c:f>
              <c:numCache>
                <c:formatCode>General</c:formatCode>
                <c:ptCount val="1"/>
                <c:pt idx="0">
                  <c:v>3100</c:v>
                </c:pt>
              </c:numCache>
            </c:numRef>
          </c:val>
          <c:extLst>
            <c:ext xmlns:c16="http://schemas.microsoft.com/office/drawing/2014/chart" uri="{C3380CC4-5D6E-409C-BE32-E72D297353CC}">
              <c16:uniqueId val="{00000002-F1E8-B44D-86AA-AAFEA3FA2EA6}"/>
            </c:ext>
          </c:extLst>
        </c:ser>
        <c:ser>
          <c:idx val="3"/>
          <c:order val="3"/>
          <c:invertIfNegative val="0"/>
          <c:val>
            <c:numRef>
              <c:f>Sheet2!$C$8</c:f>
              <c:numCache>
                <c:formatCode>General</c:formatCode>
                <c:ptCount val="1"/>
                <c:pt idx="0">
                  <c:v>3000</c:v>
                </c:pt>
              </c:numCache>
            </c:numRef>
          </c:val>
          <c:extLst>
            <c:ext xmlns:c16="http://schemas.microsoft.com/office/drawing/2014/chart" uri="{C3380CC4-5D6E-409C-BE32-E72D297353CC}">
              <c16:uniqueId val="{00000003-F1E8-B44D-86AA-AAFEA3FA2EA6}"/>
            </c:ext>
          </c:extLst>
        </c:ser>
        <c:ser>
          <c:idx val="4"/>
          <c:order val="4"/>
          <c:invertIfNegative val="0"/>
          <c:val>
            <c:numRef>
              <c:f>Sheet2!$C$9</c:f>
              <c:numCache>
                <c:formatCode>General</c:formatCode>
                <c:ptCount val="1"/>
                <c:pt idx="0">
                  <c:v>2900</c:v>
                </c:pt>
              </c:numCache>
            </c:numRef>
          </c:val>
          <c:extLst>
            <c:ext xmlns:c16="http://schemas.microsoft.com/office/drawing/2014/chart" uri="{C3380CC4-5D6E-409C-BE32-E72D297353CC}">
              <c16:uniqueId val="{00000004-F1E8-B44D-86AA-AAFEA3FA2EA6}"/>
            </c:ext>
          </c:extLst>
        </c:ser>
        <c:ser>
          <c:idx val="5"/>
          <c:order val="5"/>
          <c:invertIfNegative val="0"/>
          <c:val>
            <c:numRef>
              <c:f>Sheet2!$C$10</c:f>
              <c:numCache>
                <c:formatCode>General</c:formatCode>
                <c:ptCount val="1"/>
                <c:pt idx="0">
                  <c:v>2800</c:v>
                </c:pt>
              </c:numCache>
            </c:numRef>
          </c:val>
          <c:extLst>
            <c:ext xmlns:c16="http://schemas.microsoft.com/office/drawing/2014/chart" uri="{C3380CC4-5D6E-409C-BE32-E72D297353CC}">
              <c16:uniqueId val="{00000005-F1E8-B44D-86AA-AAFEA3FA2EA6}"/>
            </c:ext>
          </c:extLst>
        </c:ser>
        <c:ser>
          <c:idx val="6"/>
          <c:order val="6"/>
          <c:invertIfNegative val="0"/>
          <c:val>
            <c:numRef>
              <c:f>Sheet2!$C$11</c:f>
              <c:numCache>
                <c:formatCode>General</c:formatCode>
                <c:ptCount val="1"/>
                <c:pt idx="0">
                  <c:v>2700</c:v>
                </c:pt>
              </c:numCache>
            </c:numRef>
          </c:val>
          <c:extLst>
            <c:ext xmlns:c16="http://schemas.microsoft.com/office/drawing/2014/chart" uri="{C3380CC4-5D6E-409C-BE32-E72D297353CC}">
              <c16:uniqueId val="{00000006-F1E8-B44D-86AA-AAFEA3FA2EA6}"/>
            </c:ext>
          </c:extLst>
        </c:ser>
        <c:ser>
          <c:idx val="7"/>
          <c:order val="7"/>
          <c:invertIfNegative val="0"/>
          <c:val>
            <c:numRef>
              <c:f>Sheet2!$C$12</c:f>
              <c:numCache>
                <c:formatCode>General</c:formatCode>
                <c:ptCount val="1"/>
                <c:pt idx="0">
                  <c:v>2300</c:v>
                </c:pt>
              </c:numCache>
            </c:numRef>
          </c:val>
          <c:extLst>
            <c:ext xmlns:c16="http://schemas.microsoft.com/office/drawing/2014/chart" uri="{C3380CC4-5D6E-409C-BE32-E72D297353CC}">
              <c16:uniqueId val="{00000007-F1E8-B44D-86AA-AAFEA3FA2EA6}"/>
            </c:ext>
          </c:extLst>
        </c:ser>
        <c:ser>
          <c:idx val="8"/>
          <c:order val="8"/>
          <c:invertIfNegative val="0"/>
          <c:val>
            <c:numRef>
              <c:f>Sheet2!$C$13</c:f>
              <c:numCache>
                <c:formatCode>General</c:formatCode>
                <c:ptCount val="1"/>
                <c:pt idx="0">
                  <c:v>1200</c:v>
                </c:pt>
              </c:numCache>
            </c:numRef>
          </c:val>
          <c:extLst>
            <c:ext xmlns:c16="http://schemas.microsoft.com/office/drawing/2014/chart" uri="{C3380CC4-5D6E-409C-BE32-E72D297353CC}">
              <c16:uniqueId val="{00000008-F1E8-B44D-86AA-AAFEA3FA2EA6}"/>
            </c:ext>
          </c:extLst>
        </c:ser>
        <c:ser>
          <c:idx val="9"/>
          <c:order val="9"/>
          <c:invertIfNegative val="0"/>
          <c:val>
            <c:numRef>
              <c:f>Sheet2!$C$14</c:f>
              <c:numCache>
                <c:formatCode>General</c:formatCode>
                <c:ptCount val="1"/>
                <c:pt idx="0">
                  <c:v>1000</c:v>
                </c:pt>
              </c:numCache>
            </c:numRef>
          </c:val>
          <c:extLst>
            <c:ext xmlns:c16="http://schemas.microsoft.com/office/drawing/2014/chart" uri="{C3380CC4-5D6E-409C-BE32-E72D297353CC}">
              <c16:uniqueId val="{00000009-F1E8-B44D-86AA-AAFEA3FA2EA6}"/>
            </c:ext>
          </c:extLst>
        </c:ser>
        <c:ser>
          <c:idx val="10"/>
          <c:order val="10"/>
          <c:invertIfNegative val="0"/>
          <c:val>
            <c:numRef>
              <c:f>Sheet2!$C$15</c:f>
              <c:numCache>
                <c:formatCode>General</c:formatCode>
                <c:ptCount val="1"/>
                <c:pt idx="0">
                  <c:v>950</c:v>
                </c:pt>
              </c:numCache>
            </c:numRef>
          </c:val>
          <c:extLst>
            <c:ext xmlns:c16="http://schemas.microsoft.com/office/drawing/2014/chart" uri="{C3380CC4-5D6E-409C-BE32-E72D297353CC}">
              <c16:uniqueId val="{0000000A-F1E8-B44D-86AA-AAFEA3FA2EA6}"/>
            </c:ext>
          </c:extLst>
        </c:ser>
        <c:ser>
          <c:idx val="11"/>
          <c:order val="11"/>
          <c:invertIfNegative val="0"/>
          <c:val>
            <c:numRef>
              <c:f>Sheet2!$C$16</c:f>
              <c:numCache>
                <c:formatCode>General</c:formatCode>
                <c:ptCount val="1"/>
                <c:pt idx="0">
                  <c:v>900</c:v>
                </c:pt>
              </c:numCache>
            </c:numRef>
          </c:val>
          <c:extLst>
            <c:ext xmlns:c16="http://schemas.microsoft.com/office/drawing/2014/chart" uri="{C3380CC4-5D6E-409C-BE32-E72D297353CC}">
              <c16:uniqueId val="{0000000B-F1E8-B44D-86AA-AAFEA3FA2EA6}"/>
            </c:ext>
          </c:extLst>
        </c:ser>
        <c:ser>
          <c:idx val="12"/>
          <c:order val="12"/>
          <c:invertIfNegative val="0"/>
          <c:val>
            <c:numRef>
              <c:f>Sheet2!$C$17</c:f>
              <c:numCache>
                <c:formatCode>General</c:formatCode>
                <c:ptCount val="1"/>
                <c:pt idx="0">
                  <c:v>850</c:v>
                </c:pt>
              </c:numCache>
            </c:numRef>
          </c:val>
          <c:extLst>
            <c:ext xmlns:c16="http://schemas.microsoft.com/office/drawing/2014/chart" uri="{C3380CC4-5D6E-409C-BE32-E72D297353CC}">
              <c16:uniqueId val="{0000000C-F1E8-B44D-86AA-AAFEA3FA2EA6}"/>
            </c:ext>
          </c:extLst>
        </c:ser>
        <c:ser>
          <c:idx val="13"/>
          <c:order val="13"/>
          <c:invertIfNegative val="0"/>
          <c:val>
            <c:numRef>
              <c:f>Sheet2!$C$18</c:f>
              <c:numCache>
                <c:formatCode>General</c:formatCode>
                <c:ptCount val="1"/>
                <c:pt idx="0">
                  <c:v>800</c:v>
                </c:pt>
              </c:numCache>
            </c:numRef>
          </c:val>
          <c:extLst>
            <c:ext xmlns:c16="http://schemas.microsoft.com/office/drawing/2014/chart" uri="{C3380CC4-5D6E-409C-BE32-E72D297353CC}">
              <c16:uniqueId val="{0000000D-F1E8-B44D-86AA-AAFEA3FA2EA6}"/>
            </c:ext>
          </c:extLst>
        </c:ser>
        <c:ser>
          <c:idx val="14"/>
          <c:order val="14"/>
          <c:invertIfNegative val="0"/>
          <c:val>
            <c:numRef>
              <c:f>Sheet2!$C$19</c:f>
              <c:numCache>
                <c:formatCode>General</c:formatCode>
                <c:ptCount val="1"/>
                <c:pt idx="0">
                  <c:v>750</c:v>
                </c:pt>
              </c:numCache>
            </c:numRef>
          </c:val>
          <c:extLst>
            <c:ext xmlns:c16="http://schemas.microsoft.com/office/drawing/2014/chart" uri="{C3380CC4-5D6E-409C-BE32-E72D297353CC}">
              <c16:uniqueId val="{0000000E-F1E8-B44D-86AA-AAFEA3FA2EA6}"/>
            </c:ext>
          </c:extLst>
        </c:ser>
        <c:ser>
          <c:idx val="15"/>
          <c:order val="15"/>
          <c:invertIfNegative val="0"/>
          <c:val>
            <c:numRef>
              <c:f>Sheet2!$C$20</c:f>
              <c:numCache>
                <c:formatCode>General</c:formatCode>
                <c:ptCount val="1"/>
                <c:pt idx="0">
                  <c:v>700</c:v>
                </c:pt>
              </c:numCache>
            </c:numRef>
          </c:val>
          <c:extLst>
            <c:ext xmlns:c16="http://schemas.microsoft.com/office/drawing/2014/chart" uri="{C3380CC4-5D6E-409C-BE32-E72D297353CC}">
              <c16:uniqueId val="{0000000F-F1E8-B44D-86AA-AAFEA3FA2EA6}"/>
            </c:ext>
          </c:extLst>
        </c:ser>
        <c:ser>
          <c:idx val="16"/>
          <c:order val="16"/>
          <c:invertIfNegative val="0"/>
          <c:val>
            <c:numRef>
              <c:f>Sheet2!$C$21</c:f>
              <c:numCache>
                <c:formatCode>General</c:formatCode>
                <c:ptCount val="1"/>
                <c:pt idx="0">
                  <c:v>690</c:v>
                </c:pt>
              </c:numCache>
            </c:numRef>
          </c:val>
          <c:extLst>
            <c:ext xmlns:c16="http://schemas.microsoft.com/office/drawing/2014/chart" uri="{C3380CC4-5D6E-409C-BE32-E72D297353CC}">
              <c16:uniqueId val="{00000010-F1E8-B44D-86AA-AAFEA3FA2EA6}"/>
            </c:ext>
          </c:extLst>
        </c:ser>
        <c:ser>
          <c:idx val="17"/>
          <c:order val="17"/>
          <c:invertIfNegative val="0"/>
          <c:val>
            <c:numRef>
              <c:f>Sheet2!$C$22</c:f>
              <c:numCache>
                <c:formatCode>General</c:formatCode>
                <c:ptCount val="1"/>
                <c:pt idx="0">
                  <c:v>680</c:v>
                </c:pt>
              </c:numCache>
            </c:numRef>
          </c:val>
          <c:extLst>
            <c:ext xmlns:c16="http://schemas.microsoft.com/office/drawing/2014/chart" uri="{C3380CC4-5D6E-409C-BE32-E72D297353CC}">
              <c16:uniqueId val="{00000011-F1E8-B44D-86AA-AAFEA3FA2EA6}"/>
            </c:ext>
          </c:extLst>
        </c:ser>
        <c:ser>
          <c:idx val="18"/>
          <c:order val="18"/>
          <c:invertIfNegative val="0"/>
          <c:val>
            <c:numRef>
              <c:f>Sheet2!$C$23</c:f>
              <c:numCache>
                <c:formatCode>General</c:formatCode>
                <c:ptCount val="1"/>
                <c:pt idx="0">
                  <c:v>670</c:v>
                </c:pt>
              </c:numCache>
            </c:numRef>
          </c:val>
          <c:extLst>
            <c:ext xmlns:c16="http://schemas.microsoft.com/office/drawing/2014/chart" uri="{C3380CC4-5D6E-409C-BE32-E72D297353CC}">
              <c16:uniqueId val="{00000012-F1E8-B44D-86AA-AAFEA3FA2EA6}"/>
            </c:ext>
          </c:extLst>
        </c:ser>
        <c:ser>
          <c:idx val="19"/>
          <c:order val="19"/>
          <c:invertIfNegative val="0"/>
          <c:val>
            <c:numRef>
              <c:f>Sheet2!$C$24</c:f>
              <c:numCache>
                <c:formatCode>General</c:formatCode>
                <c:ptCount val="1"/>
                <c:pt idx="0">
                  <c:v>660</c:v>
                </c:pt>
              </c:numCache>
            </c:numRef>
          </c:val>
          <c:extLst>
            <c:ext xmlns:c16="http://schemas.microsoft.com/office/drawing/2014/chart" uri="{C3380CC4-5D6E-409C-BE32-E72D297353CC}">
              <c16:uniqueId val="{00000013-F1E8-B44D-86AA-AAFEA3FA2EA6}"/>
            </c:ext>
          </c:extLst>
        </c:ser>
        <c:ser>
          <c:idx val="20"/>
          <c:order val="20"/>
          <c:invertIfNegative val="0"/>
          <c:val>
            <c:numRef>
              <c:f>Sheet2!$C$25</c:f>
              <c:numCache>
                <c:formatCode>General</c:formatCode>
                <c:ptCount val="1"/>
                <c:pt idx="0">
                  <c:v>650</c:v>
                </c:pt>
              </c:numCache>
            </c:numRef>
          </c:val>
          <c:extLst>
            <c:ext xmlns:c16="http://schemas.microsoft.com/office/drawing/2014/chart" uri="{C3380CC4-5D6E-409C-BE32-E72D297353CC}">
              <c16:uniqueId val="{00000014-F1E8-B44D-86AA-AAFEA3FA2EA6}"/>
            </c:ext>
          </c:extLst>
        </c:ser>
        <c:ser>
          <c:idx val="21"/>
          <c:order val="21"/>
          <c:invertIfNegative val="0"/>
          <c:val>
            <c:numRef>
              <c:f>Sheet2!$C$26</c:f>
              <c:numCache>
                <c:formatCode>General</c:formatCode>
                <c:ptCount val="1"/>
                <c:pt idx="0">
                  <c:v>640</c:v>
                </c:pt>
              </c:numCache>
            </c:numRef>
          </c:val>
          <c:extLst>
            <c:ext xmlns:c16="http://schemas.microsoft.com/office/drawing/2014/chart" uri="{C3380CC4-5D6E-409C-BE32-E72D297353CC}">
              <c16:uniqueId val="{00000015-F1E8-B44D-86AA-AAFEA3FA2EA6}"/>
            </c:ext>
          </c:extLst>
        </c:ser>
        <c:ser>
          <c:idx val="22"/>
          <c:order val="22"/>
          <c:invertIfNegative val="0"/>
          <c:val>
            <c:numRef>
              <c:f>Sheet2!$C$27</c:f>
              <c:numCache>
                <c:formatCode>General</c:formatCode>
                <c:ptCount val="1"/>
                <c:pt idx="0">
                  <c:v>630</c:v>
                </c:pt>
              </c:numCache>
            </c:numRef>
          </c:val>
          <c:extLst>
            <c:ext xmlns:c16="http://schemas.microsoft.com/office/drawing/2014/chart" uri="{C3380CC4-5D6E-409C-BE32-E72D297353CC}">
              <c16:uniqueId val="{00000016-F1E8-B44D-86AA-AAFEA3FA2EA6}"/>
            </c:ext>
          </c:extLst>
        </c:ser>
        <c:ser>
          <c:idx val="23"/>
          <c:order val="23"/>
          <c:invertIfNegative val="0"/>
          <c:val>
            <c:numRef>
              <c:f>Sheet2!$C$28</c:f>
              <c:numCache>
                <c:formatCode>General</c:formatCode>
                <c:ptCount val="1"/>
                <c:pt idx="0">
                  <c:v>620</c:v>
                </c:pt>
              </c:numCache>
            </c:numRef>
          </c:val>
          <c:extLst>
            <c:ext xmlns:c16="http://schemas.microsoft.com/office/drawing/2014/chart" uri="{C3380CC4-5D6E-409C-BE32-E72D297353CC}">
              <c16:uniqueId val="{00000017-F1E8-B44D-86AA-AAFEA3FA2EA6}"/>
            </c:ext>
          </c:extLst>
        </c:ser>
        <c:ser>
          <c:idx val="24"/>
          <c:order val="24"/>
          <c:invertIfNegative val="0"/>
          <c:val>
            <c:numRef>
              <c:f>Sheet2!$C$29</c:f>
              <c:numCache>
                <c:formatCode>General</c:formatCode>
                <c:ptCount val="1"/>
                <c:pt idx="0">
                  <c:v>610</c:v>
                </c:pt>
              </c:numCache>
            </c:numRef>
          </c:val>
          <c:extLst>
            <c:ext xmlns:c16="http://schemas.microsoft.com/office/drawing/2014/chart" uri="{C3380CC4-5D6E-409C-BE32-E72D297353CC}">
              <c16:uniqueId val="{00000018-F1E8-B44D-86AA-AAFEA3FA2EA6}"/>
            </c:ext>
          </c:extLst>
        </c:ser>
        <c:ser>
          <c:idx val="25"/>
          <c:order val="25"/>
          <c:invertIfNegative val="0"/>
          <c:val>
            <c:numRef>
              <c:f>Sheet2!$C$30</c:f>
              <c:numCache>
                <c:formatCode>General</c:formatCode>
                <c:ptCount val="1"/>
                <c:pt idx="0">
                  <c:v>600</c:v>
                </c:pt>
              </c:numCache>
            </c:numRef>
          </c:val>
          <c:extLst>
            <c:ext xmlns:c16="http://schemas.microsoft.com/office/drawing/2014/chart" uri="{C3380CC4-5D6E-409C-BE32-E72D297353CC}">
              <c16:uniqueId val="{00000019-F1E8-B44D-86AA-AAFEA3FA2EA6}"/>
            </c:ext>
          </c:extLst>
        </c:ser>
        <c:ser>
          <c:idx val="26"/>
          <c:order val="26"/>
          <c:invertIfNegative val="0"/>
          <c:val>
            <c:numRef>
              <c:f>Sheet2!$C$31</c:f>
              <c:numCache>
                <c:formatCode>General</c:formatCode>
                <c:ptCount val="1"/>
                <c:pt idx="0">
                  <c:v>590</c:v>
                </c:pt>
              </c:numCache>
            </c:numRef>
          </c:val>
          <c:extLst>
            <c:ext xmlns:c16="http://schemas.microsoft.com/office/drawing/2014/chart" uri="{C3380CC4-5D6E-409C-BE32-E72D297353CC}">
              <c16:uniqueId val="{0000001A-F1E8-B44D-86AA-AAFEA3FA2EA6}"/>
            </c:ext>
          </c:extLst>
        </c:ser>
        <c:ser>
          <c:idx val="27"/>
          <c:order val="27"/>
          <c:invertIfNegative val="0"/>
          <c:val>
            <c:numRef>
              <c:f>Sheet2!$C$32</c:f>
              <c:numCache>
                <c:formatCode>General</c:formatCode>
                <c:ptCount val="1"/>
                <c:pt idx="0">
                  <c:v>580</c:v>
                </c:pt>
              </c:numCache>
            </c:numRef>
          </c:val>
          <c:extLst>
            <c:ext xmlns:c16="http://schemas.microsoft.com/office/drawing/2014/chart" uri="{C3380CC4-5D6E-409C-BE32-E72D297353CC}">
              <c16:uniqueId val="{0000001B-F1E8-B44D-86AA-AAFEA3FA2EA6}"/>
            </c:ext>
          </c:extLst>
        </c:ser>
        <c:ser>
          <c:idx val="28"/>
          <c:order val="28"/>
          <c:invertIfNegative val="0"/>
          <c:val>
            <c:numRef>
              <c:f>Sheet2!$C$33</c:f>
              <c:numCache>
                <c:formatCode>General</c:formatCode>
                <c:ptCount val="1"/>
                <c:pt idx="0">
                  <c:v>570</c:v>
                </c:pt>
              </c:numCache>
            </c:numRef>
          </c:val>
          <c:extLst>
            <c:ext xmlns:c16="http://schemas.microsoft.com/office/drawing/2014/chart" uri="{C3380CC4-5D6E-409C-BE32-E72D297353CC}">
              <c16:uniqueId val="{0000001C-F1E8-B44D-86AA-AAFEA3FA2EA6}"/>
            </c:ext>
          </c:extLst>
        </c:ser>
        <c:ser>
          <c:idx val="29"/>
          <c:order val="29"/>
          <c:invertIfNegative val="0"/>
          <c:val>
            <c:numRef>
              <c:f>Sheet2!$C$34</c:f>
              <c:numCache>
                <c:formatCode>General</c:formatCode>
                <c:ptCount val="1"/>
                <c:pt idx="0">
                  <c:v>560</c:v>
                </c:pt>
              </c:numCache>
            </c:numRef>
          </c:val>
          <c:extLst>
            <c:ext xmlns:c16="http://schemas.microsoft.com/office/drawing/2014/chart" uri="{C3380CC4-5D6E-409C-BE32-E72D297353CC}">
              <c16:uniqueId val="{0000001D-F1E8-B44D-86AA-AAFEA3FA2EA6}"/>
            </c:ext>
          </c:extLst>
        </c:ser>
        <c:ser>
          <c:idx val="30"/>
          <c:order val="30"/>
          <c:invertIfNegative val="0"/>
          <c:val>
            <c:numRef>
              <c:f>Sheet2!$C$35</c:f>
              <c:numCache>
                <c:formatCode>General</c:formatCode>
                <c:ptCount val="1"/>
                <c:pt idx="0">
                  <c:v>550</c:v>
                </c:pt>
              </c:numCache>
            </c:numRef>
          </c:val>
          <c:extLst>
            <c:ext xmlns:c16="http://schemas.microsoft.com/office/drawing/2014/chart" uri="{C3380CC4-5D6E-409C-BE32-E72D297353CC}">
              <c16:uniqueId val="{0000001E-F1E8-B44D-86AA-AAFEA3FA2EA6}"/>
            </c:ext>
          </c:extLst>
        </c:ser>
        <c:ser>
          <c:idx val="31"/>
          <c:order val="31"/>
          <c:invertIfNegative val="0"/>
          <c:val>
            <c:numRef>
              <c:f>Sheet2!$C$36</c:f>
              <c:numCache>
                <c:formatCode>General</c:formatCode>
                <c:ptCount val="1"/>
                <c:pt idx="0">
                  <c:v>540</c:v>
                </c:pt>
              </c:numCache>
            </c:numRef>
          </c:val>
          <c:extLst>
            <c:ext xmlns:c16="http://schemas.microsoft.com/office/drawing/2014/chart" uri="{C3380CC4-5D6E-409C-BE32-E72D297353CC}">
              <c16:uniqueId val="{0000001F-F1E8-B44D-86AA-AAFEA3FA2EA6}"/>
            </c:ext>
          </c:extLst>
        </c:ser>
        <c:ser>
          <c:idx val="32"/>
          <c:order val="32"/>
          <c:invertIfNegative val="0"/>
          <c:val>
            <c:numRef>
              <c:f>Sheet2!$C$37</c:f>
              <c:numCache>
                <c:formatCode>General</c:formatCode>
                <c:ptCount val="1"/>
                <c:pt idx="0">
                  <c:v>530</c:v>
                </c:pt>
              </c:numCache>
            </c:numRef>
          </c:val>
          <c:extLst>
            <c:ext xmlns:c16="http://schemas.microsoft.com/office/drawing/2014/chart" uri="{C3380CC4-5D6E-409C-BE32-E72D297353CC}">
              <c16:uniqueId val="{00000020-F1E8-B44D-86AA-AAFEA3FA2EA6}"/>
            </c:ext>
          </c:extLst>
        </c:ser>
        <c:ser>
          <c:idx val="33"/>
          <c:order val="33"/>
          <c:invertIfNegative val="0"/>
          <c:val>
            <c:numRef>
              <c:f>Sheet2!$C$38</c:f>
              <c:numCache>
                <c:formatCode>General</c:formatCode>
                <c:ptCount val="1"/>
                <c:pt idx="0">
                  <c:v>520</c:v>
                </c:pt>
              </c:numCache>
            </c:numRef>
          </c:val>
          <c:extLst>
            <c:ext xmlns:c16="http://schemas.microsoft.com/office/drawing/2014/chart" uri="{C3380CC4-5D6E-409C-BE32-E72D297353CC}">
              <c16:uniqueId val="{00000021-F1E8-B44D-86AA-AAFEA3FA2EA6}"/>
            </c:ext>
          </c:extLst>
        </c:ser>
        <c:ser>
          <c:idx val="34"/>
          <c:order val="34"/>
          <c:invertIfNegative val="0"/>
          <c:val>
            <c:numRef>
              <c:f>Sheet2!$C$39</c:f>
              <c:numCache>
                <c:formatCode>General</c:formatCode>
                <c:ptCount val="1"/>
                <c:pt idx="0">
                  <c:v>510</c:v>
                </c:pt>
              </c:numCache>
            </c:numRef>
          </c:val>
          <c:extLst>
            <c:ext xmlns:c16="http://schemas.microsoft.com/office/drawing/2014/chart" uri="{C3380CC4-5D6E-409C-BE32-E72D297353CC}">
              <c16:uniqueId val="{00000022-F1E8-B44D-86AA-AAFEA3FA2EA6}"/>
            </c:ext>
          </c:extLst>
        </c:ser>
        <c:ser>
          <c:idx val="35"/>
          <c:order val="35"/>
          <c:invertIfNegative val="0"/>
          <c:val>
            <c:numRef>
              <c:f>Sheet2!$C$40</c:f>
              <c:numCache>
                <c:formatCode>General</c:formatCode>
                <c:ptCount val="1"/>
                <c:pt idx="0">
                  <c:v>500</c:v>
                </c:pt>
              </c:numCache>
            </c:numRef>
          </c:val>
          <c:extLst>
            <c:ext xmlns:c16="http://schemas.microsoft.com/office/drawing/2014/chart" uri="{C3380CC4-5D6E-409C-BE32-E72D297353CC}">
              <c16:uniqueId val="{00000023-F1E8-B44D-86AA-AAFEA3FA2EA6}"/>
            </c:ext>
          </c:extLst>
        </c:ser>
        <c:ser>
          <c:idx val="36"/>
          <c:order val="36"/>
          <c:invertIfNegative val="0"/>
          <c:val>
            <c:numRef>
              <c:f>Sheet2!$C$41</c:f>
              <c:numCache>
                <c:formatCode>General</c:formatCode>
                <c:ptCount val="1"/>
                <c:pt idx="0">
                  <c:v>490</c:v>
                </c:pt>
              </c:numCache>
            </c:numRef>
          </c:val>
          <c:extLst>
            <c:ext xmlns:c16="http://schemas.microsoft.com/office/drawing/2014/chart" uri="{C3380CC4-5D6E-409C-BE32-E72D297353CC}">
              <c16:uniqueId val="{00000024-F1E8-B44D-86AA-AAFEA3FA2EA6}"/>
            </c:ext>
          </c:extLst>
        </c:ser>
        <c:ser>
          <c:idx val="37"/>
          <c:order val="37"/>
          <c:invertIfNegative val="0"/>
          <c:val>
            <c:numRef>
              <c:f>Sheet2!$C$42</c:f>
              <c:numCache>
                <c:formatCode>General</c:formatCode>
                <c:ptCount val="1"/>
                <c:pt idx="0">
                  <c:v>480</c:v>
                </c:pt>
              </c:numCache>
            </c:numRef>
          </c:val>
          <c:extLst>
            <c:ext xmlns:c16="http://schemas.microsoft.com/office/drawing/2014/chart" uri="{C3380CC4-5D6E-409C-BE32-E72D297353CC}">
              <c16:uniqueId val="{00000025-F1E8-B44D-86AA-AAFEA3FA2EA6}"/>
            </c:ext>
          </c:extLst>
        </c:ser>
        <c:ser>
          <c:idx val="38"/>
          <c:order val="38"/>
          <c:invertIfNegative val="0"/>
          <c:val>
            <c:numRef>
              <c:f>Sheet2!$C$43</c:f>
              <c:numCache>
                <c:formatCode>General</c:formatCode>
                <c:ptCount val="1"/>
                <c:pt idx="0">
                  <c:v>470</c:v>
                </c:pt>
              </c:numCache>
            </c:numRef>
          </c:val>
          <c:extLst>
            <c:ext xmlns:c16="http://schemas.microsoft.com/office/drawing/2014/chart" uri="{C3380CC4-5D6E-409C-BE32-E72D297353CC}">
              <c16:uniqueId val="{00000026-F1E8-B44D-86AA-AAFEA3FA2EA6}"/>
            </c:ext>
          </c:extLst>
        </c:ser>
        <c:ser>
          <c:idx val="39"/>
          <c:order val="39"/>
          <c:invertIfNegative val="0"/>
          <c:val>
            <c:numRef>
              <c:f>Sheet2!$C$44</c:f>
              <c:numCache>
                <c:formatCode>General</c:formatCode>
                <c:ptCount val="1"/>
                <c:pt idx="0">
                  <c:v>460</c:v>
                </c:pt>
              </c:numCache>
            </c:numRef>
          </c:val>
          <c:extLst>
            <c:ext xmlns:c16="http://schemas.microsoft.com/office/drawing/2014/chart" uri="{C3380CC4-5D6E-409C-BE32-E72D297353CC}">
              <c16:uniqueId val="{00000027-F1E8-B44D-86AA-AAFEA3FA2EA6}"/>
            </c:ext>
          </c:extLst>
        </c:ser>
        <c:ser>
          <c:idx val="40"/>
          <c:order val="40"/>
          <c:invertIfNegative val="0"/>
          <c:val>
            <c:numRef>
              <c:f>Sheet2!$C$45</c:f>
              <c:numCache>
                <c:formatCode>General</c:formatCode>
                <c:ptCount val="1"/>
                <c:pt idx="0">
                  <c:v>450</c:v>
                </c:pt>
              </c:numCache>
            </c:numRef>
          </c:val>
          <c:extLst>
            <c:ext xmlns:c16="http://schemas.microsoft.com/office/drawing/2014/chart" uri="{C3380CC4-5D6E-409C-BE32-E72D297353CC}">
              <c16:uniqueId val="{00000028-F1E8-B44D-86AA-AAFEA3FA2EA6}"/>
            </c:ext>
          </c:extLst>
        </c:ser>
        <c:ser>
          <c:idx val="41"/>
          <c:order val="41"/>
          <c:invertIfNegative val="0"/>
          <c:val>
            <c:numRef>
              <c:f>Sheet2!$C$46</c:f>
              <c:numCache>
                <c:formatCode>General</c:formatCode>
                <c:ptCount val="1"/>
                <c:pt idx="0">
                  <c:v>440</c:v>
                </c:pt>
              </c:numCache>
            </c:numRef>
          </c:val>
          <c:extLst>
            <c:ext xmlns:c16="http://schemas.microsoft.com/office/drawing/2014/chart" uri="{C3380CC4-5D6E-409C-BE32-E72D297353CC}">
              <c16:uniqueId val="{00000029-F1E8-B44D-86AA-AAFEA3FA2EA6}"/>
            </c:ext>
          </c:extLst>
        </c:ser>
        <c:ser>
          <c:idx val="42"/>
          <c:order val="42"/>
          <c:invertIfNegative val="0"/>
          <c:val>
            <c:numRef>
              <c:f>Sheet2!$C$47</c:f>
              <c:numCache>
                <c:formatCode>General</c:formatCode>
                <c:ptCount val="1"/>
                <c:pt idx="0">
                  <c:v>430</c:v>
                </c:pt>
              </c:numCache>
            </c:numRef>
          </c:val>
          <c:extLst>
            <c:ext xmlns:c16="http://schemas.microsoft.com/office/drawing/2014/chart" uri="{C3380CC4-5D6E-409C-BE32-E72D297353CC}">
              <c16:uniqueId val="{0000002A-F1E8-B44D-86AA-AAFEA3FA2EA6}"/>
            </c:ext>
          </c:extLst>
        </c:ser>
        <c:ser>
          <c:idx val="43"/>
          <c:order val="43"/>
          <c:invertIfNegative val="0"/>
          <c:val>
            <c:numRef>
              <c:f>Sheet2!$C$48</c:f>
              <c:numCache>
                <c:formatCode>General</c:formatCode>
                <c:ptCount val="1"/>
                <c:pt idx="0">
                  <c:v>420</c:v>
                </c:pt>
              </c:numCache>
            </c:numRef>
          </c:val>
          <c:extLst>
            <c:ext xmlns:c16="http://schemas.microsoft.com/office/drawing/2014/chart" uri="{C3380CC4-5D6E-409C-BE32-E72D297353CC}">
              <c16:uniqueId val="{0000002B-F1E8-B44D-86AA-AAFEA3FA2EA6}"/>
            </c:ext>
          </c:extLst>
        </c:ser>
        <c:ser>
          <c:idx val="44"/>
          <c:order val="44"/>
          <c:invertIfNegative val="0"/>
          <c:val>
            <c:numRef>
              <c:f>Sheet2!$C$49</c:f>
              <c:numCache>
                <c:formatCode>General</c:formatCode>
                <c:ptCount val="1"/>
                <c:pt idx="0">
                  <c:v>410</c:v>
                </c:pt>
              </c:numCache>
            </c:numRef>
          </c:val>
          <c:extLst>
            <c:ext xmlns:c16="http://schemas.microsoft.com/office/drawing/2014/chart" uri="{C3380CC4-5D6E-409C-BE32-E72D297353CC}">
              <c16:uniqueId val="{0000002C-F1E8-B44D-86AA-AAFEA3FA2EA6}"/>
            </c:ext>
          </c:extLst>
        </c:ser>
        <c:ser>
          <c:idx val="45"/>
          <c:order val="45"/>
          <c:invertIfNegative val="0"/>
          <c:val>
            <c:numRef>
              <c:f>Sheet2!$C$50</c:f>
              <c:numCache>
                <c:formatCode>General</c:formatCode>
                <c:ptCount val="1"/>
                <c:pt idx="0">
                  <c:v>400</c:v>
                </c:pt>
              </c:numCache>
            </c:numRef>
          </c:val>
          <c:extLst>
            <c:ext xmlns:c16="http://schemas.microsoft.com/office/drawing/2014/chart" uri="{C3380CC4-5D6E-409C-BE32-E72D297353CC}">
              <c16:uniqueId val="{0000002D-F1E8-B44D-86AA-AAFEA3FA2EA6}"/>
            </c:ext>
          </c:extLst>
        </c:ser>
        <c:ser>
          <c:idx val="46"/>
          <c:order val="46"/>
          <c:invertIfNegative val="0"/>
          <c:val>
            <c:numRef>
              <c:f>Sheet2!$C$51</c:f>
              <c:numCache>
                <c:formatCode>General</c:formatCode>
                <c:ptCount val="1"/>
                <c:pt idx="0">
                  <c:v>390</c:v>
                </c:pt>
              </c:numCache>
            </c:numRef>
          </c:val>
          <c:extLst>
            <c:ext xmlns:c16="http://schemas.microsoft.com/office/drawing/2014/chart" uri="{C3380CC4-5D6E-409C-BE32-E72D297353CC}">
              <c16:uniqueId val="{0000002E-F1E8-B44D-86AA-AAFEA3FA2EA6}"/>
            </c:ext>
          </c:extLst>
        </c:ser>
        <c:ser>
          <c:idx val="47"/>
          <c:order val="47"/>
          <c:invertIfNegative val="0"/>
          <c:val>
            <c:numRef>
              <c:f>Sheet2!$C$52</c:f>
              <c:numCache>
                <c:formatCode>General</c:formatCode>
                <c:ptCount val="1"/>
                <c:pt idx="0">
                  <c:v>380</c:v>
                </c:pt>
              </c:numCache>
            </c:numRef>
          </c:val>
          <c:extLst>
            <c:ext xmlns:c16="http://schemas.microsoft.com/office/drawing/2014/chart" uri="{C3380CC4-5D6E-409C-BE32-E72D297353CC}">
              <c16:uniqueId val="{0000002F-F1E8-B44D-86AA-AAFEA3FA2EA6}"/>
            </c:ext>
          </c:extLst>
        </c:ser>
        <c:ser>
          <c:idx val="48"/>
          <c:order val="48"/>
          <c:invertIfNegative val="0"/>
          <c:val>
            <c:numRef>
              <c:f>Sheet2!$C$53</c:f>
              <c:numCache>
                <c:formatCode>General</c:formatCode>
                <c:ptCount val="1"/>
                <c:pt idx="0">
                  <c:v>370</c:v>
                </c:pt>
              </c:numCache>
            </c:numRef>
          </c:val>
          <c:extLst>
            <c:ext xmlns:c16="http://schemas.microsoft.com/office/drawing/2014/chart" uri="{C3380CC4-5D6E-409C-BE32-E72D297353CC}">
              <c16:uniqueId val="{00000030-F1E8-B44D-86AA-AAFEA3FA2EA6}"/>
            </c:ext>
          </c:extLst>
        </c:ser>
        <c:ser>
          <c:idx val="49"/>
          <c:order val="49"/>
          <c:invertIfNegative val="0"/>
          <c:val>
            <c:numRef>
              <c:f>Sheet2!$C$54</c:f>
              <c:numCache>
                <c:formatCode>General</c:formatCode>
                <c:ptCount val="1"/>
                <c:pt idx="0">
                  <c:v>360</c:v>
                </c:pt>
              </c:numCache>
            </c:numRef>
          </c:val>
          <c:extLst>
            <c:ext xmlns:c16="http://schemas.microsoft.com/office/drawing/2014/chart" uri="{C3380CC4-5D6E-409C-BE32-E72D297353CC}">
              <c16:uniqueId val="{00000031-F1E8-B44D-86AA-AAFEA3FA2EA6}"/>
            </c:ext>
          </c:extLst>
        </c:ser>
        <c:ser>
          <c:idx val="50"/>
          <c:order val="50"/>
          <c:invertIfNegative val="0"/>
          <c:val>
            <c:numRef>
              <c:f>Sheet2!$C$55</c:f>
              <c:numCache>
                <c:formatCode>General</c:formatCode>
                <c:ptCount val="1"/>
                <c:pt idx="0">
                  <c:v>350</c:v>
                </c:pt>
              </c:numCache>
            </c:numRef>
          </c:val>
          <c:extLst>
            <c:ext xmlns:c16="http://schemas.microsoft.com/office/drawing/2014/chart" uri="{C3380CC4-5D6E-409C-BE32-E72D297353CC}">
              <c16:uniqueId val="{00000032-F1E8-B44D-86AA-AAFEA3FA2EA6}"/>
            </c:ext>
          </c:extLst>
        </c:ser>
        <c:ser>
          <c:idx val="51"/>
          <c:order val="51"/>
          <c:invertIfNegative val="0"/>
          <c:val>
            <c:numRef>
              <c:f>Sheet2!$C$56</c:f>
              <c:numCache>
                <c:formatCode>General</c:formatCode>
                <c:ptCount val="1"/>
                <c:pt idx="0">
                  <c:v>340</c:v>
                </c:pt>
              </c:numCache>
            </c:numRef>
          </c:val>
          <c:extLst>
            <c:ext xmlns:c16="http://schemas.microsoft.com/office/drawing/2014/chart" uri="{C3380CC4-5D6E-409C-BE32-E72D297353CC}">
              <c16:uniqueId val="{00000033-F1E8-B44D-86AA-AAFEA3FA2EA6}"/>
            </c:ext>
          </c:extLst>
        </c:ser>
        <c:ser>
          <c:idx val="52"/>
          <c:order val="52"/>
          <c:invertIfNegative val="0"/>
          <c:val>
            <c:numRef>
              <c:f>Sheet2!$C$57</c:f>
              <c:numCache>
                <c:formatCode>General</c:formatCode>
                <c:ptCount val="1"/>
                <c:pt idx="0">
                  <c:v>330</c:v>
                </c:pt>
              </c:numCache>
            </c:numRef>
          </c:val>
          <c:extLst>
            <c:ext xmlns:c16="http://schemas.microsoft.com/office/drawing/2014/chart" uri="{C3380CC4-5D6E-409C-BE32-E72D297353CC}">
              <c16:uniqueId val="{00000034-F1E8-B44D-86AA-AAFEA3FA2EA6}"/>
            </c:ext>
          </c:extLst>
        </c:ser>
        <c:ser>
          <c:idx val="53"/>
          <c:order val="53"/>
          <c:invertIfNegative val="0"/>
          <c:val>
            <c:numRef>
              <c:f>Sheet2!$C$58</c:f>
              <c:numCache>
                <c:formatCode>General</c:formatCode>
                <c:ptCount val="1"/>
                <c:pt idx="0">
                  <c:v>320</c:v>
                </c:pt>
              </c:numCache>
            </c:numRef>
          </c:val>
          <c:extLst>
            <c:ext xmlns:c16="http://schemas.microsoft.com/office/drawing/2014/chart" uri="{C3380CC4-5D6E-409C-BE32-E72D297353CC}">
              <c16:uniqueId val="{00000035-F1E8-B44D-86AA-AAFEA3FA2EA6}"/>
            </c:ext>
          </c:extLst>
        </c:ser>
        <c:ser>
          <c:idx val="54"/>
          <c:order val="54"/>
          <c:invertIfNegative val="0"/>
          <c:val>
            <c:numRef>
              <c:f>Sheet2!$C$59</c:f>
              <c:numCache>
                <c:formatCode>General</c:formatCode>
                <c:ptCount val="1"/>
                <c:pt idx="0">
                  <c:v>310</c:v>
                </c:pt>
              </c:numCache>
            </c:numRef>
          </c:val>
          <c:extLst>
            <c:ext xmlns:c16="http://schemas.microsoft.com/office/drawing/2014/chart" uri="{C3380CC4-5D6E-409C-BE32-E72D297353CC}">
              <c16:uniqueId val="{00000036-F1E8-B44D-86AA-AAFEA3FA2EA6}"/>
            </c:ext>
          </c:extLst>
        </c:ser>
        <c:ser>
          <c:idx val="55"/>
          <c:order val="55"/>
          <c:invertIfNegative val="0"/>
          <c:val>
            <c:numRef>
              <c:f>Sheet2!$C$60</c:f>
              <c:numCache>
                <c:formatCode>General</c:formatCode>
                <c:ptCount val="1"/>
                <c:pt idx="0">
                  <c:v>300</c:v>
                </c:pt>
              </c:numCache>
            </c:numRef>
          </c:val>
          <c:extLst>
            <c:ext xmlns:c16="http://schemas.microsoft.com/office/drawing/2014/chart" uri="{C3380CC4-5D6E-409C-BE32-E72D297353CC}">
              <c16:uniqueId val="{00000037-F1E8-B44D-86AA-AAFEA3FA2EA6}"/>
            </c:ext>
          </c:extLst>
        </c:ser>
        <c:ser>
          <c:idx val="56"/>
          <c:order val="56"/>
          <c:invertIfNegative val="0"/>
          <c:val>
            <c:numRef>
              <c:f>Sheet2!$C$61</c:f>
              <c:numCache>
                <c:formatCode>General</c:formatCode>
                <c:ptCount val="1"/>
                <c:pt idx="0">
                  <c:v>295</c:v>
                </c:pt>
              </c:numCache>
            </c:numRef>
          </c:val>
          <c:extLst>
            <c:ext xmlns:c16="http://schemas.microsoft.com/office/drawing/2014/chart" uri="{C3380CC4-5D6E-409C-BE32-E72D297353CC}">
              <c16:uniqueId val="{00000038-F1E8-B44D-86AA-AAFEA3FA2EA6}"/>
            </c:ext>
          </c:extLst>
        </c:ser>
        <c:ser>
          <c:idx val="57"/>
          <c:order val="57"/>
          <c:invertIfNegative val="0"/>
          <c:val>
            <c:numRef>
              <c:f>Sheet2!$C$62</c:f>
              <c:numCache>
                <c:formatCode>General</c:formatCode>
                <c:ptCount val="1"/>
                <c:pt idx="0">
                  <c:v>294</c:v>
                </c:pt>
              </c:numCache>
            </c:numRef>
          </c:val>
          <c:extLst>
            <c:ext xmlns:c16="http://schemas.microsoft.com/office/drawing/2014/chart" uri="{C3380CC4-5D6E-409C-BE32-E72D297353CC}">
              <c16:uniqueId val="{00000039-F1E8-B44D-86AA-AAFEA3FA2EA6}"/>
            </c:ext>
          </c:extLst>
        </c:ser>
        <c:ser>
          <c:idx val="58"/>
          <c:order val="58"/>
          <c:invertIfNegative val="0"/>
          <c:val>
            <c:numRef>
              <c:f>Sheet2!$C$63</c:f>
              <c:numCache>
                <c:formatCode>General</c:formatCode>
                <c:ptCount val="1"/>
                <c:pt idx="0">
                  <c:v>293</c:v>
                </c:pt>
              </c:numCache>
            </c:numRef>
          </c:val>
          <c:extLst>
            <c:ext xmlns:c16="http://schemas.microsoft.com/office/drawing/2014/chart" uri="{C3380CC4-5D6E-409C-BE32-E72D297353CC}">
              <c16:uniqueId val="{0000003A-F1E8-B44D-86AA-AAFEA3FA2EA6}"/>
            </c:ext>
          </c:extLst>
        </c:ser>
        <c:ser>
          <c:idx val="59"/>
          <c:order val="59"/>
          <c:invertIfNegative val="0"/>
          <c:val>
            <c:numRef>
              <c:f>Sheet2!$C$64</c:f>
              <c:numCache>
                <c:formatCode>General</c:formatCode>
                <c:ptCount val="1"/>
                <c:pt idx="0">
                  <c:v>292</c:v>
                </c:pt>
              </c:numCache>
            </c:numRef>
          </c:val>
          <c:extLst>
            <c:ext xmlns:c16="http://schemas.microsoft.com/office/drawing/2014/chart" uri="{C3380CC4-5D6E-409C-BE32-E72D297353CC}">
              <c16:uniqueId val="{0000003B-F1E8-B44D-86AA-AAFEA3FA2EA6}"/>
            </c:ext>
          </c:extLst>
        </c:ser>
        <c:ser>
          <c:idx val="60"/>
          <c:order val="60"/>
          <c:invertIfNegative val="0"/>
          <c:val>
            <c:numRef>
              <c:f>Sheet2!$C$65</c:f>
              <c:numCache>
                <c:formatCode>General</c:formatCode>
                <c:ptCount val="1"/>
                <c:pt idx="0">
                  <c:v>291</c:v>
                </c:pt>
              </c:numCache>
            </c:numRef>
          </c:val>
          <c:extLst>
            <c:ext xmlns:c16="http://schemas.microsoft.com/office/drawing/2014/chart" uri="{C3380CC4-5D6E-409C-BE32-E72D297353CC}">
              <c16:uniqueId val="{0000003C-F1E8-B44D-86AA-AAFEA3FA2EA6}"/>
            </c:ext>
          </c:extLst>
        </c:ser>
        <c:ser>
          <c:idx val="61"/>
          <c:order val="61"/>
          <c:invertIfNegative val="0"/>
          <c:val>
            <c:numRef>
              <c:f>Sheet2!$C$66</c:f>
              <c:numCache>
                <c:formatCode>General</c:formatCode>
                <c:ptCount val="1"/>
                <c:pt idx="0">
                  <c:v>290</c:v>
                </c:pt>
              </c:numCache>
            </c:numRef>
          </c:val>
          <c:extLst>
            <c:ext xmlns:c16="http://schemas.microsoft.com/office/drawing/2014/chart" uri="{C3380CC4-5D6E-409C-BE32-E72D297353CC}">
              <c16:uniqueId val="{0000003D-F1E8-B44D-86AA-AAFEA3FA2EA6}"/>
            </c:ext>
          </c:extLst>
        </c:ser>
        <c:ser>
          <c:idx val="62"/>
          <c:order val="62"/>
          <c:invertIfNegative val="0"/>
          <c:val>
            <c:numRef>
              <c:f>Sheet2!$C$67</c:f>
              <c:numCache>
                <c:formatCode>General</c:formatCode>
                <c:ptCount val="1"/>
                <c:pt idx="0">
                  <c:v>289</c:v>
                </c:pt>
              </c:numCache>
            </c:numRef>
          </c:val>
          <c:extLst>
            <c:ext xmlns:c16="http://schemas.microsoft.com/office/drawing/2014/chart" uri="{C3380CC4-5D6E-409C-BE32-E72D297353CC}">
              <c16:uniqueId val="{0000003E-F1E8-B44D-86AA-AAFEA3FA2EA6}"/>
            </c:ext>
          </c:extLst>
        </c:ser>
        <c:ser>
          <c:idx val="63"/>
          <c:order val="63"/>
          <c:invertIfNegative val="0"/>
          <c:val>
            <c:numRef>
              <c:f>Sheet2!$C$68</c:f>
              <c:numCache>
                <c:formatCode>General</c:formatCode>
                <c:ptCount val="1"/>
                <c:pt idx="0">
                  <c:v>288</c:v>
                </c:pt>
              </c:numCache>
            </c:numRef>
          </c:val>
          <c:extLst>
            <c:ext xmlns:c16="http://schemas.microsoft.com/office/drawing/2014/chart" uri="{C3380CC4-5D6E-409C-BE32-E72D297353CC}">
              <c16:uniqueId val="{0000003F-F1E8-B44D-86AA-AAFEA3FA2EA6}"/>
            </c:ext>
          </c:extLst>
        </c:ser>
        <c:ser>
          <c:idx val="64"/>
          <c:order val="64"/>
          <c:invertIfNegative val="0"/>
          <c:val>
            <c:numRef>
              <c:f>Sheet2!$C$69</c:f>
              <c:numCache>
                <c:formatCode>General</c:formatCode>
                <c:ptCount val="1"/>
                <c:pt idx="0">
                  <c:v>287</c:v>
                </c:pt>
              </c:numCache>
            </c:numRef>
          </c:val>
          <c:extLst>
            <c:ext xmlns:c16="http://schemas.microsoft.com/office/drawing/2014/chart" uri="{C3380CC4-5D6E-409C-BE32-E72D297353CC}">
              <c16:uniqueId val="{00000040-F1E8-B44D-86AA-AAFEA3FA2EA6}"/>
            </c:ext>
          </c:extLst>
        </c:ser>
        <c:ser>
          <c:idx val="65"/>
          <c:order val="65"/>
          <c:invertIfNegative val="0"/>
          <c:val>
            <c:numRef>
              <c:f>Sheet2!$C$70</c:f>
              <c:numCache>
                <c:formatCode>General</c:formatCode>
                <c:ptCount val="1"/>
                <c:pt idx="0">
                  <c:v>286</c:v>
                </c:pt>
              </c:numCache>
            </c:numRef>
          </c:val>
          <c:extLst>
            <c:ext xmlns:c16="http://schemas.microsoft.com/office/drawing/2014/chart" uri="{C3380CC4-5D6E-409C-BE32-E72D297353CC}">
              <c16:uniqueId val="{00000041-F1E8-B44D-86AA-AAFEA3FA2EA6}"/>
            </c:ext>
          </c:extLst>
        </c:ser>
        <c:ser>
          <c:idx val="66"/>
          <c:order val="66"/>
          <c:invertIfNegative val="0"/>
          <c:val>
            <c:numRef>
              <c:f>Sheet2!$C$71</c:f>
              <c:numCache>
                <c:formatCode>General</c:formatCode>
                <c:ptCount val="1"/>
                <c:pt idx="0">
                  <c:v>285</c:v>
                </c:pt>
              </c:numCache>
            </c:numRef>
          </c:val>
          <c:extLst>
            <c:ext xmlns:c16="http://schemas.microsoft.com/office/drawing/2014/chart" uri="{C3380CC4-5D6E-409C-BE32-E72D297353CC}">
              <c16:uniqueId val="{00000042-F1E8-B44D-86AA-AAFEA3FA2EA6}"/>
            </c:ext>
          </c:extLst>
        </c:ser>
        <c:ser>
          <c:idx val="67"/>
          <c:order val="67"/>
          <c:invertIfNegative val="0"/>
          <c:val>
            <c:numRef>
              <c:f>Sheet2!$C$72</c:f>
              <c:numCache>
                <c:formatCode>General</c:formatCode>
                <c:ptCount val="1"/>
                <c:pt idx="0">
                  <c:v>284</c:v>
                </c:pt>
              </c:numCache>
            </c:numRef>
          </c:val>
          <c:extLst>
            <c:ext xmlns:c16="http://schemas.microsoft.com/office/drawing/2014/chart" uri="{C3380CC4-5D6E-409C-BE32-E72D297353CC}">
              <c16:uniqueId val="{00000043-F1E8-B44D-86AA-AAFEA3FA2EA6}"/>
            </c:ext>
          </c:extLst>
        </c:ser>
        <c:ser>
          <c:idx val="68"/>
          <c:order val="68"/>
          <c:invertIfNegative val="0"/>
          <c:val>
            <c:numRef>
              <c:f>Sheet2!$C$73</c:f>
              <c:numCache>
                <c:formatCode>General</c:formatCode>
                <c:ptCount val="1"/>
                <c:pt idx="0">
                  <c:v>283</c:v>
                </c:pt>
              </c:numCache>
            </c:numRef>
          </c:val>
          <c:extLst>
            <c:ext xmlns:c16="http://schemas.microsoft.com/office/drawing/2014/chart" uri="{C3380CC4-5D6E-409C-BE32-E72D297353CC}">
              <c16:uniqueId val="{00000044-F1E8-B44D-86AA-AAFEA3FA2EA6}"/>
            </c:ext>
          </c:extLst>
        </c:ser>
        <c:ser>
          <c:idx val="69"/>
          <c:order val="69"/>
          <c:invertIfNegative val="0"/>
          <c:val>
            <c:numRef>
              <c:f>Sheet2!$C$74</c:f>
              <c:numCache>
                <c:formatCode>General</c:formatCode>
                <c:ptCount val="1"/>
                <c:pt idx="0">
                  <c:v>282</c:v>
                </c:pt>
              </c:numCache>
            </c:numRef>
          </c:val>
          <c:extLst>
            <c:ext xmlns:c16="http://schemas.microsoft.com/office/drawing/2014/chart" uri="{C3380CC4-5D6E-409C-BE32-E72D297353CC}">
              <c16:uniqueId val="{00000045-F1E8-B44D-86AA-AAFEA3FA2EA6}"/>
            </c:ext>
          </c:extLst>
        </c:ser>
        <c:ser>
          <c:idx val="70"/>
          <c:order val="70"/>
          <c:invertIfNegative val="0"/>
          <c:val>
            <c:numRef>
              <c:f>Sheet2!$C$75</c:f>
              <c:numCache>
                <c:formatCode>General</c:formatCode>
                <c:ptCount val="1"/>
                <c:pt idx="0">
                  <c:v>281</c:v>
                </c:pt>
              </c:numCache>
            </c:numRef>
          </c:val>
          <c:extLst>
            <c:ext xmlns:c16="http://schemas.microsoft.com/office/drawing/2014/chart" uri="{C3380CC4-5D6E-409C-BE32-E72D297353CC}">
              <c16:uniqueId val="{00000046-F1E8-B44D-86AA-AAFEA3FA2EA6}"/>
            </c:ext>
          </c:extLst>
        </c:ser>
        <c:ser>
          <c:idx val="71"/>
          <c:order val="71"/>
          <c:invertIfNegative val="0"/>
          <c:val>
            <c:numRef>
              <c:f>Sheet2!$C$76</c:f>
              <c:numCache>
                <c:formatCode>General</c:formatCode>
                <c:ptCount val="1"/>
                <c:pt idx="0">
                  <c:v>280</c:v>
                </c:pt>
              </c:numCache>
            </c:numRef>
          </c:val>
          <c:extLst>
            <c:ext xmlns:c16="http://schemas.microsoft.com/office/drawing/2014/chart" uri="{C3380CC4-5D6E-409C-BE32-E72D297353CC}">
              <c16:uniqueId val="{00000047-F1E8-B44D-86AA-AAFEA3FA2EA6}"/>
            </c:ext>
          </c:extLst>
        </c:ser>
        <c:ser>
          <c:idx val="72"/>
          <c:order val="72"/>
          <c:invertIfNegative val="0"/>
          <c:val>
            <c:numRef>
              <c:f>Sheet2!$C$77</c:f>
              <c:numCache>
                <c:formatCode>General</c:formatCode>
                <c:ptCount val="1"/>
                <c:pt idx="0">
                  <c:v>279</c:v>
                </c:pt>
              </c:numCache>
            </c:numRef>
          </c:val>
          <c:extLst>
            <c:ext xmlns:c16="http://schemas.microsoft.com/office/drawing/2014/chart" uri="{C3380CC4-5D6E-409C-BE32-E72D297353CC}">
              <c16:uniqueId val="{00000048-F1E8-B44D-86AA-AAFEA3FA2EA6}"/>
            </c:ext>
          </c:extLst>
        </c:ser>
        <c:ser>
          <c:idx val="73"/>
          <c:order val="73"/>
          <c:invertIfNegative val="0"/>
          <c:val>
            <c:numRef>
              <c:f>Sheet2!$C$78</c:f>
              <c:numCache>
                <c:formatCode>General</c:formatCode>
                <c:ptCount val="1"/>
                <c:pt idx="0">
                  <c:v>278</c:v>
                </c:pt>
              </c:numCache>
            </c:numRef>
          </c:val>
          <c:extLst>
            <c:ext xmlns:c16="http://schemas.microsoft.com/office/drawing/2014/chart" uri="{C3380CC4-5D6E-409C-BE32-E72D297353CC}">
              <c16:uniqueId val="{00000049-F1E8-B44D-86AA-AAFEA3FA2EA6}"/>
            </c:ext>
          </c:extLst>
        </c:ser>
        <c:ser>
          <c:idx val="74"/>
          <c:order val="74"/>
          <c:invertIfNegative val="0"/>
          <c:val>
            <c:numRef>
              <c:f>Sheet2!$C$79</c:f>
              <c:numCache>
                <c:formatCode>General</c:formatCode>
                <c:ptCount val="1"/>
                <c:pt idx="0">
                  <c:v>277</c:v>
                </c:pt>
              </c:numCache>
            </c:numRef>
          </c:val>
          <c:extLst>
            <c:ext xmlns:c16="http://schemas.microsoft.com/office/drawing/2014/chart" uri="{C3380CC4-5D6E-409C-BE32-E72D297353CC}">
              <c16:uniqueId val="{0000004A-F1E8-B44D-86AA-AAFEA3FA2EA6}"/>
            </c:ext>
          </c:extLst>
        </c:ser>
        <c:ser>
          <c:idx val="75"/>
          <c:order val="75"/>
          <c:invertIfNegative val="0"/>
          <c:val>
            <c:numRef>
              <c:f>Sheet2!$C$80</c:f>
              <c:numCache>
                <c:formatCode>General</c:formatCode>
                <c:ptCount val="1"/>
                <c:pt idx="0">
                  <c:v>276</c:v>
                </c:pt>
              </c:numCache>
            </c:numRef>
          </c:val>
          <c:extLst>
            <c:ext xmlns:c16="http://schemas.microsoft.com/office/drawing/2014/chart" uri="{C3380CC4-5D6E-409C-BE32-E72D297353CC}">
              <c16:uniqueId val="{0000004B-F1E8-B44D-86AA-AAFEA3FA2EA6}"/>
            </c:ext>
          </c:extLst>
        </c:ser>
        <c:ser>
          <c:idx val="76"/>
          <c:order val="76"/>
          <c:invertIfNegative val="0"/>
          <c:val>
            <c:numRef>
              <c:f>Sheet2!$C$81</c:f>
              <c:numCache>
                <c:formatCode>General</c:formatCode>
                <c:ptCount val="1"/>
                <c:pt idx="0">
                  <c:v>275</c:v>
                </c:pt>
              </c:numCache>
            </c:numRef>
          </c:val>
          <c:extLst>
            <c:ext xmlns:c16="http://schemas.microsoft.com/office/drawing/2014/chart" uri="{C3380CC4-5D6E-409C-BE32-E72D297353CC}">
              <c16:uniqueId val="{0000004C-F1E8-B44D-86AA-AAFEA3FA2EA6}"/>
            </c:ext>
          </c:extLst>
        </c:ser>
        <c:ser>
          <c:idx val="77"/>
          <c:order val="77"/>
          <c:invertIfNegative val="0"/>
          <c:val>
            <c:numRef>
              <c:f>Sheet2!$C$82</c:f>
              <c:numCache>
                <c:formatCode>General</c:formatCode>
                <c:ptCount val="1"/>
                <c:pt idx="0">
                  <c:v>274</c:v>
                </c:pt>
              </c:numCache>
            </c:numRef>
          </c:val>
          <c:extLst>
            <c:ext xmlns:c16="http://schemas.microsoft.com/office/drawing/2014/chart" uri="{C3380CC4-5D6E-409C-BE32-E72D297353CC}">
              <c16:uniqueId val="{0000004D-F1E8-B44D-86AA-AAFEA3FA2EA6}"/>
            </c:ext>
          </c:extLst>
        </c:ser>
        <c:ser>
          <c:idx val="78"/>
          <c:order val="78"/>
          <c:invertIfNegative val="0"/>
          <c:val>
            <c:numRef>
              <c:f>Sheet2!$C$83</c:f>
              <c:numCache>
                <c:formatCode>General</c:formatCode>
                <c:ptCount val="1"/>
                <c:pt idx="0">
                  <c:v>273</c:v>
                </c:pt>
              </c:numCache>
            </c:numRef>
          </c:val>
          <c:extLst>
            <c:ext xmlns:c16="http://schemas.microsoft.com/office/drawing/2014/chart" uri="{C3380CC4-5D6E-409C-BE32-E72D297353CC}">
              <c16:uniqueId val="{0000004E-F1E8-B44D-86AA-AAFEA3FA2EA6}"/>
            </c:ext>
          </c:extLst>
        </c:ser>
        <c:ser>
          <c:idx val="79"/>
          <c:order val="79"/>
          <c:invertIfNegative val="0"/>
          <c:val>
            <c:numRef>
              <c:f>Sheet2!$C$84</c:f>
              <c:numCache>
                <c:formatCode>General</c:formatCode>
                <c:ptCount val="1"/>
                <c:pt idx="0">
                  <c:v>272</c:v>
                </c:pt>
              </c:numCache>
            </c:numRef>
          </c:val>
          <c:extLst>
            <c:ext xmlns:c16="http://schemas.microsoft.com/office/drawing/2014/chart" uri="{C3380CC4-5D6E-409C-BE32-E72D297353CC}">
              <c16:uniqueId val="{0000004F-F1E8-B44D-86AA-AAFEA3FA2EA6}"/>
            </c:ext>
          </c:extLst>
        </c:ser>
        <c:ser>
          <c:idx val="80"/>
          <c:order val="80"/>
          <c:invertIfNegative val="0"/>
          <c:val>
            <c:numRef>
              <c:f>Sheet2!$C$85</c:f>
              <c:numCache>
                <c:formatCode>General</c:formatCode>
                <c:ptCount val="1"/>
                <c:pt idx="0">
                  <c:v>271</c:v>
                </c:pt>
              </c:numCache>
            </c:numRef>
          </c:val>
          <c:extLst>
            <c:ext xmlns:c16="http://schemas.microsoft.com/office/drawing/2014/chart" uri="{C3380CC4-5D6E-409C-BE32-E72D297353CC}">
              <c16:uniqueId val="{00000050-F1E8-B44D-86AA-AAFEA3FA2EA6}"/>
            </c:ext>
          </c:extLst>
        </c:ser>
        <c:ser>
          <c:idx val="81"/>
          <c:order val="81"/>
          <c:invertIfNegative val="0"/>
          <c:val>
            <c:numRef>
              <c:f>Sheet2!$C$86</c:f>
              <c:numCache>
                <c:formatCode>General</c:formatCode>
                <c:ptCount val="1"/>
                <c:pt idx="0">
                  <c:v>270</c:v>
                </c:pt>
              </c:numCache>
            </c:numRef>
          </c:val>
          <c:extLst>
            <c:ext xmlns:c16="http://schemas.microsoft.com/office/drawing/2014/chart" uri="{C3380CC4-5D6E-409C-BE32-E72D297353CC}">
              <c16:uniqueId val="{00000051-F1E8-B44D-86AA-AAFEA3FA2EA6}"/>
            </c:ext>
          </c:extLst>
        </c:ser>
        <c:ser>
          <c:idx val="82"/>
          <c:order val="82"/>
          <c:invertIfNegative val="0"/>
          <c:val>
            <c:numRef>
              <c:f>Sheet2!$C$87</c:f>
              <c:numCache>
                <c:formatCode>General</c:formatCode>
                <c:ptCount val="1"/>
                <c:pt idx="0">
                  <c:v>269</c:v>
                </c:pt>
              </c:numCache>
            </c:numRef>
          </c:val>
          <c:extLst>
            <c:ext xmlns:c16="http://schemas.microsoft.com/office/drawing/2014/chart" uri="{C3380CC4-5D6E-409C-BE32-E72D297353CC}">
              <c16:uniqueId val="{00000052-F1E8-B44D-86AA-AAFEA3FA2EA6}"/>
            </c:ext>
          </c:extLst>
        </c:ser>
        <c:ser>
          <c:idx val="83"/>
          <c:order val="83"/>
          <c:invertIfNegative val="0"/>
          <c:val>
            <c:numRef>
              <c:f>Sheet2!$C$88</c:f>
              <c:numCache>
                <c:formatCode>General</c:formatCode>
                <c:ptCount val="1"/>
                <c:pt idx="0">
                  <c:v>268</c:v>
                </c:pt>
              </c:numCache>
            </c:numRef>
          </c:val>
          <c:extLst>
            <c:ext xmlns:c16="http://schemas.microsoft.com/office/drawing/2014/chart" uri="{C3380CC4-5D6E-409C-BE32-E72D297353CC}">
              <c16:uniqueId val="{00000053-F1E8-B44D-86AA-AAFEA3FA2EA6}"/>
            </c:ext>
          </c:extLst>
        </c:ser>
        <c:ser>
          <c:idx val="84"/>
          <c:order val="84"/>
          <c:invertIfNegative val="0"/>
          <c:val>
            <c:numRef>
              <c:f>Sheet2!$C$89</c:f>
              <c:numCache>
                <c:formatCode>General</c:formatCode>
                <c:ptCount val="1"/>
                <c:pt idx="0">
                  <c:v>267</c:v>
                </c:pt>
              </c:numCache>
            </c:numRef>
          </c:val>
          <c:extLst>
            <c:ext xmlns:c16="http://schemas.microsoft.com/office/drawing/2014/chart" uri="{C3380CC4-5D6E-409C-BE32-E72D297353CC}">
              <c16:uniqueId val="{00000054-F1E8-B44D-86AA-AAFEA3FA2EA6}"/>
            </c:ext>
          </c:extLst>
        </c:ser>
        <c:ser>
          <c:idx val="85"/>
          <c:order val="85"/>
          <c:invertIfNegative val="0"/>
          <c:val>
            <c:numRef>
              <c:f>Sheet2!$C$90</c:f>
              <c:numCache>
                <c:formatCode>General</c:formatCode>
                <c:ptCount val="1"/>
                <c:pt idx="0">
                  <c:v>266</c:v>
                </c:pt>
              </c:numCache>
            </c:numRef>
          </c:val>
          <c:extLst>
            <c:ext xmlns:c16="http://schemas.microsoft.com/office/drawing/2014/chart" uri="{C3380CC4-5D6E-409C-BE32-E72D297353CC}">
              <c16:uniqueId val="{00000055-F1E8-B44D-86AA-AAFEA3FA2EA6}"/>
            </c:ext>
          </c:extLst>
        </c:ser>
        <c:ser>
          <c:idx val="86"/>
          <c:order val="86"/>
          <c:invertIfNegative val="0"/>
          <c:val>
            <c:numRef>
              <c:f>Sheet2!$C$91</c:f>
              <c:numCache>
                <c:formatCode>General</c:formatCode>
                <c:ptCount val="1"/>
                <c:pt idx="0">
                  <c:v>265</c:v>
                </c:pt>
              </c:numCache>
            </c:numRef>
          </c:val>
          <c:extLst>
            <c:ext xmlns:c16="http://schemas.microsoft.com/office/drawing/2014/chart" uri="{C3380CC4-5D6E-409C-BE32-E72D297353CC}">
              <c16:uniqueId val="{00000056-F1E8-B44D-86AA-AAFEA3FA2EA6}"/>
            </c:ext>
          </c:extLst>
        </c:ser>
        <c:ser>
          <c:idx val="87"/>
          <c:order val="87"/>
          <c:invertIfNegative val="0"/>
          <c:val>
            <c:numRef>
              <c:f>Sheet2!$C$92</c:f>
              <c:numCache>
                <c:formatCode>General</c:formatCode>
                <c:ptCount val="1"/>
                <c:pt idx="0">
                  <c:v>264</c:v>
                </c:pt>
              </c:numCache>
            </c:numRef>
          </c:val>
          <c:extLst>
            <c:ext xmlns:c16="http://schemas.microsoft.com/office/drawing/2014/chart" uri="{C3380CC4-5D6E-409C-BE32-E72D297353CC}">
              <c16:uniqueId val="{00000057-F1E8-B44D-86AA-AAFEA3FA2EA6}"/>
            </c:ext>
          </c:extLst>
        </c:ser>
        <c:ser>
          <c:idx val="88"/>
          <c:order val="88"/>
          <c:invertIfNegative val="0"/>
          <c:val>
            <c:numRef>
              <c:f>Sheet2!$C$93</c:f>
              <c:numCache>
                <c:formatCode>General</c:formatCode>
                <c:ptCount val="1"/>
                <c:pt idx="0">
                  <c:v>263</c:v>
                </c:pt>
              </c:numCache>
            </c:numRef>
          </c:val>
          <c:extLst>
            <c:ext xmlns:c16="http://schemas.microsoft.com/office/drawing/2014/chart" uri="{C3380CC4-5D6E-409C-BE32-E72D297353CC}">
              <c16:uniqueId val="{00000058-F1E8-B44D-86AA-AAFEA3FA2EA6}"/>
            </c:ext>
          </c:extLst>
        </c:ser>
        <c:ser>
          <c:idx val="89"/>
          <c:order val="89"/>
          <c:invertIfNegative val="0"/>
          <c:val>
            <c:numRef>
              <c:f>Sheet2!$C$94</c:f>
              <c:numCache>
                <c:formatCode>General</c:formatCode>
                <c:ptCount val="1"/>
                <c:pt idx="0">
                  <c:v>262</c:v>
                </c:pt>
              </c:numCache>
            </c:numRef>
          </c:val>
          <c:extLst>
            <c:ext xmlns:c16="http://schemas.microsoft.com/office/drawing/2014/chart" uri="{C3380CC4-5D6E-409C-BE32-E72D297353CC}">
              <c16:uniqueId val="{00000059-F1E8-B44D-86AA-AAFEA3FA2EA6}"/>
            </c:ext>
          </c:extLst>
        </c:ser>
        <c:ser>
          <c:idx val="90"/>
          <c:order val="90"/>
          <c:invertIfNegative val="0"/>
          <c:val>
            <c:numRef>
              <c:f>Sheet2!$C$95</c:f>
              <c:numCache>
                <c:formatCode>General</c:formatCode>
                <c:ptCount val="1"/>
                <c:pt idx="0">
                  <c:v>261</c:v>
                </c:pt>
              </c:numCache>
            </c:numRef>
          </c:val>
          <c:extLst>
            <c:ext xmlns:c16="http://schemas.microsoft.com/office/drawing/2014/chart" uri="{C3380CC4-5D6E-409C-BE32-E72D297353CC}">
              <c16:uniqueId val="{0000005A-F1E8-B44D-86AA-AAFEA3FA2EA6}"/>
            </c:ext>
          </c:extLst>
        </c:ser>
        <c:ser>
          <c:idx val="91"/>
          <c:order val="91"/>
          <c:invertIfNegative val="0"/>
          <c:val>
            <c:numRef>
              <c:f>Sheet2!$C$96</c:f>
              <c:numCache>
                <c:formatCode>General</c:formatCode>
                <c:ptCount val="1"/>
                <c:pt idx="0">
                  <c:v>260</c:v>
                </c:pt>
              </c:numCache>
            </c:numRef>
          </c:val>
          <c:extLst>
            <c:ext xmlns:c16="http://schemas.microsoft.com/office/drawing/2014/chart" uri="{C3380CC4-5D6E-409C-BE32-E72D297353CC}">
              <c16:uniqueId val="{0000005B-F1E8-B44D-86AA-AAFEA3FA2EA6}"/>
            </c:ext>
          </c:extLst>
        </c:ser>
        <c:ser>
          <c:idx val="92"/>
          <c:order val="92"/>
          <c:invertIfNegative val="0"/>
          <c:val>
            <c:numRef>
              <c:f>Sheet2!$C$97</c:f>
              <c:numCache>
                <c:formatCode>General</c:formatCode>
                <c:ptCount val="1"/>
                <c:pt idx="0">
                  <c:v>259</c:v>
                </c:pt>
              </c:numCache>
            </c:numRef>
          </c:val>
          <c:extLst>
            <c:ext xmlns:c16="http://schemas.microsoft.com/office/drawing/2014/chart" uri="{C3380CC4-5D6E-409C-BE32-E72D297353CC}">
              <c16:uniqueId val="{0000005C-F1E8-B44D-86AA-AAFEA3FA2EA6}"/>
            </c:ext>
          </c:extLst>
        </c:ser>
        <c:ser>
          <c:idx val="93"/>
          <c:order val="93"/>
          <c:invertIfNegative val="0"/>
          <c:val>
            <c:numRef>
              <c:f>Sheet2!$C$98</c:f>
              <c:numCache>
                <c:formatCode>General</c:formatCode>
                <c:ptCount val="1"/>
                <c:pt idx="0">
                  <c:v>258</c:v>
                </c:pt>
              </c:numCache>
            </c:numRef>
          </c:val>
          <c:extLst>
            <c:ext xmlns:c16="http://schemas.microsoft.com/office/drawing/2014/chart" uri="{C3380CC4-5D6E-409C-BE32-E72D297353CC}">
              <c16:uniqueId val="{0000005D-F1E8-B44D-86AA-AAFEA3FA2EA6}"/>
            </c:ext>
          </c:extLst>
        </c:ser>
        <c:ser>
          <c:idx val="94"/>
          <c:order val="94"/>
          <c:invertIfNegative val="0"/>
          <c:val>
            <c:numRef>
              <c:f>Sheet2!$C$99</c:f>
              <c:numCache>
                <c:formatCode>General</c:formatCode>
                <c:ptCount val="1"/>
                <c:pt idx="0">
                  <c:v>257</c:v>
                </c:pt>
              </c:numCache>
            </c:numRef>
          </c:val>
          <c:extLst>
            <c:ext xmlns:c16="http://schemas.microsoft.com/office/drawing/2014/chart" uri="{C3380CC4-5D6E-409C-BE32-E72D297353CC}">
              <c16:uniqueId val="{0000005E-F1E8-B44D-86AA-AAFEA3FA2EA6}"/>
            </c:ext>
          </c:extLst>
        </c:ser>
        <c:ser>
          <c:idx val="95"/>
          <c:order val="95"/>
          <c:invertIfNegative val="0"/>
          <c:val>
            <c:numRef>
              <c:f>Sheet2!$C$100</c:f>
              <c:numCache>
                <c:formatCode>General</c:formatCode>
                <c:ptCount val="1"/>
                <c:pt idx="0">
                  <c:v>256</c:v>
                </c:pt>
              </c:numCache>
            </c:numRef>
          </c:val>
          <c:extLst>
            <c:ext xmlns:c16="http://schemas.microsoft.com/office/drawing/2014/chart" uri="{C3380CC4-5D6E-409C-BE32-E72D297353CC}">
              <c16:uniqueId val="{0000005F-F1E8-B44D-86AA-AAFEA3FA2EA6}"/>
            </c:ext>
          </c:extLst>
        </c:ser>
        <c:ser>
          <c:idx val="96"/>
          <c:order val="96"/>
          <c:invertIfNegative val="0"/>
          <c:val>
            <c:numRef>
              <c:f>Sheet2!$C$101</c:f>
              <c:numCache>
                <c:formatCode>General</c:formatCode>
                <c:ptCount val="1"/>
                <c:pt idx="0">
                  <c:v>255</c:v>
                </c:pt>
              </c:numCache>
            </c:numRef>
          </c:val>
          <c:extLst>
            <c:ext xmlns:c16="http://schemas.microsoft.com/office/drawing/2014/chart" uri="{C3380CC4-5D6E-409C-BE32-E72D297353CC}">
              <c16:uniqueId val="{00000060-F1E8-B44D-86AA-AAFEA3FA2EA6}"/>
            </c:ext>
          </c:extLst>
        </c:ser>
        <c:ser>
          <c:idx val="97"/>
          <c:order val="97"/>
          <c:invertIfNegative val="0"/>
          <c:val>
            <c:numRef>
              <c:f>Sheet2!$C$102</c:f>
              <c:numCache>
                <c:formatCode>General</c:formatCode>
                <c:ptCount val="1"/>
                <c:pt idx="0">
                  <c:v>254</c:v>
                </c:pt>
              </c:numCache>
            </c:numRef>
          </c:val>
          <c:extLst>
            <c:ext xmlns:c16="http://schemas.microsoft.com/office/drawing/2014/chart" uri="{C3380CC4-5D6E-409C-BE32-E72D297353CC}">
              <c16:uniqueId val="{00000061-F1E8-B44D-86AA-AAFEA3FA2EA6}"/>
            </c:ext>
          </c:extLst>
        </c:ser>
        <c:ser>
          <c:idx val="98"/>
          <c:order val="98"/>
          <c:invertIfNegative val="0"/>
          <c:val>
            <c:numRef>
              <c:f>Sheet2!$C$103</c:f>
              <c:numCache>
                <c:formatCode>General</c:formatCode>
                <c:ptCount val="1"/>
                <c:pt idx="0">
                  <c:v>253</c:v>
                </c:pt>
              </c:numCache>
            </c:numRef>
          </c:val>
          <c:extLst>
            <c:ext xmlns:c16="http://schemas.microsoft.com/office/drawing/2014/chart" uri="{C3380CC4-5D6E-409C-BE32-E72D297353CC}">
              <c16:uniqueId val="{00000062-F1E8-B44D-86AA-AAFEA3FA2EA6}"/>
            </c:ext>
          </c:extLst>
        </c:ser>
        <c:ser>
          <c:idx val="99"/>
          <c:order val="99"/>
          <c:invertIfNegative val="0"/>
          <c:val>
            <c:numRef>
              <c:f>Sheet2!$C$104</c:f>
              <c:numCache>
                <c:formatCode>General</c:formatCode>
                <c:ptCount val="1"/>
                <c:pt idx="0">
                  <c:v>252</c:v>
                </c:pt>
              </c:numCache>
            </c:numRef>
          </c:val>
          <c:extLst>
            <c:ext xmlns:c16="http://schemas.microsoft.com/office/drawing/2014/chart" uri="{C3380CC4-5D6E-409C-BE32-E72D297353CC}">
              <c16:uniqueId val="{00000063-F1E8-B44D-86AA-AAFEA3FA2EA6}"/>
            </c:ext>
          </c:extLst>
        </c:ser>
        <c:ser>
          <c:idx val="100"/>
          <c:order val="100"/>
          <c:invertIfNegative val="0"/>
          <c:val>
            <c:numRef>
              <c:f>Sheet2!$C$105</c:f>
              <c:numCache>
                <c:formatCode>General</c:formatCode>
                <c:ptCount val="1"/>
                <c:pt idx="0">
                  <c:v>251</c:v>
                </c:pt>
              </c:numCache>
            </c:numRef>
          </c:val>
          <c:extLst>
            <c:ext xmlns:c16="http://schemas.microsoft.com/office/drawing/2014/chart" uri="{C3380CC4-5D6E-409C-BE32-E72D297353CC}">
              <c16:uniqueId val="{00000064-F1E8-B44D-86AA-AAFEA3FA2EA6}"/>
            </c:ext>
          </c:extLst>
        </c:ser>
        <c:ser>
          <c:idx val="101"/>
          <c:order val="101"/>
          <c:invertIfNegative val="0"/>
          <c:val>
            <c:numRef>
              <c:f>Sheet2!$C$106</c:f>
              <c:numCache>
                <c:formatCode>General</c:formatCode>
                <c:ptCount val="1"/>
                <c:pt idx="0">
                  <c:v>250</c:v>
                </c:pt>
              </c:numCache>
            </c:numRef>
          </c:val>
          <c:extLst>
            <c:ext xmlns:c16="http://schemas.microsoft.com/office/drawing/2014/chart" uri="{C3380CC4-5D6E-409C-BE32-E72D297353CC}">
              <c16:uniqueId val="{00000065-F1E8-B44D-86AA-AAFEA3FA2EA6}"/>
            </c:ext>
          </c:extLst>
        </c:ser>
        <c:ser>
          <c:idx val="102"/>
          <c:order val="102"/>
          <c:invertIfNegative val="0"/>
          <c:val>
            <c:numRef>
              <c:f>Sheet2!$C$107</c:f>
              <c:numCache>
                <c:formatCode>General</c:formatCode>
                <c:ptCount val="1"/>
                <c:pt idx="0">
                  <c:v>249</c:v>
                </c:pt>
              </c:numCache>
            </c:numRef>
          </c:val>
          <c:extLst>
            <c:ext xmlns:c16="http://schemas.microsoft.com/office/drawing/2014/chart" uri="{C3380CC4-5D6E-409C-BE32-E72D297353CC}">
              <c16:uniqueId val="{00000066-F1E8-B44D-86AA-AAFEA3FA2EA6}"/>
            </c:ext>
          </c:extLst>
        </c:ser>
        <c:ser>
          <c:idx val="103"/>
          <c:order val="103"/>
          <c:invertIfNegative val="0"/>
          <c:val>
            <c:numRef>
              <c:f>Sheet2!$C$108</c:f>
              <c:numCache>
                <c:formatCode>General</c:formatCode>
                <c:ptCount val="1"/>
                <c:pt idx="0">
                  <c:v>248</c:v>
                </c:pt>
              </c:numCache>
            </c:numRef>
          </c:val>
          <c:extLst>
            <c:ext xmlns:c16="http://schemas.microsoft.com/office/drawing/2014/chart" uri="{C3380CC4-5D6E-409C-BE32-E72D297353CC}">
              <c16:uniqueId val="{00000067-F1E8-B44D-86AA-AAFEA3FA2EA6}"/>
            </c:ext>
          </c:extLst>
        </c:ser>
        <c:ser>
          <c:idx val="104"/>
          <c:order val="104"/>
          <c:invertIfNegative val="0"/>
          <c:val>
            <c:numRef>
              <c:f>Sheet2!$C$109</c:f>
              <c:numCache>
                <c:formatCode>General</c:formatCode>
                <c:ptCount val="1"/>
                <c:pt idx="0">
                  <c:v>247</c:v>
                </c:pt>
              </c:numCache>
            </c:numRef>
          </c:val>
          <c:extLst>
            <c:ext xmlns:c16="http://schemas.microsoft.com/office/drawing/2014/chart" uri="{C3380CC4-5D6E-409C-BE32-E72D297353CC}">
              <c16:uniqueId val="{00000068-F1E8-B44D-86AA-AAFEA3FA2EA6}"/>
            </c:ext>
          </c:extLst>
        </c:ser>
        <c:ser>
          <c:idx val="105"/>
          <c:order val="105"/>
          <c:invertIfNegative val="0"/>
          <c:val>
            <c:numRef>
              <c:f>Sheet2!$C$110</c:f>
              <c:numCache>
                <c:formatCode>General</c:formatCode>
                <c:ptCount val="1"/>
                <c:pt idx="0">
                  <c:v>246</c:v>
                </c:pt>
              </c:numCache>
            </c:numRef>
          </c:val>
          <c:extLst>
            <c:ext xmlns:c16="http://schemas.microsoft.com/office/drawing/2014/chart" uri="{C3380CC4-5D6E-409C-BE32-E72D297353CC}">
              <c16:uniqueId val="{00000069-F1E8-B44D-86AA-AAFEA3FA2EA6}"/>
            </c:ext>
          </c:extLst>
        </c:ser>
        <c:ser>
          <c:idx val="106"/>
          <c:order val="106"/>
          <c:invertIfNegative val="0"/>
          <c:val>
            <c:numRef>
              <c:f>Sheet2!$C$111</c:f>
              <c:numCache>
                <c:formatCode>General</c:formatCode>
                <c:ptCount val="1"/>
                <c:pt idx="0">
                  <c:v>245</c:v>
                </c:pt>
              </c:numCache>
            </c:numRef>
          </c:val>
          <c:extLst>
            <c:ext xmlns:c16="http://schemas.microsoft.com/office/drawing/2014/chart" uri="{C3380CC4-5D6E-409C-BE32-E72D297353CC}">
              <c16:uniqueId val="{0000006A-F1E8-B44D-86AA-AAFEA3FA2EA6}"/>
            </c:ext>
          </c:extLst>
        </c:ser>
        <c:ser>
          <c:idx val="107"/>
          <c:order val="107"/>
          <c:invertIfNegative val="0"/>
          <c:val>
            <c:numRef>
              <c:f>Sheet2!$C$112</c:f>
              <c:numCache>
                <c:formatCode>General</c:formatCode>
                <c:ptCount val="1"/>
                <c:pt idx="0">
                  <c:v>244</c:v>
                </c:pt>
              </c:numCache>
            </c:numRef>
          </c:val>
          <c:extLst>
            <c:ext xmlns:c16="http://schemas.microsoft.com/office/drawing/2014/chart" uri="{C3380CC4-5D6E-409C-BE32-E72D297353CC}">
              <c16:uniqueId val="{0000006B-F1E8-B44D-86AA-AAFEA3FA2EA6}"/>
            </c:ext>
          </c:extLst>
        </c:ser>
        <c:ser>
          <c:idx val="108"/>
          <c:order val="108"/>
          <c:invertIfNegative val="0"/>
          <c:val>
            <c:numRef>
              <c:f>Sheet2!$C$113</c:f>
              <c:numCache>
                <c:formatCode>General</c:formatCode>
                <c:ptCount val="1"/>
                <c:pt idx="0">
                  <c:v>243</c:v>
                </c:pt>
              </c:numCache>
            </c:numRef>
          </c:val>
          <c:extLst>
            <c:ext xmlns:c16="http://schemas.microsoft.com/office/drawing/2014/chart" uri="{C3380CC4-5D6E-409C-BE32-E72D297353CC}">
              <c16:uniqueId val="{0000006C-F1E8-B44D-86AA-AAFEA3FA2EA6}"/>
            </c:ext>
          </c:extLst>
        </c:ser>
        <c:ser>
          <c:idx val="109"/>
          <c:order val="109"/>
          <c:invertIfNegative val="0"/>
          <c:val>
            <c:numRef>
              <c:f>Sheet2!$C$114</c:f>
              <c:numCache>
                <c:formatCode>General</c:formatCode>
                <c:ptCount val="1"/>
                <c:pt idx="0">
                  <c:v>242</c:v>
                </c:pt>
              </c:numCache>
            </c:numRef>
          </c:val>
          <c:extLst>
            <c:ext xmlns:c16="http://schemas.microsoft.com/office/drawing/2014/chart" uri="{C3380CC4-5D6E-409C-BE32-E72D297353CC}">
              <c16:uniqueId val="{0000006D-F1E8-B44D-86AA-AAFEA3FA2EA6}"/>
            </c:ext>
          </c:extLst>
        </c:ser>
        <c:ser>
          <c:idx val="110"/>
          <c:order val="110"/>
          <c:invertIfNegative val="0"/>
          <c:val>
            <c:numRef>
              <c:f>Sheet2!$C$115</c:f>
              <c:numCache>
                <c:formatCode>General</c:formatCode>
                <c:ptCount val="1"/>
                <c:pt idx="0">
                  <c:v>241</c:v>
                </c:pt>
              </c:numCache>
            </c:numRef>
          </c:val>
          <c:extLst>
            <c:ext xmlns:c16="http://schemas.microsoft.com/office/drawing/2014/chart" uri="{C3380CC4-5D6E-409C-BE32-E72D297353CC}">
              <c16:uniqueId val="{0000006E-F1E8-B44D-86AA-AAFEA3FA2EA6}"/>
            </c:ext>
          </c:extLst>
        </c:ser>
        <c:ser>
          <c:idx val="111"/>
          <c:order val="111"/>
          <c:invertIfNegative val="0"/>
          <c:val>
            <c:numRef>
              <c:f>Sheet2!$C$116</c:f>
              <c:numCache>
                <c:formatCode>General</c:formatCode>
                <c:ptCount val="1"/>
                <c:pt idx="0">
                  <c:v>240</c:v>
                </c:pt>
              </c:numCache>
            </c:numRef>
          </c:val>
          <c:extLst>
            <c:ext xmlns:c16="http://schemas.microsoft.com/office/drawing/2014/chart" uri="{C3380CC4-5D6E-409C-BE32-E72D297353CC}">
              <c16:uniqueId val="{0000006F-F1E8-B44D-86AA-AAFEA3FA2EA6}"/>
            </c:ext>
          </c:extLst>
        </c:ser>
        <c:ser>
          <c:idx val="112"/>
          <c:order val="112"/>
          <c:invertIfNegative val="0"/>
          <c:val>
            <c:numRef>
              <c:f>Sheet2!$C$117</c:f>
              <c:numCache>
                <c:formatCode>General</c:formatCode>
                <c:ptCount val="1"/>
                <c:pt idx="0">
                  <c:v>239</c:v>
                </c:pt>
              </c:numCache>
            </c:numRef>
          </c:val>
          <c:extLst>
            <c:ext xmlns:c16="http://schemas.microsoft.com/office/drawing/2014/chart" uri="{C3380CC4-5D6E-409C-BE32-E72D297353CC}">
              <c16:uniqueId val="{00000070-F1E8-B44D-86AA-AAFEA3FA2EA6}"/>
            </c:ext>
          </c:extLst>
        </c:ser>
        <c:ser>
          <c:idx val="113"/>
          <c:order val="113"/>
          <c:invertIfNegative val="0"/>
          <c:val>
            <c:numRef>
              <c:f>Sheet2!$C$118</c:f>
              <c:numCache>
                <c:formatCode>General</c:formatCode>
                <c:ptCount val="1"/>
                <c:pt idx="0">
                  <c:v>238</c:v>
                </c:pt>
              </c:numCache>
            </c:numRef>
          </c:val>
          <c:extLst>
            <c:ext xmlns:c16="http://schemas.microsoft.com/office/drawing/2014/chart" uri="{C3380CC4-5D6E-409C-BE32-E72D297353CC}">
              <c16:uniqueId val="{00000071-F1E8-B44D-86AA-AAFEA3FA2EA6}"/>
            </c:ext>
          </c:extLst>
        </c:ser>
        <c:ser>
          <c:idx val="114"/>
          <c:order val="114"/>
          <c:invertIfNegative val="0"/>
          <c:val>
            <c:numRef>
              <c:f>Sheet2!$C$119</c:f>
              <c:numCache>
                <c:formatCode>General</c:formatCode>
                <c:ptCount val="1"/>
                <c:pt idx="0">
                  <c:v>237</c:v>
                </c:pt>
              </c:numCache>
            </c:numRef>
          </c:val>
          <c:extLst>
            <c:ext xmlns:c16="http://schemas.microsoft.com/office/drawing/2014/chart" uri="{C3380CC4-5D6E-409C-BE32-E72D297353CC}">
              <c16:uniqueId val="{00000072-F1E8-B44D-86AA-AAFEA3FA2EA6}"/>
            </c:ext>
          </c:extLst>
        </c:ser>
        <c:ser>
          <c:idx val="115"/>
          <c:order val="115"/>
          <c:invertIfNegative val="0"/>
          <c:val>
            <c:numRef>
              <c:f>Sheet2!$C$120</c:f>
              <c:numCache>
                <c:formatCode>General</c:formatCode>
                <c:ptCount val="1"/>
                <c:pt idx="0">
                  <c:v>236</c:v>
                </c:pt>
              </c:numCache>
            </c:numRef>
          </c:val>
          <c:extLst>
            <c:ext xmlns:c16="http://schemas.microsoft.com/office/drawing/2014/chart" uri="{C3380CC4-5D6E-409C-BE32-E72D297353CC}">
              <c16:uniqueId val="{00000073-F1E8-B44D-86AA-AAFEA3FA2EA6}"/>
            </c:ext>
          </c:extLst>
        </c:ser>
        <c:ser>
          <c:idx val="116"/>
          <c:order val="116"/>
          <c:invertIfNegative val="0"/>
          <c:val>
            <c:numRef>
              <c:f>Sheet2!$C$121</c:f>
              <c:numCache>
                <c:formatCode>General</c:formatCode>
                <c:ptCount val="1"/>
                <c:pt idx="0">
                  <c:v>235</c:v>
                </c:pt>
              </c:numCache>
            </c:numRef>
          </c:val>
          <c:extLst>
            <c:ext xmlns:c16="http://schemas.microsoft.com/office/drawing/2014/chart" uri="{C3380CC4-5D6E-409C-BE32-E72D297353CC}">
              <c16:uniqueId val="{00000074-F1E8-B44D-86AA-AAFEA3FA2EA6}"/>
            </c:ext>
          </c:extLst>
        </c:ser>
        <c:ser>
          <c:idx val="117"/>
          <c:order val="117"/>
          <c:invertIfNegative val="0"/>
          <c:val>
            <c:numRef>
              <c:f>Sheet2!$C$122</c:f>
              <c:numCache>
                <c:formatCode>General</c:formatCode>
                <c:ptCount val="1"/>
                <c:pt idx="0">
                  <c:v>234</c:v>
                </c:pt>
              </c:numCache>
            </c:numRef>
          </c:val>
          <c:extLst>
            <c:ext xmlns:c16="http://schemas.microsoft.com/office/drawing/2014/chart" uri="{C3380CC4-5D6E-409C-BE32-E72D297353CC}">
              <c16:uniqueId val="{00000075-F1E8-B44D-86AA-AAFEA3FA2EA6}"/>
            </c:ext>
          </c:extLst>
        </c:ser>
        <c:ser>
          <c:idx val="118"/>
          <c:order val="118"/>
          <c:invertIfNegative val="0"/>
          <c:val>
            <c:numRef>
              <c:f>Sheet2!$C$123</c:f>
              <c:numCache>
                <c:formatCode>General</c:formatCode>
                <c:ptCount val="1"/>
                <c:pt idx="0">
                  <c:v>233</c:v>
                </c:pt>
              </c:numCache>
            </c:numRef>
          </c:val>
          <c:extLst>
            <c:ext xmlns:c16="http://schemas.microsoft.com/office/drawing/2014/chart" uri="{C3380CC4-5D6E-409C-BE32-E72D297353CC}">
              <c16:uniqueId val="{00000076-F1E8-B44D-86AA-AAFEA3FA2EA6}"/>
            </c:ext>
          </c:extLst>
        </c:ser>
        <c:ser>
          <c:idx val="119"/>
          <c:order val="119"/>
          <c:invertIfNegative val="0"/>
          <c:val>
            <c:numRef>
              <c:f>Sheet2!$C$124</c:f>
              <c:numCache>
                <c:formatCode>General</c:formatCode>
                <c:ptCount val="1"/>
                <c:pt idx="0">
                  <c:v>232</c:v>
                </c:pt>
              </c:numCache>
            </c:numRef>
          </c:val>
          <c:extLst>
            <c:ext xmlns:c16="http://schemas.microsoft.com/office/drawing/2014/chart" uri="{C3380CC4-5D6E-409C-BE32-E72D297353CC}">
              <c16:uniqueId val="{00000077-F1E8-B44D-86AA-AAFEA3FA2EA6}"/>
            </c:ext>
          </c:extLst>
        </c:ser>
        <c:ser>
          <c:idx val="120"/>
          <c:order val="120"/>
          <c:invertIfNegative val="0"/>
          <c:val>
            <c:numRef>
              <c:f>Sheet2!$C$125</c:f>
              <c:numCache>
                <c:formatCode>General</c:formatCode>
                <c:ptCount val="1"/>
                <c:pt idx="0">
                  <c:v>231</c:v>
                </c:pt>
              </c:numCache>
            </c:numRef>
          </c:val>
          <c:extLst>
            <c:ext xmlns:c16="http://schemas.microsoft.com/office/drawing/2014/chart" uri="{C3380CC4-5D6E-409C-BE32-E72D297353CC}">
              <c16:uniqueId val="{00000078-F1E8-B44D-86AA-AAFEA3FA2EA6}"/>
            </c:ext>
          </c:extLst>
        </c:ser>
        <c:ser>
          <c:idx val="121"/>
          <c:order val="121"/>
          <c:invertIfNegative val="0"/>
          <c:val>
            <c:numRef>
              <c:f>Sheet2!$C$126</c:f>
              <c:numCache>
                <c:formatCode>General</c:formatCode>
                <c:ptCount val="1"/>
                <c:pt idx="0">
                  <c:v>230</c:v>
                </c:pt>
              </c:numCache>
            </c:numRef>
          </c:val>
          <c:extLst>
            <c:ext xmlns:c16="http://schemas.microsoft.com/office/drawing/2014/chart" uri="{C3380CC4-5D6E-409C-BE32-E72D297353CC}">
              <c16:uniqueId val="{00000079-F1E8-B44D-86AA-AAFEA3FA2EA6}"/>
            </c:ext>
          </c:extLst>
        </c:ser>
        <c:ser>
          <c:idx val="122"/>
          <c:order val="122"/>
          <c:invertIfNegative val="0"/>
          <c:val>
            <c:numRef>
              <c:f>Sheet2!$C$127</c:f>
              <c:numCache>
                <c:formatCode>General</c:formatCode>
                <c:ptCount val="1"/>
                <c:pt idx="0">
                  <c:v>229</c:v>
                </c:pt>
              </c:numCache>
            </c:numRef>
          </c:val>
          <c:extLst>
            <c:ext xmlns:c16="http://schemas.microsoft.com/office/drawing/2014/chart" uri="{C3380CC4-5D6E-409C-BE32-E72D297353CC}">
              <c16:uniqueId val="{0000007A-F1E8-B44D-86AA-AAFEA3FA2EA6}"/>
            </c:ext>
          </c:extLst>
        </c:ser>
        <c:ser>
          <c:idx val="123"/>
          <c:order val="123"/>
          <c:invertIfNegative val="0"/>
          <c:val>
            <c:numRef>
              <c:f>Sheet2!$C$128</c:f>
              <c:numCache>
                <c:formatCode>General</c:formatCode>
                <c:ptCount val="1"/>
                <c:pt idx="0">
                  <c:v>228</c:v>
                </c:pt>
              </c:numCache>
            </c:numRef>
          </c:val>
          <c:extLst>
            <c:ext xmlns:c16="http://schemas.microsoft.com/office/drawing/2014/chart" uri="{C3380CC4-5D6E-409C-BE32-E72D297353CC}">
              <c16:uniqueId val="{0000007B-F1E8-B44D-86AA-AAFEA3FA2EA6}"/>
            </c:ext>
          </c:extLst>
        </c:ser>
        <c:ser>
          <c:idx val="124"/>
          <c:order val="124"/>
          <c:invertIfNegative val="0"/>
          <c:val>
            <c:numRef>
              <c:f>Sheet2!$C$129</c:f>
              <c:numCache>
                <c:formatCode>General</c:formatCode>
                <c:ptCount val="1"/>
                <c:pt idx="0">
                  <c:v>227</c:v>
                </c:pt>
              </c:numCache>
            </c:numRef>
          </c:val>
          <c:extLst>
            <c:ext xmlns:c16="http://schemas.microsoft.com/office/drawing/2014/chart" uri="{C3380CC4-5D6E-409C-BE32-E72D297353CC}">
              <c16:uniqueId val="{0000007C-F1E8-B44D-86AA-AAFEA3FA2EA6}"/>
            </c:ext>
          </c:extLst>
        </c:ser>
        <c:ser>
          <c:idx val="125"/>
          <c:order val="125"/>
          <c:invertIfNegative val="0"/>
          <c:val>
            <c:numRef>
              <c:f>Sheet2!$C$130</c:f>
              <c:numCache>
                <c:formatCode>General</c:formatCode>
                <c:ptCount val="1"/>
                <c:pt idx="0">
                  <c:v>226</c:v>
                </c:pt>
              </c:numCache>
            </c:numRef>
          </c:val>
          <c:extLst>
            <c:ext xmlns:c16="http://schemas.microsoft.com/office/drawing/2014/chart" uri="{C3380CC4-5D6E-409C-BE32-E72D297353CC}">
              <c16:uniqueId val="{0000007D-F1E8-B44D-86AA-AAFEA3FA2EA6}"/>
            </c:ext>
          </c:extLst>
        </c:ser>
        <c:ser>
          <c:idx val="126"/>
          <c:order val="126"/>
          <c:invertIfNegative val="0"/>
          <c:val>
            <c:numRef>
              <c:f>Sheet2!$C$131</c:f>
              <c:numCache>
                <c:formatCode>General</c:formatCode>
                <c:ptCount val="1"/>
                <c:pt idx="0">
                  <c:v>225</c:v>
                </c:pt>
              </c:numCache>
            </c:numRef>
          </c:val>
          <c:extLst>
            <c:ext xmlns:c16="http://schemas.microsoft.com/office/drawing/2014/chart" uri="{C3380CC4-5D6E-409C-BE32-E72D297353CC}">
              <c16:uniqueId val="{0000007E-F1E8-B44D-86AA-AAFEA3FA2EA6}"/>
            </c:ext>
          </c:extLst>
        </c:ser>
        <c:ser>
          <c:idx val="127"/>
          <c:order val="127"/>
          <c:invertIfNegative val="0"/>
          <c:val>
            <c:numRef>
              <c:f>Sheet2!$C$132</c:f>
              <c:numCache>
                <c:formatCode>General</c:formatCode>
                <c:ptCount val="1"/>
                <c:pt idx="0">
                  <c:v>224</c:v>
                </c:pt>
              </c:numCache>
            </c:numRef>
          </c:val>
          <c:extLst>
            <c:ext xmlns:c16="http://schemas.microsoft.com/office/drawing/2014/chart" uri="{C3380CC4-5D6E-409C-BE32-E72D297353CC}">
              <c16:uniqueId val="{0000007F-F1E8-B44D-86AA-AAFEA3FA2EA6}"/>
            </c:ext>
          </c:extLst>
        </c:ser>
        <c:ser>
          <c:idx val="128"/>
          <c:order val="128"/>
          <c:invertIfNegative val="0"/>
          <c:val>
            <c:numRef>
              <c:f>Sheet2!$C$133</c:f>
              <c:numCache>
                <c:formatCode>General</c:formatCode>
                <c:ptCount val="1"/>
                <c:pt idx="0">
                  <c:v>223</c:v>
                </c:pt>
              </c:numCache>
            </c:numRef>
          </c:val>
          <c:extLst>
            <c:ext xmlns:c16="http://schemas.microsoft.com/office/drawing/2014/chart" uri="{C3380CC4-5D6E-409C-BE32-E72D297353CC}">
              <c16:uniqueId val="{00000080-F1E8-B44D-86AA-AAFEA3FA2EA6}"/>
            </c:ext>
          </c:extLst>
        </c:ser>
        <c:ser>
          <c:idx val="129"/>
          <c:order val="129"/>
          <c:invertIfNegative val="0"/>
          <c:val>
            <c:numRef>
              <c:f>Sheet2!$C$134</c:f>
              <c:numCache>
                <c:formatCode>General</c:formatCode>
                <c:ptCount val="1"/>
                <c:pt idx="0">
                  <c:v>222</c:v>
                </c:pt>
              </c:numCache>
            </c:numRef>
          </c:val>
          <c:extLst>
            <c:ext xmlns:c16="http://schemas.microsoft.com/office/drawing/2014/chart" uri="{C3380CC4-5D6E-409C-BE32-E72D297353CC}">
              <c16:uniqueId val="{00000081-F1E8-B44D-86AA-AAFEA3FA2EA6}"/>
            </c:ext>
          </c:extLst>
        </c:ser>
        <c:ser>
          <c:idx val="130"/>
          <c:order val="130"/>
          <c:invertIfNegative val="0"/>
          <c:val>
            <c:numRef>
              <c:f>Sheet2!$C$135</c:f>
              <c:numCache>
                <c:formatCode>General</c:formatCode>
                <c:ptCount val="1"/>
                <c:pt idx="0">
                  <c:v>221</c:v>
                </c:pt>
              </c:numCache>
            </c:numRef>
          </c:val>
          <c:extLst>
            <c:ext xmlns:c16="http://schemas.microsoft.com/office/drawing/2014/chart" uri="{C3380CC4-5D6E-409C-BE32-E72D297353CC}">
              <c16:uniqueId val="{00000082-F1E8-B44D-86AA-AAFEA3FA2EA6}"/>
            </c:ext>
          </c:extLst>
        </c:ser>
        <c:ser>
          <c:idx val="131"/>
          <c:order val="131"/>
          <c:invertIfNegative val="0"/>
          <c:val>
            <c:numRef>
              <c:f>Sheet2!$C$136</c:f>
              <c:numCache>
                <c:formatCode>General</c:formatCode>
                <c:ptCount val="1"/>
                <c:pt idx="0">
                  <c:v>220</c:v>
                </c:pt>
              </c:numCache>
            </c:numRef>
          </c:val>
          <c:extLst>
            <c:ext xmlns:c16="http://schemas.microsoft.com/office/drawing/2014/chart" uri="{C3380CC4-5D6E-409C-BE32-E72D297353CC}">
              <c16:uniqueId val="{00000083-F1E8-B44D-86AA-AAFEA3FA2EA6}"/>
            </c:ext>
          </c:extLst>
        </c:ser>
        <c:ser>
          <c:idx val="132"/>
          <c:order val="132"/>
          <c:invertIfNegative val="0"/>
          <c:val>
            <c:numRef>
              <c:f>Sheet2!$C$137</c:f>
              <c:numCache>
                <c:formatCode>General</c:formatCode>
                <c:ptCount val="1"/>
                <c:pt idx="0">
                  <c:v>219</c:v>
                </c:pt>
              </c:numCache>
            </c:numRef>
          </c:val>
          <c:extLst>
            <c:ext xmlns:c16="http://schemas.microsoft.com/office/drawing/2014/chart" uri="{C3380CC4-5D6E-409C-BE32-E72D297353CC}">
              <c16:uniqueId val="{00000084-F1E8-B44D-86AA-AAFEA3FA2EA6}"/>
            </c:ext>
          </c:extLst>
        </c:ser>
        <c:ser>
          <c:idx val="133"/>
          <c:order val="133"/>
          <c:invertIfNegative val="0"/>
          <c:val>
            <c:numRef>
              <c:f>Sheet2!$C$138</c:f>
              <c:numCache>
                <c:formatCode>General</c:formatCode>
                <c:ptCount val="1"/>
                <c:pt idx="0">
                  <c:v>218</c:v>
                </c:pt>
              </c:numCache>
            </c:numRef>
          </c:val>
          <c:extLst>
            <c:ext xmlns:c16="http://schemas.microsoft.com/office/drawing/2014/chart" uri="{C3380CC4-5D6E-409C-BE32-E72D297353CC}">
              <c16:uniqueId val="{00000085-F1E8-B44D-86AA-AAFEA3FA2EA6}"/>
            </c:ext>
          </c:extLst>
        </c:ser>
        <c:ser>
          <c:idx val="134"/>
          <c:order val="134"/>
          <c:invertIfNegative val="0"/>
          <c:val>
            <c:numRef>
              <c:f>Sheet2!$C$139</c:f>
              <c:numCache>
                <c:formatCode>General</c:formatCode>
                <c:ptCount val="1"/>
                <c:pt idx="0">
                  <c:v>217</c:v>
                </c:pt>
              </c:numCache>
            </c:numRef>
          </c:val>
          <c:extLst>
            <c:ext xmlns:c16="http://schemas.microsoft.com/office/drawing/2014/chart" uri="{C3380CC4-5D6E-409C-BE32-E72D297353CC}">
              <c16:uniqueId val="{00000086-F1E8-B44D-86AA-AAFEA3FA2EA6}"/>
            </c:ext>
          </c:extLst>
        </c:ser>
        <c:ser>
          <c:idx val="135"/>
          <c:order val="135"/>
          <c:invertIfNegative val="0"/>
          <c:val>
            <c:numRef>
              <c:f>Sheet2!$C$140</c:f>
              <c:numCache>
                <c:formatCode>General</c:formatCode>
                <c:ptCount val="1"/>
                <c:pt idx="0">
                  <c:v>216</c:v>
                </c:pt>
              </c:numCache>
            </c:numRef>
          </c:val>
          <c:extLst>
            <c:ext xmlns:c16="http://schemas.microsoft.com/office/drawing/2014/chart" uri="{C3380CC4-5D6E-409C-BE32-E72D297353CC}">
              <c16:uniqueId val="{00000087-F1E8-B44D-86AA-AAFEA3FA2EA6}"/>
            </c:ext>
          </c:extLst>
        </c:ser>
        <c:ser>
          <c:idx val="136"/>
          <c:order val="136"/>
          <c:invertIfNegative val="0"/>
          <c:val>
            <c:numRef>
              <c:f>Sheet2!$C$141</c:f>
              <c:numCache>
                <c:formatCode>General</c:formatCode>
                <c:ptCount val="1"/>
                <c:pt idx="0">
                  <c:v>215</c:v>
                </c:pt>
              </c:numCache>
            </c:numRef>
          </c:val>
          <c:extLst>
            <c:ext xmlns:c16="http://schemas.microsoft.com/office/drawing/2014/chart" uri="{C3380CC4-5D6E-409C-BE32-E72D297353CC}">
              <c16:uniqueId val="{00000088-F1E8-B44D-86AA-AAFEA3FA2EA6}"/>
            </c:ext>
          </c:extLst>
        </c:ser>
        <c:ser>
          <c:idx val="137"/>
          <c:order val="137"/>
          <c:invertIfNegative val="0"/>
          <c:val>
            <c:numRef>
              <c:f>Sheet2!$C$142</c:f>
              <c:numCache>
                <c:formatCode>General</c:formatCode>
                <c:ptCount val="1"/>
                <c:pt idx="0">
                  <c:v>214</c:v>
                </c:pt>
              </c:numCache>
            </c:numRef>
          </c:val>
          <c:extLst>
            <c:ext xmlns:c16="http://schemas.microsoft.com/office/drawing/2014/chart" uri="{C3380CC4-5D6E-409C-BE32-E72D297353CC}">
              <c16:uniqueId val="{00000089-F1E8-B44D-86AA-AAFEA3FA2EA6}"/>
            </c:ext>
          </c:extLst>
        </c:ser>
        <c:ser>
          <c:idx val="138"/>
          <c:order val="138"/>
          <c:invertIfNegative val="0"/>
          <c:val>
            <c:numRef>
              <c:f>Sheet2!$C$143</c:f>
              <c:numCache>
                <c:formatCode>General</c:formatCode>
                <c:ptCount val="1"/>
                <c:pt idx="0">
                  <c:v>213</c:v>
                </c:pt>
              </c:numCache>
            </c:numRef>
          </c:val>
          <c:extLst>
            <c:ext xmlns:c16="http://schemas.microsoft.com/office/drawing/2014/chart" uri="{C3380CC4-5D6E-409C-BE32-E72D297353CC}">
              <c16:uniqueId val="{0000008A-F1E8-B44D-86AA-AAFEA3FA2EA6}"/>
            </c:ext>
          </c:extLst>
        </c:ser>
        <c:ser>
          <c:idx val="139"/>
          <c:order val="139"/>
          <c:invertIfNegative val="0"/>
          <c:val>
            <c:numRef>
              <c:f>Sheet2!$C$144</c:f>
              <c:numCache>
                <c:formatCode>General</c:formatCode>
                <c:ptCount val="1"/>
                <c:pt idx="0">
                  <c:v>212</c:v>
                </c:pt>
              </c:numCache>
            </c:numRef>
          </c:val>
          <c:extLst>
            <c:ext xmlns:c16="http://schemas.microsoft.com/office/drawing/2014/chart" uri="{C3380CC4-5D6E-409C-BE32-E72D297353CC}">
              <c16:uniqueId val="{0000008B-F1E8-B44D-86AA-AAFEA3FA2EA6}"/>
            </c:ext>
          </c:extLst>
        </c:ser>
        <c:ser>
          <c:idx val="140"/>
          <c:order val="140"/>
          <c:invertIfNegative val="0"/>
          <c:val>
            <c:numRef>
              <c:f>Sheet2!$C$145</c:f>
              <c:numCache>
                <c:formatCode>General</c:formatCode>
                <c:ptCount val="1"/>
                <c:pt idx="0">
                  <c:v>211</c:v>
                </c:pt>
              </c:numCache>
            </c:numRef>
          </c:val>
          <c:extLst>
            <c:ext xmlns:c16="http://schemas.microsoft.com/office/drawing/2014/chart" uri="{C3380CC4-5D6E-409C-BE32-E72D297353CC}">
              <c16:uniqueId val="{0000008C-F1E8-B44D-86AA-AAFEA3FA2EA6}"/>
            </c:ext>
          </c:extLst>
        </c:ser>
        <c:ser>
          <c:idx val="141"/>
          <c:order val="141"/>
          <c:invertIfNegative val="0"/>
          <c:val>
            <c:numRef>
              <c:f>Sheet2!$C$146</c:f>
              <c:numCache>
                <c:formatCode>General</c:formatCode>
                <c:ptCount val="1"/>
                <c:pt idx="0">
                  <c:v>210</c:v>
                </c:pt>
              </c:numCache>
            </c:numRef>
          </c:val>
          <c:extLst>
            <c:ext xmlns:c16="http://schemas.microsoft.com/office/drawing/2014/chart" uri="{C3380CC4-5D6E-409C-BE32-E72D297353CC}">
              <c16:uniqueId val="{0000008D-F1E8-B44D-86AA-AAFEA3FA2EA6}"/>
            </c:ext>
          </c:extLst>
        </c:ser>
        <c:ser>
          <c:idx val="142"/>
          <c:order val="142"/>
          <c:invertIfNegative val="0"/>
          <c:val>
            <c:numRef>
              <c:f>Sheet2!$C$147</c:f>
              <c:numCache>
                <c:formatCode>General</c:formatCode>
                <c:ptCount val="1"/>
                <c:pt idx="0">
                  <c:v>209</c:v>
                </c:pt>
              </c:numCache>
            </c:numRef>
          </c:val>
          <c:extLst>
            <c:ext xmlns:c16="http://schemas.microsoft.com/office/drawing/2014/chart" uri="{C3380CC4-5D6E-409C-BE32-E72D297353CC}">
              <c16:uniqueId val="{0000008E-F1E8-B44D-86AA-AAFEA3FA2EA6}"/>
            </c:ext>
          </c:extLst>
        </c:ser>
        <c:ser>
          <c:idx val="143"/>
          <c:order val="143"/>
          <c:invertIfNegative val="0"/>
          <c:val>
            <c:numRef>
              <c:f>Sheet2!$C$148</c:f>
              <c:numCache>
                <c:formatCode>General</c:formatCode>
                <c:ptCount val="1"/>
                <c:pt idx="0">
                  <c:v>208</c:v>
                </c:pt>
              </c:numCache>
            </c:numRef>
          </c:val>
          <c:extLst>
            <c:ext xmlns:c16="http://schemas.microsoft.com/office/drawing/2014/chart" uri="{C3380CC4-5D6E-409C-BE32-E72D297353CC}">
              <c16:uniqueId val="{0000008F-F1E8-B44D-86AA-AAFEA3FA2EA6}"/>
            </c:ext>
          </c:extLst>
        </c:ser>
        <c:ser>
          <c:idx val="144"/>
          <c:order val="144"/>
          <c:invertIfNegative val="0"/>
          <c:val>
            <c:numRef>
              <c:f>Sheet2!$C$149</c:f>
              <c:numCache>
                <c:formatCode>General</c:formatCode>
                <c:ptCount val="1"/>
                <c:pt idx="0">
                  <c:v>207</c:v>
                </c:pt>
              </c:numCache>
            </c:numRef>
          </c:val>
          <c:extLst>
            <c:ext xmlns:c16="http://schemas.microsoft.com/office/drawing/2014/chart" uri="{C3380CC4-5D6E-409C-BE32-E72D297353CC}">
              <c16:uniqueId val="{00000090-F1E8-B44D-86AA-AAFEA3FA2EA6}"/>
            </c:ext>
          </c:extLst>
        </c:ser>
        <c:ser>
          <c:idx val="145"/>
          <c:order val="145"/>
          <c:invertIfNegative val="0"/>
          <c:val>
            <c:numRef>
              <c:f>Sheet2!$C$150</c:f>
              <c:numCache>
                <c:formatCode>General</c:formatCode>
                <c:ptCount val="1"/>
                <c:pt idx="0">
                  <c:v>206</c:v>
                </c:pt>
              </c:numCache>
            </c:numRef>
          </c:val>
          <c:extLst>
            <c:ext xmlns:c16="http://schemas.microsoft.com/office/drawing/2014/chart" uri="{C3380CC4-5D6E-409C-BE32-E72D297353CC}">
              <c16:uniqueId val="{00000091-F1E8-B44D-86AA-AAFEA3FA2EA6}"/>
            </c:ext>
          </c:extLst>
        </c:ser>
        <c:ser>
          <c:idx val="146"/>
          <c:order val="146"/>
          <c:invertIfNegative val="0"/>
          <c:val>
            <c:numRef>
              <c:f>Sheet2!$C$151</c:f>
              <c:numCache>
                <c:formatCode>General</c:formatCode>
                <c:ptCount val="1"/>
                <c:pt idx="0">
                  <c:v>205</c:v>
                </c:pt>
              </c:numCache>
            </c:numRef>
          </c:val>
          <c:extLst>
            <c:ext xmlns:c16="http://schemas.microsoft.com/office/drawing/2014/chart" uri="{C3380CC4-5D6E-409C-BE32-E72D297353CC}">
              <c16:uniqueId val="{00000092-F1E8-B44D-86AA-AAFEA3FA2EA6}"/>
            </c:ext>
          </c:extLst>
        </c:ser>
        <c:ser>
          <c:idx val="147"/>
          <c:order val="147"/>
          <c:invertIfNegative val="0"/>
          <c:val>
            <c:numRef>
              <c:f>Sheet2!$C$152</c:f>
              <c:numCache>
                <c:formatCode>General</c:formatCode>
                <c:ptCount val="1"/>
                <c:pt idx="0">
                  <c:v>204</c:v>
                </c:pt>
              </c:numCache>
            </c:numRef>
          </c:val>
          <c:extLst>
            <c:ext xmlns:c16="http://schemas.microsoft.com/office/drawing/2014/chart" uri="{C3380CC4-5D6E-409C-BE32-E72D297353CC}">
              <c16:uniqueId val="{00000093-F1E8-B44D-86AA-AAFEA3FA2EA6}"/>
            </c:ext>
          </c:extLst>
        </c:ser>
        <c:ser>
          <c:idx val="148"/>
          <c:order val="148"/>
          <c:invertIfNegative val="0"/>
          <c:val>
            <c:numRef>
              <c:f>Sheet2!$C$153</c:f>
              <c:numCache>
                <c:formatCode>General</c:formatCode>
                <c:ptCount val="1"/>
                <c:pt idx="0">
                  <c:v>203</c:v>
                </c:pt>
              </c:numCache>
            </c:numRef>
          </c:val>
          <c:extLst>
            <c:ext xmlns:c16="http://schemas.microsoft.com/office/drawing/2014/chart" uri="{C3380CC4-5D6E-409C-BE32-E72D297353CC}">
              <c16:uniqueId val="{00000094-F1E8-B44D-86AA-AAFEA3FA2EA6}"/>
            </c:ext>
          </c:extLst>
        </c:ser>
        <c:ser>
          <c:idx val="149"/>
          <c:order val="149"/>
          <c:invertIfNegative val="0"/>
          <c:val>
            <c:numRef>
              <c:f>Sheet2!$C$154</c:f>
              <c:numCache>
                <c:formatCode>General</c:formatCode>
                <c:ptCount val="1"/>
                <c:pt idx="0">
                  <c:v>202</c:v>
                </c:pt>
              </c:numCache>
            </c:numRef>
          </c:val>
          <c:extLst>
            <c:ext xmlns:c16="http://schemas.microsoft.com/office/drawing/2014/chart" uri="{C3380CC4-5D6E-409C-BE32-E72D297353CC}">
              <c16:uniqueId val="{00000095-F1E8-B44D-86AA-AAFEA3FA2EA6}"/>
            </c:ext>
          </c:extLst>
        </c:ser>
        <c:ser>
          <c:idx val="150"/>
          <c:order val="150"/>
          <c:invertIfNegative val="0"/>
          <c:val>
            <c:numRef>
              <c:f>Sheet2!$C$155</c:f>
              <c:numCache>
                <c:formatCode>General</c:formatCode>
                <c:ptCount val="1"/>
                <c:pt idx="0">
                  <c:v>201</c:v>
                </c:pt>
              </c:numCache>
            </c:numRef>
          </c:val>
          <c:extLst>
            <c:ext xmlns:c16="http://schemas.microsoft.com/office/drawing/2014/chart" uri="{C3380CC4-5D6E-409C-BE32-E72D297353CC}">
              <c16:uniqueId val="{00000096-F1E8-B44D-86AA-AAFEA3FA2EA6}"/>
            </c:ext>
          </c:extLst>
        </c:ser>
        <c:ser>
          <c:idx val="151"/>
          <c:order val="151"/>
          <c:invertIfNegative val="0"/>
          <c:val>
            <c:numRef>
              <c:f>Sheet2!$C$156</c:f>
              <c:numCache>
                <c:formatCode>General</c:formatCode>
                <c:ptCount val="1"/>
                <c:pt idx="0">
                  <c:v>200</c:v>
                </c:pt>
              </c:numCache>
            </c:numRef>
          </c:val>
          <c:extLst>
            <c:ext xmlns:c16="http://schemas.microsoft.com/office/drawing/2014/chart" uri="{C3380CC4-5D6E-409C-BE32-E72D297353CC}">
              <c16:uniqueId val="{00000097-F1E8-B44D-86AA-AAFEA3FA2EA6}"/>
            </c:ext>
          </c:extLst>
        </c:ser>
        <c:ser>
          <c:idx val="152"/>
          <c:order val="152"/>
          <c:invertIfNegative val="0"/>
          <c:val>
            <c:numRef>
              <c:f>Sheet2!$C$157</c:f>
              <c:numCache>
                <c:formatCode>General</c:formatCode>
                <c:ptCount val="1"/>
                <c:pt idx="0">
                  <c:v>200</c:v>
                </c:pt>
              </c:numCache>
            </c:numRef>
          </c:val>
          <c:extLst>
            <c:ext xmlns:c16="http://schemas.microsoft.com/office/drawing/2014/chart" uri="{C3380CC4-5D6E-409C-BE32-E72D297353CC}">
              <c16:uniqueId val="{00000098-F1E8-B44D-86AA-AAFEA3FA2EA6}"/>
            </c:ext>
          </c:extLst>
        </c:ser>
        <c:ser>
          <c:idx val="153"/>
          <c:order val="153"/>
          <c:invertIfNegative val="0"/>
          <c:val>
            <c:numRef>
              <c:f>Sheet2!$C$158</c:f>
              <c:numCache>
                <c:formatCode>General</c:formatCode>
                <c:ptCount val="1"/>
                <c:pt idx="0">
                  <c:v>200</c:v>
                </c:pt>
              </c:numCache>
            </c:numRef>
          </c:val>
          <c:extLst>
            <c:ext xmlns:c16="http://schemas.microsoft.com/office/drawing/2014/chart" uri="{C3380CC4-5D6E-409C-BE32-E72D297353CC}">
              <c16:uniqueId val="{00000099-F1E8-B44D-86AA-AAFEA3FA2EA6}"/>
            </c:ext>
          </c:extLst>
        </c:ser>
        <c:ser>
          <c:idx val="154"/>
          <c:order val="154"/>
          <c:invertIfNegative val="0"/>
          <c:val>
            <c:numRef>
              <c:f>Sheet2!$C$159</c:f>
              <c:numCache>
                <c:formatCode>General</c:formatCode>
                <c:ptCount val="1"/>
                <c:pt idx="0">
                  <c:v>200</c:v>
                </c:pt>
              </c:numCache>
            </c:numRef>
          </c:val>
          <c:extLst>
            <c:ext xmlns:c16="http://schemas.microsoft.com/office/drawing/2014/chart" uri="{C3380CC4-5D6E-409C-BE32-E72D297353CC}">
              <c16:uniqueId val="{0000009A-F1E8-B44D-86AA-AAFEA3FA2EA6}"/>
            </c:ext>
          </c:extLst>
        </c:ser>
        <c:ser>
          <c:idx val="155"/>
          <c:order val="155"/>
          <c:invertIfNegative val="0"/>
          <c:val>
            <c:numRef>
              <c:f>Sheet2!$C$160</c:f>
              <c:numCache>
                <c:formatCode>General</c:formatCode>
                <c:ptCount val="1"/>
                <c:pt idx="0">
                  <c:v>200</c:v>
                </c:pt>
              </c:numCache>
            </c:numRef>
          </c:val>
          <c:extLst>
            <c:ext xmlns:c16="http://schemas.microsoft.com/office/drawing/2014/chart" uri="{C3380CC4-5D6E-409C-BE32-E72D297353CC}">
              <c16:uniqueId val="{0000009B-F1E8-B44D-86AA-AAFEA3FA2EA6}"/>
            </c:ext>
          </c:extLst>
        </c:ser>
        <c:ser>
          <c:idx val="156"/>
          <c:order val="156"/>
          <c:invertIfNegative val="0"/>
          <c:val>
            <c:numRef>
              <c:f>Sheet2!$C$161</c:f>
              <c:numCache>
                <c:formatCode>General</c:formatCode>
                <c:ptCount val="1"/>
                <c:pt idx="0">
                  <c:v>200</c:v>
                </c:pt>
              </c:numCache>
            </c:numRef>
          </c:val>
          <c:extLst>
            <c:ext xmlns:c16="http://schemas.microsoft.com/office/drawing/2014/chart" uri="{C3380CC4-5D6E-409C-BE32-E72D297353CC}">
              <c16:uniqueId val="{0000009C-F1E8-B44D-86AA-AAFEA3FA2EA6}"/>
            </c:ext>
          </c:extLst>
        </c:ser>
        <c:ser>
          <c:idx val="157"/>
          <c:order val="157"/>
          <c:invertIfNegative val="0"/>
          <c:val>
            <c:numRef>
              <c:f>Sheet2!$C$162</c:f>
              <c:numCache>
                <c:formatCode>General</c:formatCode>
                <c:ptCount val="1"/>
                <c:pt idx="0">
                  <c:v>200</c:v>
                </c:pt>
              </c:numCache>
            </c:numRef>
          </c:val>
          <c:extLst>
            <c:ext xmlns:c16="http://schemas.microsoft.com/office/drawing/2014/chart" uri="{C3380CC4-5D6E-409C-BE32-E72D297353CC}">
              <c16:uniqueId val="{0000009D-F1E8-B44D-86AA-AAFEA3FA2EA6}"/>
            </c:ext>
          </c:extLst>
        </c:ser>
        <c:ser>
          <c:idx val="158"/>
          <c:order val="158"/>
          <c:invertIfNegative val="0"/>
          <c:val>
            <c:numRef>
              <c:f>Sheet2!$C$163</c:f>
              <c:numCache>
                <c:formatCode>General</c:formatCode>
                <c:ptCount val="1"/>
                <c:pt idx="0">
                  <c:v>200</c:v>
                </c:pt>
              </c:numCache>
            </c:numRef>
          </c:val>
          <c:extLst>
            <c:ext xmlns:c16="http://schemas.microsoft.com/office/drawing/2014/chart" uri="{C3380CC4-5D6E-409C-BE32-E72D297353CC}">
              <c16:uniqueId val="{0000009E-F1E8-B44D-86AA-AAFEA3FA2EA6}"/>
            </c:ext>
          </c:extLst>
        </c:ser>
        <c:ser>
          <c:idx val="159"/>
          <c:order val="159"/>
          <c:invertIfNegative val="0"/>
          <c:val>
            <c:numRef>
              <c:f>Sheet2!$C$164</c:f>
              <c:numCache>
                <c:formatCode>General</c:formatCode>
                <c:ptCount val="1"/>
                <c:pt idx="0">
                  <c:v>200</c:v>
                </c:pt>
              </c:numCache>
            </c:numRef>
          </c:val>
          <c:extLst>
            <c:ext xmlns:c16="http://schemas.microsoft.com/office/drawing/2014/chart" uri="{C3380CC4-5D6E-409C-BE32-E72D297353CC}">
              <c16:uniqueId val="{0000009F-F1E8-B44D-86AA-AAFEA3FA2EA6}"/>
            </c:ext>
          </c:extLst>
        </c:ser>
        <c:ser>
          <c:idx val="160"/>
          <c:order val="160"/>
          <c:invertIfNegative val="0"/>
          <c:val>
            <c:numRef>
              <c:f>Sheet2!$C$165</c:f>
              <c:numCache>
                <c:formatCode>General</c:formatCode>
                <c:ptCount val="1"/>
                <c:pt idx="0">
                  <c:v>200</c:v>
                </c:pt>
              </c:numCache>
            </c:numRef>
          </c:val>
          <c:extLst>
            <c:ext xmlns:c16="http://schemas.microsoft.com/office/drawing/2014/chart" uri="{C3380CC4-5D6E-409C-BE32-E72D297353CC}">
              <c16:uniqueId val="{000000A0-F1E8-B44D-86AA-AAFEA3FA2EA6}"/>
            </c:ext>
          </c:extLst>
        </c:ser>
        <c:ser>
          <c:idx val="161"/>
          <c:order val="161"/>
          <c:invertIfNegative val="0"/>
          <c:val>
            <c:numRef>
              <c:f>Sheet2!$C$166</c:f>
              <c:numCache>
                <c:formatCode>General</c:formatCode>
                <c:ptCount val="1"/>
                <c:pt idx="0">
                  <c:v>200</c:v>
                </c:pt>
              </c:numCache>
            </c:numRef>
          </c:val>
          <c:extLst>
            <c:ext xmlns:c16="http://schemas.microsoft.com/office/drawing/2014/chart" uri="{C3380CC4-5D6E-409C-BE32-E72D297353CC}">
              <c16:uniqueId val="{000000A1-F1E8-B44D-86AA-AAFEA3FA2EA6}"/>
            </c:ext>
          </c:extLst>
        </c:ser>
        <c:ser>
          <c:idx val="162"/>
          <c:order val="162"/>
          <c:invertIfNegative val="0"/>
          <c:val>
            <c:numRef>
              <c:f>Sheet2!$C$167</c:f>
              <c:numCache>
                <c:formatCode>General</c:formatCode>
                <c:ptCount val="1"/>
                <c:pt idx="0">
                  <c:v>200</c:v>
                </c:pt>
              </c:numCache>
            </c:numRef>
          </c:val>
          <c:extLst>
            <c:ext xmlns:c16="http://schemas.microsoft.com/office/drawing/2014/chart" uri="{C3380CC4-5D6E-409C-BE32-E72D297353CC}">
              <c16:uniqueId val="{000000A2-F1E8-B44D-86AA-AAFEA3FA2EA6}"/>
            </c:ext>
          </c:extLst>
        </c:ser>
        <c:ser>
          <c:idx val="163"/>
          <c:order val="163"/>
          <c:invertIfNegative val="0"/>
          <c:val>
            <c:numRef>
              <c:f>Sheet2!$C$168</c:f>
              <c:numCache>
                <c:formatCode>General</c:formatCode>
                <c:ptCount val="1"/>
                <c:pt idx="0">
                  <c:v>200</c:v>
                </c:pt>
              </c:numCache>
            </c:numRef>
          </c:val>
          <c:extLst>
            <c:ext xmlns:c16="http://schemas.microsoft.com/office/drawing/2014/chart" uri="{C3380CC4-5D6E-409C-BE32-E72D297353CC}">
              <c16:uniqueId val="{000000A3-F1E8-B44D-86AA-AAFEA3FA2EA6}"/>
            </c:ext>
          </c:extLst>
        </c:ser>
        <c:ser>
          <c:idx val="164"/>
          <c:order val="164"/>
          <c:invertIfNegative val="0"/>
          <c:val>
            <c:numRef>
              <c:f>Sheet2!$C$169</c:f>
              <c:numCache>
                <c:formatCode>General</c:formatCode>
                <c:ptCount val="1"/>
                <c:pt idx="0">
                  <c:v>200</c:v>
                </c:pt>
              </c:numCache>
            </c:numRef>
          </c:val>
          <c:extLst>
            <c:ext xmlns:c16="http://schemas.microsoft.com/office/drawing/2014/chart" uri="{C3380CC4-5D6E-409C-BE32-E72D297353CC}">
              <c16:uniqueId val="{000000A4-F1E8-B44D-86AA-AAFEA3FA2EA6}"/>
            </c:ext>
          </c:extLst>
        </c:ser>
        <c:ser>
          <c:idx val="165"/>
          <c:order val="165"/>
          <c:invertIfNegative val="0"/>
          <c:val>
            <c:numRef>
              <c:f>Sheet2!$C$170</c:f>
              <c:numCache>
                <c:formatCode>General</c:formatCode>
                <c:ptCount val="1"/>
                <c:pt idx="0">
                  <c:v>200</c:v>
                </c:pt>
              </c:numCache>
            </c:numRef>
          </c:val>
          <c:extLst>
            <c:ext xmlns:c16="http://schemas.microsoft.com/office/drawing/2014/chart" uri="{C3380CC4-5D6E-409C-BE32-E72D297353CC}">
              <c16:uniqueId val="{000000A5-F1E8-B44D-86AA-AAFEA3FA2EA6}"/>
            </c:ext>
          </c:extLst>
        </c:ser>
        <c:ser>
          <c:idx val="166"/>
          <c:order val="166"/>
          <c:invertIfNegative val="0"/>
          <c:val>
            <c:numRef>
              <c:f>Sheet2!$C$171</c:f>
              <c:numCache>
                <c:formatCode>General</c:formatCode>
                <c:ptCount val="1"/>
                <c:pt idx="0">
                  <c:v>200</c:v>
                </c:pt>
              </c:numCache>
            </c:numRef>
          </c:val>
          <c:extLst>
            <c:ext xmlns:c16="http://schemas.microsoft.com/office/drawing/2014/chart" uri="{C3380CC4-5D6E-409C-BE32-E72D297353CC}">
              <c16:uniqueId val="{000000A6-F1E8-B44D-86AA-AAFEA3FA2EA6}"/>
            </c:ext>
          </c:extLst>
        </c:ser>
        <c:ser>
          <c:idx val="167"/>
          <c:order val="167"/>
          <c:invertIfNegative val="0"/>
          <c:val>
            <c:numRef>
              <c:f>Sheet2!$C$172</c:f>
              <c:numCache>
                <c:formatCode>General</c:formatCode>
                <c:ptCount val="1"/>
                <c:pt idx="0">
                  <c:v>200</c:v>
                </c:pt>
              </c:numCache>
            </c:numRef>
          </c:val>
          <c:extLst>
            <c:ext xmlns:c16="http://schemas.microsoft.com/office/drawing/2014/chart" uri="{C3380CC4-5D6E-409C-BE32-E72D297353CC}">
              <c16:uniqueId val="{000000A7-F1E8-B44D-86AA-AAFEA3FA2EA6}"/>
            </c:ext>
          </c:extLst>
        </c:ser>
        <c:ser>
          <c:idx val="168"/>
          <c:order val="168"/>
          <c:invertIfNegative val="0"/>
          <c:val>
            <c:numRef>
              <c:f>Sheet2!$C$173</c:f>
              <c:numCache>
                <c:formatCode>General</c:formatCode>
                <c:ptCount val="1"/>
                <c:pt idx="0">
                  <c:v>200</c:v>
                </c:pt>
              </c:numCache>
            </c:numRef>
          </c:val>
          <c:extLst>
            <c:ext xmlns:c16="http://schemas.microsoft.com/office/drawing/2014/chart" uri="{C3380CC4-5D6E-409C-BE32-E72D297353CC}">
              <c16:uniqueId val="{000000A8-F1E8-B44D-86AA-AAFEA3FA2EA6}"/>
            </c:ext>
          </c:extLst>
        </c:ser>
        <c:ser>
          <c:idx val="169"/>
          <c:order val="169"/>
          <c:invertIfNegative val="0"/>
          <c:val>
            <c:numRef>
              <c:f>Sheet2!$C$174</c:f>
              <c:numCache>
                <c:formatCode>General</c:formatCode>
                <c:ptCount val="1"/>
                <c:pt idx="0">
                  <c:v>200</c:v>
                </c:pt>
              </c:numCache>
            </c:numRef>
          </c:val>
          <c:extLst>
            <c:ext xmlns:c16="http://schemas.microsoft.com/office/drawing/2014/chart" uri="{C3380CC4-5D6E-409C-BE32-E72D297353CC}">
              <c16:uniqueId val="{000000A9-F1E8-B44D-86AA-AAFEA3FA2EA6}"/>
            </c:ext>
          </c:extLst>
        </c:ser>
        <c:ser>
          <c:idx val="170"/>
          <c:order val="170"/>
          <c:invertIfNegative val="0"/>
          <c:val>
            <c:numRef>
              <c:f>Sheet2!$C$175</c:f>
              <c:numCache>
                <c:formatCode>General</c:formatCode>
                <c:ptCount val="1"/>
                <c:pt idx="0">
                  <c:v>200</c:v>
                </c:pt>
              </c:numCache>
            </c:numRef>
          </c:val>
          <c:extLst>
            <c:ext xmlns:c16="http://schemas.microsoft.com/office/drawing/2014/chart" uri="{C3380CC4-5D6E-409C-BE32-E72D297353CC}">
              <c16:uniqueId val="{000000AA-F1E8-B44D-86AA-AAFEA3FA2EA6}"/>
            </c:ext>
          </c:extLst>
        </c:ser>
        <c:ser>
          <c:idx val="171"/>
          <c:order val="171"/>
          <c:invertIfNegative val="0"/>
          <c:val>
            <c:numRef>
              <c:f>Sheet2!$C$176</c:f>
              <c:numCache>
                <c:formatCode>General</c:formatCode>
                <c:ptCount val="1"/>
                <c:pt idx="0">
                  <c:v>200</c:v>
                </c:pt>
              </c:numCache>
            </c:numRef>
          </c:val>
          <c:extLst>
            <c:ext xmlns:c16="http://schemas.microsoft.com/office/drawing/2014/chart" uri="{C3380CC4-5D6E-409C-BE32-E72D297353CC}">
              <c16:uniqueId val="{000000AB-F1E8-B44D-86AA-AAFEA3FA2EA6}"/>
            </c:ext>
          </c:extLst>
        </c:ser>
        <c:ser>
          <c:idx val="172"/>
          <c:order val="172"/>
          <c:invertIfNegative val="0"/>
          <c:val>
            <c:numRef>
              <c:f>Sheet2!$C$177</c:f>
              <c:numCache>
                <c:formatCode>General</c:formatCode>
                <c:ptCount val="1"/>
                <c:pt idx="0">
                  <c:v>200</c:v>
                </c:pt>
              </c:numCache>
            </c:numRef>
          </c:val>
          <c:extLst>
            <c:ext xmlns:c16="http://schemas.microsoft.com/office/drawing/2014/chart" uri="{C3380CC4-5D6E-409C-BE32-E72D297353CC}">
              <c16:uniqueId val="{000000AC-F1E8-B44D-86AA-AAFEA3FA2EA6}"/>
            </c:ext>
          </c:extLst>
        </c:ser>
        <c:ser>
          <c:idx val="173"/>
          <c:order val="173"/>
          <c:invertIfNegative val="0"/>
          <c:val>
            <c:numRef>
              <c:f>Sheet2!$C$178</c:f>
              <c:numCache>
                <c:formatCode>General</c:formatCode>
                <c:ptCount val="1"/>
                <c:pt idx="0">
                  <c:v>200</c:v>
                </c:pt>
              </c:numCache>
            </c:numRef>
          </c:val>
          <c:extLst>
            <c:ext xmlns:c16="http://schemas.microsoft.com/office/drawing/2014/chart" uri="{C3380CC4-5D6E-409C-BE32-E72D297353CC}">
              <c16:uniqueId val="{000000AD-F1E8-B44D-86AA-AAFEA3FA2EA6}"/>
            </c:ext>
          </c:extLst>
        </c:ser>
        <c:ser>
          <c:idx val="174"/>
          <c:order val="174"/>
          <c:invertIfNegative val="0"/>
          <c:val>
            <c:numRef>
              <c:f>Sheet2!$C$179</c:f>
              <c:numCache>
                <c:formatCode>General</c:formatCode>
                <c:ptCount val="1"/>
                <c:pt idx="0">
                  <c:v>200</c:v>
                </c:pt>
              </c:numCache>
            </c:numRef>
          </c:val>
          <c:extLst>
            <c:ext xmlns:c16="http://schemas.microsoft.com/office/drawing/2014/chart" uri="{C3380CC4-5D6E-409C-BE32-E72D297353CC}">
              <c16:uniqueId val="{000000AE-F1E8-B44D-86AA-AAFEA3FA2EA6}"/>
            </c:ext>
          </c:extLst>
        </c:ser>
        <c:ser>
          <c:idx val="175"/>
          <c:order val="175"/>
          <c:invertIfNegative val="0"/>
          <c:val>
            <c:numRef>
              <c:f>Sheet2!$C$180</c:f>
              <c:numCache>
                <c:formatCode>General</c:formatCode>
                <c:ptCount val="1"/>
                <c:pt idx="0">
                  <c:v>200</c:v>
                </c:pt>
              </c:numCache>
            </c:numRef>
          </c:val>
          <c:extLst>
            <c:ext xmlns:c16="http://schemas.microsoft.com/office/drawing/2014/chart" uri="{C3380CC4-5D6E-409C-BE32-E72D297353CC}">
              <c16:uniqueId val="{000000AF-F1E8-B44D-86AA-AAFEA3FA2EA6}"/>
            </c:ext>
          </c:extLst>
        </c:ser>
        <c:ser>
          <c:idx val="176"/>
          <c:order val="176"/>
          <c:invertIfNegative val="0"/>
          <c:val>
            <c:numRef>
              <c:f>Sheet2!$C$181</c:f>
              <c:numCache>
                <c:formatCode>General</c:formatCode>
                <c:ptCount val="1"/>
                <c:pt idx="0">
                  <c:v>200</c:v>
                </c:pt>
              </c:numCache>
            </c:numRef>
          </c:val>
          <c:extLst>
            <c:ext xmlns:c16="http://schemas.microsoft.com/office/drawing/2014/chart" uri="{C3380CC4-5D6E-409C-BE32-E72D297353CC}">
              <c16:uniqueId val="{000000B0-F1E8-B44D-86AA-AAFEA3FA2EA6}"/>
            </c:ext>
          </c:extLst>
        </c:ser>
        <c:ser>
          <c:idx val="177"/>
          <c:order val="177"/>
          <c:invertIfNegative val="0"/>
          <c:val>
            <c:numRef>
              <c:f>Sheet2!$C$182</c:f>
              <c:numCache>
                <c:formatCode>General</c:formatCode>
                <c:ptCount val="1"/>
                <c:pt idx="0">
                  <c:v>200</c:v>
                </c:pt>
              </c:numCache>
            </c:numRef>
          </c:val>
          <c:extLst>
            <c:ext xmlns:c16="http://schemas.microsoft.com/office/drawing/2014/chart" uri="{C3380CC4-5D6E-409C-BE32-E72D297353CC}">
              <c16:uniqueId val="{000000B1-F1E8-B44D-86AA-AAFEA3FA2EA6}"/>
            </c:ext>
          </c:extLst>
        </c:ser>
        <c:ser>
          <c:idx val="178"/>
          <c:order val="178"/>
          <c:invertIfNegative val="0"/>
          <c:val>
            <c:numRef>
              <c:f>Sheet2!$C$183</c:f>
              <c:numCache>
                <c:formatCode>General</c:formatCode>
                <c:ptCount val="1"/>
                <c:pt idx="0">
                  <c:v>200</c:v>
                </c:pt>
              </c:numCache>
            </c:numRef>
          </c:val>
          <c:extLst>
            <c:ext xmlns:c16="http://schemas.microsoft.com/office/drawing/2014/chart" uri="{C3380CC4-5D6E-409C-BE32-E72D297353CC}">
              <c16:uniqueId val="{000000B2-F1E8-B44D-86AA-AAFEA3FA2EA6}"/>
            </c:ext>
          </c:extLst>
        </c:ser>
        <c:ser>
          <c:idx val="179"/>
          <c:order val="179"/>
          <c:invertIfNegative val="0"/>
          <c:val>
            <c:numRef>
              <c:f>Sheet2!$C$184</c:f>
              <c:numCache>
                <c:formatCode>General</c:formatCode>
                <c:ptCount val="1"/>
                <c:pt idx="0">
                  <c:v>200</c:v>
                </c:pt>
              </c:numCache>
            </c:numRef>
          </c:val>
          <c:extLst>
            <c:ext xmlns:c16="http://schemas.microsoft.com/office/drawing/2014/chart" uri="{C3380CC4-5D6E-409C-BE32-E72D297353CC}">
              <c16:uniqueId val="{000000B3-F1E8-B44D-86AA-AAFEA3FA2EA6}"/>
            </c:ext>
          </c:extLst>
        </c:ser>
        <c:ser>
          <c:idx val="180"/>
          <c:order val="180"/>
          <c:invertIfNegative val="0"/>
          <c:val>
            <c:numRef>
              <c:f>Sheet2!$C$185</c:f>
              <c:numCache>
                <c:formatCode>General</c:formatCode>
                <c:ptCount val="1"/>
                <c:pt idx="0">
                  <c:v>200</c:v>
                </c:pt>
              </c:numCache>
            </c:numRef>
          </c:val>
          <c:extLst>
            <c:ext xmlns:c16="http://schemas.microsoft.com/office/drawing/2014/chart" uri="{C3380CC4-5D6E-409C-BE32-E72D297353CC}">
              <c16:uniqueId val="{000000B4-F1E8-B44D-86AA-AAFEA3FA2EA6}"/>
            </c:ext>
          </c:extLst>
        </c:ser>
        <c:ser>
          <c:idx val="181"/>
          <c:order val="181"/>
          <c:invertIfNegative val="0"/>
          <c:val>
            <c:numRef>
              <c:f>Sheet2!$C$186</c:f>
              <c:numCache>
                <c:formatCode>General</c:formatCode>
                <c:ptCount val="1"/>
                <c:pt idx="0">
                  <c:v>200</c:v>
                </c:pt>
              </c:numCache>
            </c:numRef>
          </c:val>
          <c:extLst>
            <c:ext xmlns:c16="http://schemas.microsoft.com/office/drawing/2014/chart" uri="{C3380CC4-5D6E-409C-BE32-E72D297353CC}">
              <c16:uniqueId val="{000000B5-F1E8-B44D-86AA-AAFEA3FA2EA6}"/>
            </c:ext>
          </c:extLst>
        </c:ser>
        <c:ser>
          <c:idx val="182"/>
          <c:order val="182"/>
          <c:invertIfNegative val="0"/>
          <c:val>
            <c:numRef>
              <c:f>Sheet2!$C$187</c:f>
              <c:numCache>
                <c:formatCode>General</c:formatCode>
                <c:ptCount val="1"/>
                <c:pt idx="0">
                  <c:v>200</c:v>
                </c:pt>
              </c:numCache>
            </c:numRef>
          </c:val>
          <c:extLst>
            <c:ext xmlns:c16="http://schemas.microsoft.com/office/drawing/2014/chart" uri="{C3380CC4-5D6E-409C-BE32-E72D297353CC}">
              <c16:uniqueId val="{000000B6-F1E8-B44D-86AA-AAFEA3FA2EA6}"/>
            </c:ext>
          </c:extLst>
        </c:ser>
        <c:ser>
          <c:idx val="183"/>
          <c:order val="183"/>
          <c:invertIfNegative val="0"/>
          <c:val>
            <c:numRef>
              <c:f>Sheet2!$C$188</c:f>
              <c:numCache>
                <c:formatCode>General</c:formatCode>
                <c:ptCount val="1"/>
                <c:pt idx="0">
                  <c:v>200</c:v>
                </c:pt>
              </c:numCache>
            </c:numRef>
          </c:val>
          <c:extLst>
            <c:ext xmlns:c16="http://schemas.microsoft.com/office/drawing/2014/chart" uri="{C3380CC4-5D6E-409C-BE32-E72D297353CC}">
              <c16:uniqueId val="{000000B7-F1E8-B44D-86AA-AAFEA3FA2EA6}"/>
            </c:ext>
          </c:extLst>
        </c:ser>
        <c:ser>
          <c:idx val="184"/>
          <c:order val="184"/>
          <c:invertIfNegative val="0"/>
          <c:val>
            <c:numRef>
              <c:f>Sheet2!$C$189</c:f>
              <c:numCache>
                <c:formatCode>General</c:formatCode>
                <c:ptCount val="1"/>
                <c:pt idx="0">
                  <c:v>200</c:v>
                </c:pt>
              </c:numCache>
            </c:numRef>
          </c:val>
          <c:extLst>
            <c:ext xmlns:c16="http://schemas.microsoft.com/office/drawing/2014/chart" uri="{C3380CC4-5D6E-409C-BE32-E72D297353CC}">
              <c16:uniqueId val="{000000B8-F1E8-B44D-86AA-AAFEA3FA2EA6}"/>
            </c:ext>
          </c:extLst>
        </c:ser>
        <c:ser>
          <c:idx val="185"/>
          <c:order val="185"/>
          <c:invertIfNegative val="0"/>
          <c:val>
            <c:numRef>
              <c:f>Sheet2!$C$190</c:f>
              <c:numCache>
                <c:formatCode>General</c:formatCode>
                <c:ptCount val="1"/>
                <c:pt idx="0">
                  <c:v>200</c:v>
                </c:pt>
              </c:numCache>
            </c:numRef>
          </c:val>
          <c:extLst>
            <c:ext xmlns:c16="http://schemas.microsoft.com/office/drawing/2014/chart" uri="{C3380CC4-5D6E-409C-BE32-E72D297353CC}">
              <c16:uniqueId val="{000000B9-F1E8-B44D-86AA-AAFEA3FA2EA6}"/>
            </c:ext>
          </c:extLst>
        </c:ser>
        <c:ser>
          <c:idx val="186"/>
          <c:order val="186"/>
          <c:invertIfNegative val="0"/>
          <c:val>
            <c:numRef>
              <c:f>Sheet2!$C$191</c:f>
              <c:numCache>
                <c:formatCode>General</c:formatCode>
                <c:ptCount val="1"/>
                <c:pt idx="0">
                  <c:v>200</c:v>
                </c:pt>
              </c:numCache>
            </c:numRef>
          </c:val>
          <c:extLst>
            <c:ext xmlns:c16="http://schemas.microsoft.com/office/drawing/2014/chart" uri="{C3380CC4-5D6E-409C-BE32-E72D297353CC}">
              <c16:uniqueId val="{000000BA-F1E8-B44D-86AA-AAFEA3FA2EA6}"/>
            </c:ext>
          </c:extLst>
        </c:ser>
        <c:ser>
          <c:idx val="187"/>
          <c:order val="187"/>
          <c:invertIfNegative val="0"/>
          <c:val>
            <c:numRef>
              <c:f>Sheet2!$C$192</c:f>
              <c:numCache>
                <c:formatCode>General</c:formatCode>
                <c:ptCount val="1"/>
                <c:pt idx="0">
                  <c:v>200</c:v>
                </c:pt>
              </c:numCache>
            </c:numRef>
          </c:val>
          <c:extLst>
            <c:ext xmlns:c16="http://schemas.microsoft.com/office/drawing/2014/chart" uri="{C3380CC4-5D6E-409C-BE32-E72D297353CC}">
              <c16:uniqueId val="{000000BB-F1E8-B44D-86AA-AAFEA3FA2EA6}"/>
            </c:ext>
          </c:extLst>
        </c:ser>
        <c:ser>
          <c:idx val="188"/>
          <c:order val="188"/>
          <c:invertIfNegative val="0"/>
          <c:val>
            <c:numRef>
              <c:f>Sheet2!$C$193</c:f>
              <c:numCache>
                <c:formatCode>General</c:formatCode>
                <c:ptCount val="1"/>
                <c:pt idx="0">
                  <c:v>200</c:v>
                </c:pt>
              </c:numCache>
            </c:numRef>
          </c:val>
          <c:extLst>
            <c:ext xmlns:c16="http://schemas.microsoft.com/office/drawing/2014/chart" uri="{C3380CC4-5D6E-409C-BE32-E72D297353CC}">
              <c16:uniqueId val="{000000BC-F1E8-B44D-86AA-AAFEA3FA2EA6}"/>
            </c:ext>
          </c:extLst>
        </c:ser>
        <c:ser>
          <c:idx val="189"/>
          <c:order val="189"/>
          <c:invertIfNegative val="0"/>
          <c:val>
            <c:numRef>
              <c:f>Sheet2!$C$194</c:f>
              <c:numCache>
                <c:formatCode>General</c:formatCode>
                <c:ptCount val="1"/>
                <c:pt idx="0">
                  <c:v>200</c:v>
                </c:pt>
              </c:numCache>
            </c:numRef>
          </c:val>
          <c:extLst>
            <c:ext xmlns:c16="http://schemas.microsoft.com/office/drawing/2014/chart" uri="{C3380CC4-5D6E-409C-BE32-E72D297353CC}">
              <c16:uniqueId val="{000000BD-F1E8-B44D-86AA-AAFEA3FA2EA6}"/>
            </c:ext>
          </c:extLst>
        </c:ser>
        <c:ser>
          <c:idx val="190"/>
          <c:order val="190"/>
          <c:invertIfNegative val="0"/>
          <c:val>
            <c:numRef>
              <c:f>Sheet2!$C$195</c:f>
              <c:numCache>
                <c:formatCode>General</c:formatCode>
                <c:ptCount val="1"/>
                <c:pt idx="0">
                  <c:v>200</c:v>
                </c:pt>
              </c:numCache>
            </c:numRef>
          </c:val>
          <c:extLst>
            <c:ext xmlns:c16="http://schemas.microsoft.com/office/drawing/2014/chart" uri="{C3380CC4-5D6E-409C-BE32-E72D297353CC}">
              <c16:uniqueId val="{000000BE-F1E8-B44D-86AA-AAFEA3FA2EA6}"/>
            </c:ext>
          </c:extLst>
        </c:ser>
        <c:ser>
          <c:idx val="191"/>
          <c:order val="191"/>
          <c:invertIfNegative val="0"/>
          <c:val>
            <c:numRef>
              <c:f>Sheet2!$C$196</c:f>
              <c:numCache>
                <c:formatCode>General</c:formatCode>
                <c:ptCount val="1"/>
                <c:pt idx="0">
                  <c:v>200</c:v>
                </c:pt>
              </c:numCache>
            </c:numRef>
          </c:val>
          <c:extLst>
            <c:ext xmlns:c16="http://schemas.microsoft.com/office/drawing/2014/chart" uri="{C3380CC4-5D6E-409C-BE32-E72D297353CC}">
              <c16:uniqueId val="{000000BF-F1E8-B44D-86AA-AAFEA3FA2EA6}"/>
            </c:ext>
          </c:extLst>
        </c:ser>
        <c:ser>
          <c:idx val="192"/>
          <c:order val="192"/>
          <c:invertIfNegative val="0"/>
          <c:val>
            <c:numRef>
              <c:f>Sheet2!$C$197</c:f>
              <c:numCache>
                <c:formatCode>General</c:formatCode>
                <c:ptCount val="1"/>
                <c:pt idx="0">
                  <c:v>200</c:v>
                </c:pt>
              </c:numCache>
            </c:numRef>
          </c:val>
          <c:extLst>
            <c:ext xmlns:c16="http://schemas.microsoft.com/office/drawing/2014/chart" uri="{C3380CC4-5D6E-409C-BE32-E72D297353CC}">
              <c16:uniqueId val="{000000C0-F1E8-B44D-86AA-AAFEA3FA2EA6}"/>
            </c:ext>
          </c:extLst>
        </c:ser>
        <c:ser>
          <c:idx val="193"/>
          <c:order val="193"/>
          <c:invertIfNegative val="0"/>
          <c:val>
            <c:numRef>
              <c:f>Sheet2!$C$198</c:f>
              <c:numCache>
                <c:formatCode>General</c:formatCode>
                <c:ptCount val="1"/>
                <c:pt idx="0">
                  <c:v>200</c:v>
                </c:pt>
              </c:numCache>
            </c:numRef>
          </c:val>
          <c:extLst>
            <c:ext xmlns:c16="http://schemas.microsoft.com/office/drawing/2014/chart" uri="{C3380CC4-5D6E-409C-BE32-E72D297353CC}">
              <c16:uniqueId val="{000000C1-F1E8-B44D-86AA-AAFEA3FA2EA6}"/>
            </c:ext>
          </c:extLst>
        </c:ser>
        <c:ser>
          <c:idx val="194"/>
          <c:order val="194"/>
          <c:invertIfNegative val="0"/>
          <c:val>
            <c:numRef>
              <c:f>Sheet2!$C$199</c:f>
              <c:numCache>
                <c:formatCode>General</c:formatCode>
                <c:ptCount val="1"/>
                <c:pt idx="0">
                  <c:v>200</c:v>
                </c:pt>
              </c:numCache>
            </c:numRef>
          </c:val>
          <c:extLst>
            <c:ext xmlns:c16="http://schemas.microsoft.com/office/drawing/2014/chart" uri="{C3380CC4-5D6E-409C-BE32-E72D297353CC}">
              <c16:uniqueId val="{000000C2-F1E8-B44D-86AA-AAFEA3FA2EA6}"/>
            </c:ext>
          </c:extLst>
        </c:ser>
        <c:ser>
          <c:idx val="195"/>
          <c:order val="195"/>
          <c:invertIfNegative val="0"/>
          <c:val>
            <c:numRef>
              <c:f>Sheet2!$C$200</c:f>
              <c:numCache>
                <c:formatCode>General</c:formatCode>
                <c:ptCount val="1"/>
                <c:pt idx="0">
                  <c:v>200</c:v>
                </c:pt>
              </c:numCache>
            </c:numRef>
          </c:val>
          <c:extLst>
            <c:ext xmlns:c16="http://schemas.microsoft.com/office/drawing/2014/chart" uri="{C3380CC4-5D6E-409C-BE32-E72D297353CC}">
              <c16:uniqueId val="{000000C3-F1E8-B44D-86AA-AAFEA3FA2EA6}"/>
            </c:ext>
          </c:extLst>
        </c:ser>
        <c:ser>
          <c:idx val="196"/>
          <c:order val="196"/>
          <c:invertIfNegative val="0"/>
          <c:val>
            <c:numRef>
              <c:f>Sheet2!$C$201</c:f>
              <c:numCache>
                <c:formatCode>General</c:formatCode>
                <c:ptCount val="1"/>
                <c:pt idx="0">
                  <c:v>200</c:v>
                </c:pt>
              </c:numCache>
            </c:numRef>
          </c:val>
          <c:extLst>
            <c:ext xmlns:c16="http://schemas.microsoft.com/office/drawing/2014/chart" uri="{C3380CC4-5D6E-409C-BE32-E72D297353CC}">
              <c16:uniqueId val="{000000C4-F1E8-B44D-86AA-AAFEA3FA2EA6}"/>
            </c:ext>
          </c:extLst>
        </c:ser>
        <c:ser>
          <c:idx val="197"/>
          <c:order val="197"/>
          <c:invertIfNegative val="0"/>
          <c:val>
            <c:numRef>
              <c:f>Sheet2!$C$202</c:f>
              <c:numCache>
                <c:formatCode>General</c:formatCode>
                <c:ptCount val="1"/>
                <c:pt idx="0">
                  <c:v>200</c:v>
                </c:pt>
              </c:numCache>
            </c:numRef>
          </c:val>
          <c:extLst>
            <c:ext xmlns:c16="http://schemas.microsoft.com/office/drawing/2014/chart" uri="{C3380CC4-5D6E-409C-BE32-E72D297353CC}">
              <c16:uniqueId val="{000000C5-F1E8-B44D-86AA-AAFEA3FA2EA6}"/>
            </c:ext>
          </c:extLst>
        </c:ser>
        <c:ser>
          <c:idx val="198"/>
          <c:order val="198"/>
          <c:invertIfNegative val="0"/>
          <c:val>
            <c:numRef>
              <c:f>Sheet2!$C$203</c:f>
              <c:numCache>
                <c:formatCode>General</c:formatCode>
                <c:ptCount val="1"/>
                <c:pt idx="0">
                  <c:v>200</c:v>
                </c:pt>
              </c:numCache>
            </c:numRef>
          </c:val>
          <c:extLst>
            <c:ext xmlns:c16="http://schemas.microsoft.com/office/drawing/2014/chart" uri="{C3380CC4-5D6E-409C-BE32-E72D297353CC}">
              <c16:uniqueId val="{000000C6-F1E8-B44D-86AA-AAFEA3FA2EA6}"/>
            </c:ext>
          </c:extLst>
        </c:ser>
        <c:ser>
          <c:idx val="199"/>
          <c:order val="199"/>
          <c:invertIfNegative val="0"/>
          <c:val>
            <c:numRef>
              <c:f>Sheet2!$C$204</c:f>
              <c:numCache>
                <c:formatCode>General</c:formatCode>
                <c:ptCount val="1"/>
                <c:pt idx="0">
                  <c:v>200</c:v>
                </c:pt>
              </c:numCache>
            </c:numRef>
          </c:val>
          <c:extLst>
            <c:ext xmlns:c16="http://schemas.microsoft.com/office/drawing/2014/chart" uri="{C3380CC4-5D6E-409C-BE32-E72D297353CC}">
              <c16:uniqueId val="{000000C7-F1E8-B44D-86AA-AAFEA3FA2EA6}"/>
            </c:ext>
          </c:extLst>
        </c:ser>
        <c:ser>
          <c:idx val="200"/>
          <c:order val="200"/>
          <c:invertIfNegative val="0"/>
          <c:val>
            <c:numRef>
              <c:f>Sheet2!$C$205</c:f>
              <c:numCache>
                <c:formatCode>General</c:formatCode>
                <c:ptCount val="1"/>
                <c:pt idx="0">
                  <c:v>200</c:v>
                </c:pt>
              </c:numCache>
            </c:numRef>
          </c:val>
          <c:extLst>
            <c:ext xmlns:c16="http://schemas.microsoft.com/office/drawing/2014/chart" uri="{C3380CC4-5D6E-409C-BE32-E72D297353CC}">
              <c16:uniqueId val="{000000C8-F1E8-B44D-86AA-AAFEA3FA2EA6}"/>
            </c:ext>
          </c:extLst>
        </c:ser>
        <c:ser>
          <c:idx val="201"/>
          <c:order val="201"/>
          <c:invertIfNegative val="0"/>
          <c:val>
            <c:numRef>
              <c:f>Sheet2!$C$206</c:f>
              <c:numCache>
                <c:formatCode>General</c:formatCode>
                <c:ptCount val="1"/>
                <c:pt idx="0">
                  <c:v>200</c:v>
                </c:pt>
              </c:numCache>
            </c:numRef>
          </c:val>
          <c:extLst>
            <c:ext xmlns:c16="http://schemas.microsoft.com/office/drawing/2014/chart" uri="{C3380CC4-5D6E-409C-BE32-E72D297353CC}">
              <c16:uniqueId val="{000000C9-F1E8-B44D-86AA-AAFEA3FA2EA6}"/>
            </c:ext>
          </c:extLst>
        </c:ser>
        <c:ser>
          <c:idx val="202"/>
          <c:order val="202"/>
          <c:invertIfNegative val="0"/>
          <c:val>
            <c:numRef>
              <c:f>Sheet2!$C$207</c:f>
              <c:numCache>
                <c:formatCode>General</c:formatCode>
                <c:ptCount val="1"/>
                <c:pt idx="0">
                  <c:v>200</c:v>
                </c:pt>
              </c:numCache>
            </c:numRef>
          </c:val>
          <c:extLst>
            <c:ext xmlns:c16="http://schemas.microsoft.com/office/drawing/2014/chart" uri="{C3380CC4-5D6E-409C-BE32-E72D297353CC}">
              <c16:uniqueId val="{000000CA-F1E8-B44D-86AA-AAFEA3FA2EA6}"/>
            </c:ext>
          </c:extLst>
        </c:ser>
        <c:ser>
          <c:idx val="203"/>
          <c:order val="203"/>
          <c:invertIfNegative val="0"/>
          <c:val>
            <c:numRef>
              <c:f>Sheet2!$C$208</c:f>
              <c:numCache>
                <c:formatCode>General</c:formatCode>
                <c:ptCount val="1"/>
                <c:pt idx="0">
                  <c:v>200</c:v>
                </c:pt>
              </c:numCache>
            </c:numRef>
          </c:val>
          <c:extLst>
            <c:ext xmlns:c16="http://schemas.microsoft.com/office/drawing/2014/chart" uri="{C3380CC4-5D6E-409C-BE32-E72D297353CC}">
              <c16:uniqueId val="{000000CB-F1E8-B44D-86AA-AAFEA3FA2EA6}"/>
            </c:ext>
          </c:extLst>
        </c:ser>
        <c:ser>
          <c:idx val="204"/>
          <c:order val="204"/>
          <c:invertIfNegative val="0"/>
          <c:val>
            <c:numRef>
              <c:f>Sheet2!$C$209</c:f>
              <c:numCache>
                <c:formatCode>General</c:formatCode>
                <c:ptCount val="1"/>
                <c:pt idx="0">
                  <c:v>200</c:v>
                </c:pt>
              </c:numCache>
            </c:numRef>
          </c:val>
          <c:extLst>
            <c:ext xmlns:c16="http://schemas.microsoft.com/office/drawing/2014/chart" uri="{C3380CC4-5D6E-409C-BE32-E72D297353CC}">
              <c16:uniqueId val="{000000CC-F1E8-B44D-86AA-AAFEA3FA2EA6}"/>
            </c:ext>
          </c:extLst>
        </c:ser>
        <c:ser>
          <c:idx val="205"/>
          <c:order val="205"/>
          <c:invertIfNegative val="0"/>
          <c:val>
            <c:numRef>
              <c:f>Sheet2!$C$210</c:f>
              <c:numCache>
                <c:formatCode>General</c:formatCode>
                <c:ptCount val="1"/>
                <c:pt idx="0">
                  <c:v>200</c:v>
                </c:pt>
              </c:numCache>
            </c:numRef>
          </c:val>
          <c:extLst>
            <c:ext xmlns:c16="http://schemas.microsoft.com/office/drawing/2014/chart" uri="{C3380CC4-5D6E-409C-BE32-E72D297353CC}">
              <c16:uniqueId val="{000000CD-F1E8-B44D-86AA-AAFEA3FA2EA6}"/>
            </c:ext>
          </c:extLst>
        </c:ser>
        <c:ser>
          <c:idx val="206"/>
          <c:order val="206"/>
          <c:invertIfNegative val="0"/>
          <c:val>
            <c:numRef>
              <c:f>Sheet2!$C$211</c:f>
              <c:numCache>
                <c:formatCode>General</c:formatCode>
                <c:ptCount val="1"/>
                <c:pt idx="0">
                  <c:v>200</c:v>
                </c:pt>
              </c:numCache>
            </c:numRef>
          </c:val>
          <c:extLst>
            <c:ext xmlns:c16="http://schemas.microsoft.com/office/drawing/2014/chart" uri="{C3380CC4-5D6E-409C-BE32-E72D297353CC}">
              <c16:uniqueId val="{000000CE-F1E8-B44D-86AA-AAFEA3FA2EA6}"/>
            </c:ext>
          </c:extLst>
        </c:ser>
        <c:ser>
          <c:idx val="207"/>
          <c:order val="207"/>
          <c:invertIfNegative val="0"/>
          <c:val>
            <c:numRef>
              <c:f>Sheet2!$C$212</c:f>
              <c:numCache>
                <c:formatCode>General</c:formatCode>
                <c:ptCount val="1"/>
                <c:pt idx="0">
                  <c:v>200</c:v>
                </c:pt>
              </c:numCache>
            </c:numRef>
          </c:val>
          <c:extLst>
            <c:ext xmlns:c16="http://schemas.microsoft.com/office/drawing/2014/chart" uri="{C3380CC4-5D6E-409C-BE32-E72D297353CC}">
              <c16:uniqueId val="{000000CF-F1E8-B44D-86AA-AAFEA3FA2EA6}"/>
            </c:ext>
          </c:extLst>
        </c:ser>
        <c:ser>
          <c:idx val="208"/>
          <c:order val="208"/>
          <c:invertIfNegative val="0"/>
          <c:val>
            <c:numRef>
              <c:f>Sheet2!$C$213</c:f>
              <c:numCache>
                <c:formatCode>General</c:formatCode>
                <c:ptCount val="1"/>
                <c:pt idx="0">
                  <c:v>200</c:v>
                </c:pt>
              </c:numCache>
            </c:numRef>
          </c:val>
          <c:extLst>
            <c:ext xmlns:c16="http://schemas.microsoft.com/office/drawing/2014/chart" uri="{C3380CC4-5D6E-409C-BE32-E72D297353CC}">
              <c16:uniqueId val="{000000D0-F1E8-B44D-86AA-AAFEA3FA2EA6}"/>
            </c:ext>
          </c:extLst>
        </c:ser>
        <c:ser>
          <c:idx val="209"/>
          <c:order val="209"/>
          <c:invertIfNegative val="0"/>
          <c:val>
            <c:numRef>
              <c:f>Sheet2!$C$214</c:f>
              <c:numCache>
                <c:formatCode>General</c:formatCode>
                <c:ptCount val="1"/>
                <c:pt idx="0">
                  <c:v>200</c:v>
                </c:pt>
              </c:numCache>
            </c:numRef>
          </c:val>
          <c:extLst>
            <c:ext xmlns:c16="http://schemas.microsoft.com/office/drawing/2014/chart" uri="{C3380CC4-5D6E-409C-BE32-E72D297353CC}">
              <c16:uniqueId val="{000000D1-F1E8-B44D-86AA-AAFEA3FA2EA6}"/>
            </c:ext>
          </c:extLst>
        </c:ser>
        <c:ser>
          <c:idx val="210"/>
          <c:order val="210"/>
          <c:invertIfNegative val="0"/>
          <c:val>
            <c:numRef>
              <c:f>Sheet2!$C$215</c:f>
              <c:numCache>
                <c:formatCode>General</c:formatCode>
                <c:ptCount val="1"/>
                <c:pt idx="0">
                  <c:v>200</c:v>
                </c:pt>
              </c:numCache>
            </c:numRef>
          </c:val>
          <c:extLst>
            <c:ext xmlns:c16="http://schemas.microsoft.com/office/drawing/2014/chart" uri="{C3380CC4-5D6E-409C-BE32-E72D297353CC}">
              <c16:uniqueId val="{000000D2-F1E8-B44D-86AA-AAFEA3FA2EA6}"/>
            </c:ext>
          </c:extLst>
        </c:ser>
        <c:ser>
          <c:idx val="211"/>
          <c:order val="211"/>
          <c:invertIfNegative val="0"/>
          <c:val>
            <c:numRef>
              <c:f>Sheet2!$C$216</c:f>
              <c:numCache>
                <c:formatCode>General</c:formatCode>
                <c:ptCount val="1"/>
                <c:pt idx="0">
                  <c:v>200</c:v>
                </c:pt>
              </c:numCache>
            </c:numRef>
          </c:val>
          <c:extLst>
            <c:ext xmlns:c16="http://schemas.microsoft.com/office/drawing/2014/chart" uri="{C3380CC4-5D6E-409C-BE32-E72D297353CC}">
              <c16:uniqueId val="{000000D3-F1E8-B44D-86AA-AAFEA3FA2EA6}"/>
            </c:ext>
          </c:extLst>
        </c:ser>
        <c:ser>
          <c:idx val="212"/>
          <c:order val="212"/>
          <c:invertIfNegative val="0"/>
          <c:val>
            <c:numRef>
              <c:f>Sheet2!$C$217</c:f>
              <c:numCache>
                <c:formatCode>General</c:formatCode>
                <c:ptCount val="1"/>
                <c:pt idx="0">
                  <c:v>200</c:v>
                </c:pt>
              </c:numCache>
            </c:numRef>
          </c:val>
          <c:extLst>
            <c:ext xmlns:c16="http://schemas.microsoft.com/office/drawing/2014/chart" uri="{C3380CC4-5D6E-409C-BE32-E72D297353CC}">
              <c16:uniqueId val="{000000D4-F1E8-B44D-86AA-AAFEA3FA2EA6}"/>
            </c:ext>
          </c:extLst>
        </c:ser>
        <c:ser>
          <c:idx val="213"/>
          <c:order val="213"/>
          <c:invertIfNegative val="0"/>
          <c:val>
            <c:numRef>
              <c:f>Sheet2!$C$218</c:f>
              <c:numCache>
                <c:formatCode>General</c:formatCode>
                <c:ptCount val="1"/>
                <c:pt idx="0">
                  <c:v>200</c:v>
                </c:pt>
              </c:numCache>
            </c:numRef>
          </c:val>
          <c:extLst>
            <c:ext xmlns:c16="http://schemas.microsoft.com/office/drawing/2014/chart" uri="{C3380CC4-5D6E-409C-BE32-E72D297353CC}">
              <c16:uniqueId val="{000000D5-F1E8-B44D-86AA-AAFEA3FA2EA6}"/>
            </c:ext>
          </c:extLst>
        </c:ser>
        <c:ser>
          <c:idx val="214"/>
          <c:order val="214"/>
          <c:invertIfNegative val="0"/>
          <c:val>
            <c:numRef>
              <c:f>Sheet2!$C$219</c:f>
              <c:numCache>
                <c:formatCode>General</c:formatCode>
                <c:ptCount val="1"/>
                <c:pt idx="0">
                  <c:v>200</c:v>
                </c:pt>
              </c:numCache>
            </c:numRef>
          </c:val>
          <c:extLst>
            <c:ext xmlns:c16="http://schemas.microsoft.com/office/drawing/2014/chart" uri="{C3380CC4-5D6E-409C-BE32-E72D297353CC}">
              <c16:uniqueId val="{000000D6-F1E8-B44D-86AA-AAFEA3FA2EA6}"/>
            </c:ext>
          </c:extLst>
        </c:ser>
        <c:ser>
          <c:idx val="215"/>
          <c:order val="215"/>
          <c:invertIfNegative val="0"/>
          <c:val>
            <c:numRef>
              <c:f>Sheet2!$C$220</c:f>
              <c:numCache>
                <c:formatCode>General</c:formatCode>
                <c:ptCount val="1"/>
                <c:pt idx="0">
                  <c:v>200</c:v>
                </c:pt>
              </c:numCache>
            </c:numRef>
          </c:val>
          <c:extLst>
            <c:ext xmlns:c16="http://schemas.microsoft.com/office/drawing/2014/chart" uri="{C3380CC4-5D6E-409C-BE32-E72D297353CC}">
              <c16:uniqueId val="{000000D7-F1E8-B44D-86AA-AAFEA3FA2EA6}"/>
            </c:ext>
          </c:extLst>
        </c:ser>
        <c:ser>
          <c:idx val="216"/>
          <c:order val="216"/>
          <c:invertIfNegative val="0"/>
          <c:val>
            <c:numRef>
              <c:f>Sheet2!$C$221</c:f>
              <c:numCache>
                <c:formatCode>General</c:formatCode>
                <c:ptCount val="1"/>
                <c:pt idx="0">
                  <c:v>200</c:v>
                </c:pt>
              </c:numCache>
            </c:numRef>
          </c:val>
          <c:extLst>
            <c:ext xmlns:c16="http://schemas.microsoft.com/office/drawing/2014/chart" uri="{C3380CC4-5D6E-409C-BE32-E72D297353CC}">
              <c16:uniqueId val="{000000D8-F1E8-B44D-86AA-AAFEA3FA2EA6}"/>
            </c:ext>
          </c:extLst>
        </c:ser>
        <c:ser>
          <c:idx val="217"/>
          <c:order val="217"/>
          <c:invertIfNegative val="0"/>
          <c:val>
            <c:numRef>
              <c:f>Sheet2!$C$222</c:f>
              <c:numCache>
                <c:formatCode>General</c:formatCode>
                <c:ptCount val="1"/>
                <c:pt idx="0">
                  <c:v>200</c:v>
                </c:pt>
              </c:numCache>
            </c:numRef>
          </c:val>
          <c:extLst>
            <c:ext xmlns:c16="http://schemas.microsoft.com/office/drawing/2014/chart" uri="{C3380CC4-5D6E-409C-BE32-E72D297353CC}">
              <c16:uniqueId val="{000000D9-F1E8-B44D-86AA-AAFEA3FA2EA6}"/>
            </c:ext>
          </c:extLst>
        </c:ser>
        <c:ser>
          <c:idx val="218"/>
          <c:order val="218"/>
          <c:invertIfNegative val="0"/>
          <c:val>
            <c:numRef>
              <c:f>Sheet2!$C$223</c:f>
              <c:numCache>
                <c:formatCode>General</c:formatCode>
                <c:ptCount val="1"/>
                <c:pt idx="0">
                  <c:v>200</c:v>
                </c:pt>
              </c:numCache>
            </c:numRef>
          </c:val>
          <c:extLst>
            <c:ext xmlns:c16="http://schemas.microsoft.com/office/drawing/2014/chart" uri="{C3380CC4-5D6E-409C-BE32-E72D297353CC}">
              <c16:uniqueId val="{000000DA-F1E8-B44D-86AA-AAFEA3FA2EA6}"/>
            </c:ext>
          </c:extLst>
        </c:ser>
        <c:ser>
          <c:idx val="219"/>
          <c:order val="219"/>
          <c:invertIfNegative val="0"/>
          <c:val>
            <c:numRef>
              <c:f>Sheet2!$C$224</c:f>
              <c:numCache>
                <c:formatCode>General</c:formatCode>
                <c:ptCount val="1"/>
                <c:pt idx="0">
                  <c:v>200</c:v>
                </c:pt>
              </c:numCache>
            </c:numRef>
          </c:val>
          <c:extLst>
            <c:ext xmlns:c16="http://schemas.microsoft.com/office/drawing/2014/chart" uri="{C3380CC4-5D6E-409C-BE32-E72D297353CC}">
              <c16:uniqueId val="{000000DB-F1E8-B44D-86AA-AAFEA3FA2EA6}"/>
            </c:ext>
          </c:extLst>
        </c:ser>
        <c:ser>
          <c:idx val="220"/>
          <c:order val="220"/>
          <c:invertIfNegative val="0"/>
          <c:val>
            <c:numRef>
              <c:f>Sheet2!$C$225</c:f>
              <c:numCache>
                <c:formatCode>General</c:formatCode>
                <c:ptCount val="1"/>
                <c:pt idx="0">
                  <c:v>200</c:v>
                </c:pt>
              </c:numCache>
            </c:numRef>
          </c:val>
          <c:extLst>
            <c:ext xmlns:c16="http://schemas.microsoft.com/office/drawing/2014/chart" uri="{C3380CC4-5D6E-409C-BE32-E72D297353CC}">
              <c16:uniqueId val="{000000DC-F1E8-B44D-86AA-AAFEA3FA2EA6}"/>
            </c:ext>
          </c:extLst>
        </c:ser>
        <c:ser>
          <c:idx val="221"/>
          <c:order val="221"/>
          <c:invertIfNegative val="0"/>
          <c:val>
            <c:numRef>
              <c:f>Sheet2!$C$226</c:f>
              <c:numCache>
                <c:formatCode>General</c:formatCode>
                <c:ptCount val="1"/>
                <c:pt idx="0">
                  <c:v>200</c:v>
                </c:pt>
              </c:numCache>
            </c:numRef>
          </c:val>
          <c:extLst>
            <c:ext xmlns:c16="http://schemas.microsoft.com/office/drawing/2014/chart" uri="{C3380CC4-5D6E-409C-BE32-E72D297353CC}">
              <c16:uniqueId val="{000000DD-F1E8-B44D-86AA-AAFEA3FA2EA6}"/>
            </c:ext>
          </c:extLst>
        </c:ser>
        <c:ser>
          <c:idx val="222"/>
          <c:order val="222"/>
          <c:invertIfNegative val="0"/>
          <c:val>
            <c:numRef>
              <c:f>Sheet2!$C$227</c:f>
              <c:numCache>
                <c:formatCode>General</c:formatCode>
                <c:ptCount val="1"/>
                <c:pt idx="0">
                  <c:v>200</c:v>
                </c:pt>
              </c:numCache>
            </c:numRef>
          </c:val>
          <c:extLst>
            <c:ext xmlns:c16="http://schemas.microsoft.com/office/drawing/2014/chart" uri="{C3380CC4-5D6E-409C-BE32-E72D297353CC}">
              <c16:uniqueId val="{000000DE-F1E8-B44D-86AA-AAFEA3FA2EA6}"/>
            </c:ext>
          </c:extLst>
        </c:ser>
        <c:ser>
          <c:idx val="223"/>
          <c:order val="223"/>
          <c:invertIfNegative val="0"/>
          <c:val>
            <c:numRef>
              <c:f>Sheet2!$C$228</c:f>
              <c:numCache>
                <c:formatCode>General</c:formatCode>
                <c:ptCount val="1"/>
                <c:pt idx="0">
                  <c:v>200</c:v>
                </c:pt>
              </c:numCache>
            </c:numRef>
          </c:val>
          <c:extLst>
            <c:ext xmlns:c16="http://schemas.microsoft.com/office/drawing/2014/chart" uri="{C3380CC4-5D6E-409C-BE32-E72D297353CC}">
              <c16:uniqueId val="{000000DF-F1E8-B44D-86AA-AAFEA3FA2EA6}"/>
            </c:ext>
          </c:extLst>
        </c:ser>
        <c:ser>
          <c:idx val="224"/>
          <c:order val="224"/>
          <c:invertIfNegative val="0"/>
          <c:val>
            <c:numRef>
              <c:f>Sheet2!$C$229</c:f>
              <c:numCache>
                <c:formatCode>General</c:formatCode>
                <c:ptCount val="1"/>
                <c:pt idx="0">
                  <c:v>200</c:v>
                </c:pt>
              </c:numCache>
            </c:numRef>
          </c:val>
          <c:extLst>
            <c:ext xmlns:c16="http://schemas.microsoft.com/office/drawing/2014/chart" uri="{C3380CC4-5D6E-409C-BE32-E72D297353CC}">
              <c16:uniqueId val="{000000E0-F1E8-B44D-86AA-AAFEA3FA2EA6}"/>
            </c:ext>
          </c:extLst>
        </c:ser>
        <c:ser>
          <c:idx val="225"/>
          <c:order val="225"/>
          <c:invertIfNegative val="0"/>
          <c:val>
            <c:numRef>
              <c:f>Sheet2!$C$230</c:f>
              <c:numCache>
                <c:formatCode>General</c:formatCode>
                <c:ptCount val="1"/>
                <c:pt idx="0">
                  <c:v>200</c:v>
                </c:pt>
              </c:numCache>
            </c:numRef>
          </c:val>
          <c:extLst>
            <c:ext xmlns:c16="http://schemas.microsoft.com/office/drawing/2014/chart" uri="{C3380CC4-5D6E-409C-BE32-E72D297353CC}">
              <c16:uniqueId val="{000000E1-F1E8-B44D-86AA-AAFEA3FA2EA6}"/>
            </c:ext>
          </c:extLst>
        </c:ser>
        <c:ser>
          <c:idx val="226"/>
          <c:order val="226"/>
          <c:invertIfNegative val="0"/>
          <c:val>
            <c:numRef>
              <c:f>Sheet2!$C$231</c:f>
              <c:numCache>
                <c:formatCode>General</c:formatCode>
                <c:ptCount val="1"/>
                <c:pt idx="0">
                  <c:v>200</c:v>
                </c:pt>
              </c:numCache>
            </c:numRef>
          </c:val>
          <c:extLst>
            <c:ext xmlns:c16="http://schemas.microsoft.com/office/drawing/2014/chart" uri="{C3380CC4-5D6E-409C-BE32-E72D297353CC}">
              <c16:uniqueId val="{000000E2-F1E8-B44D-86AA-AAFEA3FA2EA6}"/>
            </c:ext>
          </c:extLst>
        </c:ser>
        <c:ser>
          <c:idx val="227"/>
          <c:order val="227"/>
          <c:invertIfNegative val="0"/>
          <c:val>
            <c:numRef>
              <c:f>Sheet2!$C$232</c:f>
              <c:numCache>
                <c:formatCode>General</c:formatCode>
                <c:ptCount val="1"/>
                <c:pt idx="0">
                  <c:v>200</c:v>
                </c:pt>
              </c:numCache>
            </c:numRef>
          </c:val>
          <c:extLst>
            <c:ext xmlns:c16="http://schemas.microsoft.com/office/drawing/2014/chart" uri="{C3380CC4-5D6E-409C-BE32-E72D297353CC}">
              <c16:uniqueId val="{000000E3-F1E8-B44D-86AA-AAFEA3FA2EA6}"/>
            </c:ext>
          </c:extLst>
        </c:ser>
        <c:ser>
          <c:idx val="228"/>
          <c:order val="228"/>
          <c:invertIfNegative val="0"/>
          <c:val>
            <c:numRef>
              <c:f>Sheet2!$C$233</c:f>
              <c:numCache>
                <c:formatCode>General</c:formatCode>
                <c:ptCount val="1"/>
                <c:pt idx="0">
                  <c:v>200</c:v>
                </c:pt>
              </c:numCache>
            </c:numRef>
          </c:val>
          <c:extLst>
            <c:ext xmlns:c16="http://schemas.microsoft.com/office/drawing/2014/chart" uri="{C3380CC4-5D6E-409C-BE32-E72D297353CC}">
              <c16:uniqueId val="{000000E4-F1E8-B44D-86AA-AAFEA3FA2EA6}"/>
            </c:ext>
          </c:extLst>
        </c:ser>
        <c:ser>
          <c:idx val="229"/>
          <c:order val="229"/>
          <c:invertIfNegative val="0"/>
          <c:val>
            <c:numRef>
              <c:f>Sheet2!$C$234</c:f>
              <c:numCache>
                <c:formatCode>General</c:formatCode>
                <c:ptCount val="1"/>
                <c:pt idx="0">
                  <c:v>200</c:v>
                </c:pt>
              </c:numCache>
            </c:numRef>
          </c:val>
          <c:extLst>
            <c:ext xmlns:c16="http://schemas.microsoft.com/office/drawing/2014/chart" uri="{C3380CC4-5D6E-409C-BE32-E72D297353CC}">
              <c16:uniqueId val="{000000E5-F1E8-B44D-86AA-AAFEA3FA2EA6}"/>
            </c:ext>
          </c:extLst>
        </c:ser>
        <c:ser>
          <c:idx val="230"/>
          <c:order val="230"/>
          <c:invertIfNegative val="0"/>
          <c:val>
            <c:numRef>
              <c:f>Sheet2!$C$235</c:f>
              <c:numCache>
                <c:formatCode>General</c:formatCode>
                <c:ptCount val="1"/>
                <c:pt idx="0">
                  <c:v>200</c:v>
                </c:pt>
              </c:numCache>
            </c:numRef>
          </c:val>
          <c:extLst>
            <c:ext xmlns:c16="http://schemas.microsoft.com/office/drawing/2014/chart" uri="{C3380CC4-5D6E-409C-BE32-E72D297353CC}">
              <c16:uniqueId val="{000000E6-F1E8-B44D-86AA-AAFEA3FA2EA6}"/>
            </c:ext>
          </c:extLst>
        </c:ser>
        <c:ser>
          <c:idx val="231"/>
          <c:order val="231"/>
          <c:invertIfNegative val="0"/>
          <c:val>
            <c:numRef>
              <c:f>Sheet2!$C$236</c:f>
              <c:numCache>
                <c:formatCode>General</c:formatCode>
                <c:ptCount val="1"/>
                <c:pt idx="0">
                  <c:v>200</c:v>
                </c:pt>
              </c:numCache>
            </c:numRef>
          </c:val>
          <c:extLst>
            <c:ext xmlns:c16="http://schemas.microsoft.com/office/drawing/2014/chart" uri="{C3380CC4-5D6E-409C-BE32-E72D297353CC}">
              <c16:uniqueId val="{000000E7-F1E8-B44D-86AA-AAFEA3FA2EA6}"/>
            </c:ext>
          </c:extLst>
        </c:ser>
        <c:ser>
          <c:idx val="232"/>
          <c:order val="232"/>
          <c:invertIfNegative val="0"/>
          <c:val>
            <c:numRef>
              <c:f>Sheet2!$C$237</c:f>
              <c:numCache>
                <c:formatCode>General</c:formatCode>
                <c:ptCount val="1"/>
                <c:pt idx="0">
                  <c:v>200</c:v>
                </c:pt>
              </c:numCache>
            </c:numRef>
          </c:val>
          <c:extLst>
            <c:ext xmlns:c16="http://schemas.microsoft.com/office/drawing/2014/chart" uri="{C3380CC4-5D6E-409C-BE32-E72D297353CC}">
              <c16:uniqueId val="{000000E8-F1E8-B44D-86AA-AAFEA3FA2EA6}"/>
            </c:ext>
          </c:extLst>
        </c:ser>
        <c:ser>
          <c:idx val="233"/>
          <c:order val="233"/>
          <c:invertIfNegative val="0"/>
          <c:val>
            <c:numRef>
              <c:f>Sheet2!$C$238</c:f>
              <c:numCache>
                <c:formatCode>General</c:formatCode>
                <c:ptCount val="1"/>
                <c:pt idx="0">
                  <c:v>200</c:v>
                </c:pt>
              </c:numCache>
            </c:numRef>
          </c:val>
          <c:extLst>
            <c:ext xmlns:c16="http://schemas.microsoft.com/office/drawing/2014/chart" uri="{C3380CC4-5D6E-409C-BE32-E72D297353CC}">
              <c16:uniqueId val="{000000E9-F1E8-B44D-86AA-AAFEA3FA2EA6}"/>
            </c:ext>
          </c:extLst>
        </c:ser>
        <c:ser>
          <c:idx val="234"/>
          <c:order val="234"/>
          <c:invertIfNegative val="0"/>
          <c:val>
            <c:numRef>
              <c:f>Sheet2!$C$239</c:f>
              <c:numCache>
                <c:formatCode>General</c:formatCode>
                <c:ptCount val="1"/>
                <c:pt idx="0">
                  <c:v>200</c:v>
                </c:pt>
              </c:numCache>
            </c:numRef>
          </c:val>
          <c:extLst>
            <c:ext xmlns:c16="http://schemas.microsoft.com/office/drawing/2014/chart" uri="{C3380CC4-5D6E-409C-BE32-E72D297353CC}">
              <c16:uniqueId val="{000000EA-F1E8-B44D-86AA-AAFEA3FA2EA6}"/>
            </c:ext>
          </c:extLst>
        </c:ser>
        <c:ser>
          <c:idx val="235"/>
          <c:order val="235"/>
          <c:invertIfNegative val="0"/>
          <c:val>
            <c:numRef>
              <c:f>Sheet2!$C$240</c:f>
              <c:numCache>
                <c:formatCode>General</c:formatCode>
                <c:ptCount val="1"/>
                <c:pt idx="0">
                  <c:v>200</c:v>
                </c:pt>
              </c:numCache>
            </c:numRef>
          </c:val>
          <c:extLst>
            <c:ext xmlns:c16="http://schemas.microsoft.com/office/drawing/2014/chart" uri="{C3380CC4-5D6E-409C-BE32-E72D297353CC}">
              <c16:uniqueId val="{000000EB-F1E8-B44D-86AA-AAFEA3FA2EA6}"/>
            </c:ext>
          </c:extLst>
        </c:ser>
        <c:ser>
          <c:idx val="236"/>
          <c:order val="236"/>
          <c:invertIfNegative val="0"/>
          <c:val>
            <c:numRef>
              <c:f>Sheet2!$C$241</c:f>
              <c:numCache>
                <c:formatCode>General</c:formatCode>
                <c:ptCount val="1"/>
                <c:pt idx="0">
                  <c:v>200</c:v>
                </c:pt>
              </c:numCache>
            </c:numRef>
          </c:val>
          <c:extLst>
            <c:ext xmlns:c16="http://schemas.microsoft.com/office/drawing/2014/chart" uri="{C3380CC4-5D6E-409C-BE32-E72D297353CC}">
              <c16:uniqueId val="{000000EC-F1E8-B44D-86AA-AAFEA3FA2EA6}"/>
            </c:ext>
          </c:extLst>
        </c:ser>
        <c:ser>
          <c:idx val="237"/>
          <c:order val="237"/>
          <c:invertIfNegative val="0"/>
          <c:val>
            <c:numRef>
              <c:f>Sheet2!$C$242</c:f>
              <c:numCache>
                <c:formatCode>General</c:formatCode>
                <c:ptCount val="1"/>
                <c:pt idx="0">
                  <c:v>200</c:v>
                </c:pt>
              </c:numCache>
            </c:numRef>
          </c:val>
          <c:extLst>
            <c:ext xmlns:c16="http://schemas.microsoft.com/office/drawing/2014/chart" uri="{C3380CC4-5D6E-409C-BE32-E72D297353CC}">
              <c16:uniqueId val="{000000ED-F1E8-B44D-86AA-AAFEA3FA2EA6}"/>
            </c:ext>
          </c:extLst>
        </c:ser>
        <c:ser>
          <c:idx val="238"/>
          <c:order val="238"/>
          <c:invertIfNegative val="0"/>
          <c:val>
            <c:numRef>
              <c:f>Sheet2!$C$243</c:f>
              <c:numCache>
                <c:formatCode>General</c:formatCode>
                <c:ptCount val="1"/>
                <c:pt idx="0">
                  <c:v>200</c:v>
                </c:pt>
              </c:numCache>
            </c:numRef>
          </c:val>
          <c:extLst>
            <c:ext xmlns:c16="http://schemas.microsoft.com/office/drawing/2014/chart" uri="{C3380CC4-5D6E-409C-BE32-E72D297353CC}">
              <c16:uniqueId val="{000000EE-F1E8-B44D-86AA-AAFEA3FA2EA6}"/>
            </c:ext>
          </c:extLst>
        </c:ser>
        <c:ser>
          <c:idx val="239"/>
          <c:order val="239"/>
          <c:invertIfNegative val="0"/>
          <c:val>
            <c:numRef>
              <c:f>Sheet2!$C$244</c:f>
              <c:numCache>
                <c:formatCode>General</c:formatCode>
                <c:ptCount val="1"/>
                <c:pt idx="0">
                  <c:v>200</c:v>
                </c:pt>
              </c:numCache>
            </c:numRef>
          </c:val>
          <c:extLst>
            <c:ext xmlns:c16="http://schemas.microsoft.com/office/drawing/2014/chart" uri="{C3380CC4-5D6E-409C-BE32-E72D297353CC}">
              <c16:uniqueId val="{000000EF-F1E8-B44D-86AA-AAFEA3FA2EA6}"/>
            </c:ext>
          </c:extLst>
        </c:ser>
        <c:ser>
          <c:idx val="240"/>
          <c:order val="240"/>
          <c:invertIfNegative val="0"/>
          <c:val>
            <c:numRef>
              <c:f>Sheet2!$C$245</c:f>
              <c:numCache>
                <c:formatCode>General</c:formatCode>
                <c:ptCount val="1"/>
                <c:pt idx="0">
                  <c:v>200</c:v>
                </c:pt>
              </c:numCache>
            </c:numRef>
          </c:val>
          <c:extLst>
            <c:ext xmlns:c16="http://schemas.microsoft.com/office/drawing/2014/chart" uri="{C3380CC4-5D6E-409C-BE32-E72D297353CC}">
              <c16:uniqueId val="{000000F0-F1E8-B44D-86AA-AAFEA3FA2EA6}"/>
            </c:ext>
          </c:extLst>
        </c:ser>
        <c:ser>
          <c:idx val="241"/>
          <c:order val="241"/>
          <c:invertIfNegative val="0"/>
          <c:val>
            <c:numRef>
              <c:f>Sheet2!$C$246</c:f>
              <c:numCache>
                <c:formatCode>General</c:formatCode>
                <c:ptCount val="1"/>
                <c:pt idx="0">
                  <c:v>200</c:v>
                </c:pt>
              </c:numCache>
            </c:numRef>
          </c:val>
          <c:extLst>
            <c:ext xmlns:c16="http://schemas.microsoft.com/office/drawing/2014/chart" uri="{C3380CC4-5D6E-409C-BE32-E72D297353CC}">
              <c16:uniqueId val="{000000F1-F1E8-B44D-86AA-AAFEA3FA2EA6}"/>
            </c:ext>
          </c:extLst>
        </c:ser>
        <c:ser>
          <c:idx val="242"/>
          <c:order val="242"/>
          <c:invertIfNegative val="0"/>
          <c:val>
            <c:numRef>
              <c:f>Sheet2!$C$247</c:f>
              <c:numCache>
                <c:formatCode>General</c:formatCode>
                <c:ptCount val="1"/>
                <c:pt idx="0">
                  <c:v>200</c:v>
                </c:pt>
              </c:numCache>
            </c:numRef>
          </c:val>
          <c:extLst>
            <c:ext xmlns:c16="http://schemas.microsoft.com/office/drawing/2014/chart" uri="{C3380CC4-5D6E-409C-BE32-E72D297353CC}">
              <c16:uniqueId val="{000000F2-F1E8-B44D-86AA-AAFEA3FA2EA6}"/>
            </c:ext>
          </c:extLst>
        </c:ser>
        <c:ser>
          <c:idx val="243"/>
          <c:order val="243"/>
          <c:invertIfNegative val="0"/>
          <c:val>
            <c:numRef>
              <c:f>Sheet2!$C$248</c:f>
              <c:numCache>
                <c:formatCode>General</c:formatCode>
                <c:ptCount val="1"/>
                <c:pt idx="0">
                  <c:v>200</c:v>
                </c:pt>
              </c:numCache>
            </c:numRef>
          </c:val>
          <c:extLst>
            <c:ext xmlns:c16="http://schemas.microsoft.com/office/drawing/2014/chart" uri="{C3380CC4-5D6E-409C-BE32-E72D297353CC}">
              <c16:uniqueId val="{000000F3-F1E8-B44D-86AA-AAFEA3FA2EA6}"/>
            </c:ext>
          </c:extLst>
        </c:ser>
        <c:ser>
          <c:idx val="244"/>
          <c:order val="244"/>
          <c:invertIfNegative val="0"/>
          <c:val>
            <c:numRef>
              <c:f>Sheet2!$C$249</c:f>
              <c:numCache>
                <c:formatCode>General</c:formatCode>
                <c:ptCount val="1"/>
                <c:pt idx="0">
                  <c:v>200</c:v>
                </c:pt>
              </c:numCache>
            </c:numRef>
          </c:val>
          <c:extLst>
            <c:ext xmlns:c16="http://schemas.microsoft.com/office/drawing/2014/chart" uri="{C3380CC4-5D6E-409C-BE32-E72D297353CC}">
              <c16:uniqueId val="{000000F4-F1E8-B44D-86AA-AAFEA3FA2EA6}"/>
            </c:ext>
          </c:extLst>
        </c:ser>
        <c:ser>
          <c:idx val="245"/>
          <c:order val="245"/>
          <c:invertIfNegative val="0"/>
          <c:val>
            <c:numRef>
              <c:f>Sheet2!$C$250</c:f>
              <c:numCache>
                <c:formatCode>General</c:formatCode>
                <c:ptCount val="1"/>
                <c:pt idx="0">
                  <c:v>200</c:v>
                </c:pt>
              </c:numCache>
            </c:numRef>
          </c:val>
          <c:extLst>
            <c:ext xmlns:c16="http://schemas.microsoft.com/office/drawing/2014/chart" uri="{C3380CC4-5D6E-409C-BE32-E72D297353CC}">
              <c16:uniqueId val="{000000F5-F1E8-B44D-86AA-AAFEA3FA2EA6}"/>
            </c:ext>
          </c:extLst>
        </c:ser>
        <c:ser>
          <c:idx val="246"/>
          <c:order val="246"/>
          <c:invertIfNegative val="0"/>
          <c:val>
            <c:numRef>
              <c:f>Sheet2!$C$251</c:f>
              <c:numCache>
                <c:formatCode>General</c:formatCode>
                <c:ptCount val="1"/>
                <c:pt idx="0">
                  <c:v>200</c:v>
                </c:pt>
              </c:numCache>
            </c:numRef>
          </c:val>
          <c:extLst>
            <c:ext xmlns:c16="http://schemas.microsoft.com/office/drawing/2014/chart" uri="{C3380CC4-5D6E-409C-BE32-E72D297353CC}">
              <c16:uniqueId val="{000000F6-F1E8-B44D-86AA-AAFEA3FA2EA6}"/>
            </c:ext>
          </c:extLst>
        </c:ser>
        <c:ser>
          <c:idx val="247"/>
          <c:order val="247"/>
          <c:invertIfNegative val="0"/>
          <c:val>
            <c:numRef>
              <c:f>Sheet2!$C$252</c:f>
              <c:numCache>
                <c:formatCode>General</c:formatCode>
                <c:ptCount val="1"/>
                <c:pt idx="0">
                  <c:v>200</c:v>
                </c:pt>
              </c:numCache>
            </c:numRef>
          </c:val>
          <c:extLst>
            <c:ext xmlns:c16="http://schemas.microsoft.com/office/drawing/2014/chart" uri="{C3380CC4-5D6E-409C-BE32-E72D297353CC}">
              <c16:uniqueId val="{000000F7-F1E8-B44D-86AA-AAFEA3FA2EA6}"/>
            </c:ext>
          </c:extLst>
        </c:ser>
        <c:ser>
          <c:idx val="248"/>
          <c:order val="248"/>
          <c:invertIfNegative val="0"/>
          <c:val>
            <c:numRef>
              <c:f>Sheet2!$C$253</c:f>
              <c:numCache>
                <c:formatCode>General</c:formatCode>
                <c:ptCount val="1"/>
                <c:pt idx="0">
                  <c:v>200</c:v>
                </c:pt>
              </c:numCache>
            </c:numRef>
          </c:val>
          <c:extLst>
            <c:ext xmlns:c16="http://schemas.microsoft.com/office/drawing/2014/chart" uri="{C3380CC4-5D6E-409C-BE32-E72D297353CC}">
              <c16:uniqueId val="{000000F8-F1E8-B44D-86AA-AAFEA3FA2EA6}"/>
            </c:ext>
          </c:extLst>
        </c:ser>
        <c:dLbls>
          <c:showLegendKey val="0"/>
          <c:showVal val="0"/>
          <c:showCatName val="0"/>
          <c:showSerName val="0"/>
          <c:showPercent val="0"/>
          <c:showBubbleSize val="0"/>
        </c:dLbls>
        <c:gapWidth val="150"/>
        <c:overlap val="100"/>
        <c:axId val="-2033847800"/>
        <c:axId val="-2033844824"/>
      </c:barChart>
      <c:catAx>
        <c:axId val="-2033847800"/>
        <c:scaling>
          <c:orientation val="minMax"/>
        </c:scaling>
        <c:delete val="0"/>
        <c:axPos val="l"/>
        <c:majorTickMark val="out"/>
        <c:minorTickMark val="none"/>
        <c:tickLblPos val="nextTo"/>
        <c:crossAx val="-2033844824"/>
        <c:crosses val="autoZero"/>
        <c:auto val="1"/>
        <c:lblAlgn val="ctr"/>
        <c:lblOffset val="100"/>
        <c:noMultiLvlLbl val="0"/>
      </c:catAx>
      <c:valAx>
        <c:axId val="-2033844824"/>
        <c:scaling>
          <c:orientation val="minMax"/>
          <c:max val="93000"/>
          <c:min val="0"/>
        </c:scaling>
        <c:delete val="0"/>
        <c:axPos val="b"/>
        <c:majorGridlines/>
        <c:numFmt formatCode="General" sourceLinked="1"/>
        <c:majorTickMark val="out"/>
        <c:minorTickMark val="none"/>
        <c:tickLblPos val="nextTo"/>
        <c:crossAx val="-203384780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accent4"/>
            </a:solidFill>
          </c:spPr>
          <c:invertIfNegative val="0"/>
          <c:cat>
            <c:strRef>
              <c:f>Sheet1!$A$6:$A$7</c:f>
              <c:strCache>
                <c:ptCount val="2"/>
                <c:pt idx="0">
                  <c:v>Total PE frags</c:v>
                </c:pt>
                <c:pt idx="1">
                  <c:v>Normalized PE frags</c:v>
                </c:pt>
              </c:strCache>
            </c:strRef>
          </c:cat>
          <c:val>
            <c:numRef>
              <c:f>Sheet1!$B$6:$B$7</c:f>
              <c:numCache>
                <c:formatCode>General</c:formatCode>
                <c:ptCount val="2"/>
                <c:pt idx="0">
                  <c:v>1328961423</c:v>
                </c:pt>
                <c:pt idx="1">
                  <c:v>86075350</c:v>
                </c:pt>
              </c:numCache>
            </c:numRef>
          </c:val>
          <c:extLst>
            <c:ext xmlns:c16="http://schemas.microsoft.com/office/drawing/2014/chart" uri="{C3380CC4-5D6E-409C-BE32-E72D297353CC}">
              <c16:uniqueId val="{00000000-5260-F64B-A778-8722BDF1EF20}"/>
            </c:ext>
          </c:extLst>
        </c:ser>
        <c:dLbls>
          <c:showLegendKey val="0"/>
          <c:showVal val="0"/>
          <c:showCatName val="0"/>
          <c:showSerName val="0"/>
          <c:showPercent val="0"/>
          <c:showBubbleSize val="0"/>
        </c:dLbls>
        <c:gapWidth val="150"/>
        <c:axId val="-2031529400"/>
        <c:axId val="-2036204488"/>
      </c:barChart>
      <c:catAx>
        <c:axId val="-2031529400"/>
        <c:scaling>
          <c:orientation val="minMax"/>
        </c:scaling>
        <c:delete val="0"/>
        <c:axPos val="b"/>
        <c:numFmt formatCode="General" sourceLinked="0"/>
        <c:majorTickMark val="out"/>
        <c:minorTickMark val="none"/>
        <c:tickLblPos val="nextTo"/>
        <c:crossAx val="-2036204488"/>
        <c:crosses val="autoZero"/>
        <c:auto val="1"/>
        <c:lblAlgn val="ctr"/>
        <c:lblOffset val="100"/>
        <c:noMultiLvlLbl val="0"/>
      </c:catAx>
      <c:valAx>
        <c:axId val="-2036204488"/>
        <c:scaling>
          <c:orientation val="minMax"/>
        </c:scaling>
        <c:delete val="0"/>
        <c:axPos val="l"/>
        <c:majorGridlines/>
        <c:numFmt formatCode="General" sourceLinked="1"/>
        <c:majorTickMark val="out"/>
        <c:minorTickMark val="none"/>
        <c:tickLblPos val="nextTo"/>
        <c:crossAx val="-2031529400"/>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cat>
            <c:strRef>
              <c:f>Sheet1!$B$31:$B$71</c:f>
              <c:strCache>
                <c:ptCount val="41"/>
                <c:pt idx="0">
                  <c:v>Bone_255_AR005_ACAGTG</c:v>
                </c:pt>
                <c:pt idx="1">
                  <c:v>Bone_256_AR006_GCCAAT</c:v>
                </c:pt>
                <c:pt idx="2">
                  <c:v>Bone_257_AR012_CTTGTA</c:v>
                </c:pt>
                <c:pt idx="3">
                  <c:v>CartLong_258_AR002_CGATGT</c:v>
                </c:pt>
                <c:pt idx="4">
                  <c:v>CartLong_259_AR004_TGACCA</c:v>
                </c:pt>
                <c:pt idx="5">
                  <c:v>CartLong_260_AR014_AGTTCC</c:v>
                </c:pt>
                <c:pt idx="6">
                  <c:v>CartWrist_261_AR007_CAGATC</c:v>
                </c:pt>
                <c:pt idx="7">
                  <c:v>CartWrist_262_AR015_ATGTCA</c:v>
                </c:pt>
                <c:pt idx="8">
                  <c:v>CartWrist_263_AR018_GTCCGC</c:v>
                </c:pt>
                <c:pt idx="9">
                  <c:v>Ovaries_218_AR016_CCGTCC</c:v>
                </c:pt>
                <c:pt idx="10">
                  <c:v>Ovaries_219_AR018_GTCCGC</c:v>
                </c:pt>
                <c:pt idx="11">
                  <c:v>Ovaries_220_AR019_GTGAAA</c:v>
                </c:pt>
                <c:pt idx="12">
                  <c:v>Testes_250_AR002_CGATGT</c:v>
                </c:pt>
                <c:pt idx="13">
                  <c:v>Testes_251_AR004_TGACCA</c:v>
                </c:pt>
                <c:pt idx="14">
                  <c:v>Testes_253_AR007_CAGATC</c:v>
                </c:pt>
                <c:pt idx="15">
                  <c:v>Testes_254_AR013_AGTCAA</c:v>
                </c:pt>
                <c:pt idx="16">
                  <c:v>blood_vessel_904_CAGATC</c:v>
                </c:pt>
                <c:pt idx="17">
                  <c:v>blood_vessel_905_CTTGTA</c:v>
                </c:pt>
                <c:pt idx="18">
                  <c:v>blood_vessel_906_AGTCAA</c:v>
                </c:pt>
                <c:pt idx="19">
                  <c:v>distal_CGATGT_L008</c:v>
                </c:pt>
                <c:pt idx="20">
                  <c:v>distal_GCCAAT_L006</c:v>
                </c:pt>
                <c:pt idx="21">
                  <c:v>elbow_10325_AGTTCC</c:v>
                </c:pt>
                <c:pt idx="22">
                  <c:v>elbow_10328_GTCCGC</c:v>
                </c:pt>
                <c:pt idx="23">
                  <c:v>forearm_10321_TGACCA</c:v>
                </c:pt>
                <c:pt idx="24">
                  <c:v>forearm_10324_AGTCAA</c:v>
                </c:pt>
                <c:pt idx="25">
                  <c:v>gillfilament_10319_ACAGTG</c:v>
                </c:pt>
                <c:pt idx="26">
                  <c:v>hand_10320_CGATGT</c:v>
                </c:pt>
                <c:pt idx="27">
                  <c:v>hand_10323_CTTGTA</c:v>
                </c:pt>
                <c:pt idx="28">
                  <c:v>hand_10327_CCGTCC</c:v>
                </c:pt>
                <c:pt idx="29">
                  <c:v>heart_907_AGTTCC</c:v>
                </c:pt>
                <c:pt idx="30">
                  <c:v>heart_908_ATGTCA</c:v>
                </c:pt>
                <c:pt idx="31">
                  <c:v>heart_909_CCGTCC</c:v>
                </c:pt>
                <c:pt idx="32">
                  <c:v>proximal_CAGATC_L006</c:v>
                </c:pt>
                <c:pt idx="33">
                  <c:v>proximal_TGACCA_L008</c:v>
                </c:pt>
                <c:pt idx="34">
                  <c:v>skeletal_900_CGATGT</c:v>
                </c:pt>
                <c:pt idx="35">
                  <c:v>skeletal_901_TGACCA</c:v>
                </c:pt>
                <c:pt idx="36">
                  <c:v>skeletal_902_ACAGTG</c:v>
                </c:pt>
                <c:pt idx="37">
                  <c:v>skeletal_903_GCCAAT</c:v>
                </c:pt>
                <c:pt idx="38">
                  <c:v>upperarm_10322_CAGATC</c:v>
                </c:pt>
                <c:pt idx="39">
                  <c:v>upperarm_10326_ATGTCA</c:v>
                </c:pt>
                <c:pt idx="40">
                  <c:v>upperarm_10329_GTGAAA</c:v>
                </c:pt>
              </c:strCache>
            </c:strRef>
          </c:cat>
          <c:val>
            <c:numRef>
              <c:f>Sheet1!$E$31:$E$71</c:f>
              <c:numCache>
                <c:formatCode>General</c:formatCode>
                <c:ptCount val="41"/>
                <c:pt idx="0">
                  <c:v>85.445271325364246</c:v>
                </c:pt>
                <c:pt idx="1">
                  <c:v>85.396121518558942</c:v>
                </c:pt>
                <c:pt idx="2">
                  <c:v>85.367111292348596</c:v>
                </c:pt>
                <c:pt idx="3">
                  <c:v>82.300809494329812</c:v>
                </c:pt>
                <c:pt idx="4">
                  <c:v>85.564360521669514</c:v>
                </c:pt>
                <c:pt idx="5">
                  <c:v>85.236530438763737</c:v>
                </c:pt>
                <c:pt idx="6">
                  <c:v>86.780148825923646</c:v>
                </c:pt>
                <c:pt idx="7">
                  <c:v>79.20693821965753</c:v>
                </c:pt>
                <c:pt idx="8">
                  <c:v>83.644454893963996</c:v>
                </c:pt>
                <c:pt idx="9">
                  <c:v>86.850927535824226</c:v>
                </c:pt>
                <c:pt idx="10">
                  <c:v>84.982260339657515</c:v>
                </c:pt>
                <c:pt idx="11">
                  <c:v>82.105379474038045</c:v>
                </c:pt>
                <c:pt idx="12">
                  <c:v>84.008177035797431</c:v>
                </c:pt>
                <c:pt idx="13">
                  <c:v>84.966641385656132</c:v>
                </c:pt>
                <c:pt idx="14">
                  <c:v>86.287298152227947</c:v>
                </c:pt>
                <c:pt idx="15">
                  <c:v>84.179446049896214</c:v>
                </c:pt>
                <c:pt idx="16">
                  <c:v>79.094211626861124</c:v>
                </c:pt>
                <c:pt idx="17">
                  <c:v>79.169680012192245</c:v>
                </c:pt>
                <c:pt idx="18">
                  <c:v>67.485550528052343</c:v>
                </c:pt>
                <c:pt idx="19">
                  <c:v>80.416915523235303</c:v>
                </c:pt>
                <c:pt idx="20">
                  <c:v>73.771296758678133</c:v>
                </c:pt>
                <c:pt idx="21">
                  <c:v>67.281942389770023</c:v>
                </c:pt>
                <c:pt idx="22">
                  <c:v>64.707517874139981</c:v>
                </c:pt>
                <c:pt idx="23">
                  <c:v>70.230734647898103</c:v>
                </c:pt>
                <c:pt idx="24">
                  <c:v>76.730743639705494</c:v>
                </c:pt>
                <c:pt idx="25">
                  <c:v>64.303360188483794</c:v>
                </c:pt>
                <c:pt idx="26">
                  <c:v>75.80259113317544</c:v>
                </c:pt>
                <c:pt idx="27">
                  <c:v>75.466321766223999</c:v>
                </c:pt>
                <c:pt idx="28">
                  <c:v>72.866957064943307</c:v>
                </c:pt>
                <c:pt idx="29">
                  <c:v>81.946919140733556</c:v>
                </c:pt>
                <c:pt idx="30">
                  <c:v>79.373493516137174</c:v>
                </c:pt>
                <c:pt idx="31">
                  <c:v>79.371773194685204</c:v>
                </c:pt>
                <c:pt idx="32">
                  <c:v>71.416601197870506</c:v>
                </c:pt>
                <c:pt idx="33">
                  <c:v>82.939157455986674</c:v>
                </c:pt>
                <c:pt idx="34">
                  <c:v>62.964988540741707</c:v>
                </c:pt>
                <c:pt idx="35">
                  <c:v>57.166107771067033</c:v>
                </c:pt>
                <c:pt idx="36">
                  <c:v>74.191212161365399</c:v>
                </c:pt>
                <c:pt idx="37">
                  <c:v>81.245233103619427</c:v>
                </c:pt>
                <c:pt idx="38">
                  <c:v>72.282307630885867</c:v>
                </c:pt>
                <c:pt idx="39">
                  <c:v>79.595796780941896</c:v>
                </c:pt>
                <c:pt idx="40">
                  <c:v>67.652090074395005</c:v>
                </c:pt>
              </c:numCache>
            </c:numRef>
          </c:val>
          <c:extLst>
            <c:ext xmlns:c16="http://schemas.microsoft.com/office/drawing/2014/chart" uri="{C3380CC4-5D6E-409C-BE32-E72D297353CC}">
              <c16:uniqueId val="{00000000-FA72-4744-9CEF-2725D0A756D3}"/>
            </c:ext>
          </c:extLst>
        </c:ser>
        <c:dLbls>
          <c:showLegendKey val="0"/>
          <c:showVal val="0"/>
          <c:showCatName val="0"/>
          <c:showSerName val="0"/>
          <c:showPercent val="0"/>
          <c:showBubbleSize val="0"/>
        </c:dLbls>
        <c:gapWidth val="150"/>
        <c:axId val="-2033699800"/>
        <c:axId val="-2033680808"/>
      </c:barChart>
      <c:catAx>
        <c:axId val="-2033699800"/>
        <c:scaling>
          <c:orientation val="minMax"/>
        </c:scaling>
        <c:delete val="0"/>
        <c:axPos val="b"/>
        <c:numFmt formatCode="General" sourceLinked="0"/>
        <c:majorTickMark val="out"/>
        <c:minorTickMark val="none"/>
        <c:tickLblPos val="nextTo"/>
        <c:txPr>
          <a:bodyPr rot="-5400000" vert="horz"/>
          <a:lstStyle/>
          <a:p>
            <a:pPr>
              <a:defRPr/>
            </a:pPr>
            <a:endParaRPr lang="en-US"/>
          </a:p>
        </c:txPr>
        <c:crossAx val="-2033680808"/>
        <c:crosses val="autoZero"/>
        <c:auto val="1"/>
        <c:lblAlgn val="ctr"/>
        <c:lblOffset val="100"/>
        <c:noMultiLvlLbl val="0"/>
      </c:catAx>
      <c:valAx>
        <c:axId val="-2033680808"/>
        <c:scaling>
          <c:orientation val="minMax"/>
        </c:scaling>
        <c:delete val="0"/>
        <c:axPos val="l"/>
        <c:majorGridlines/>
        <c:numFmt formatCode="General" sourceLinked="1"/>
        <c:majorTickMark val="out"/>
        <c:minorTickMark val="none"/>
        <c:tickLblPos val="nextTo"/>
        <c:crossAx val="-203369980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1/10/20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11</a:t>
            </a:fld>
            <a:endParaRPr lang="en-US"/>
          </a:p>
        </p:txBody>
      </p:sp>
    </p:spTree>
    <p:extLst>
      <p:ext uri="{BB962C8B-B14F-4D97-AF65-F5344CB8AC3E}">
        <p14:creationId xmlns:p14="http://schemas.microsoft.com/office/powerpoint/2010/main" val="19183851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in</a:t>
            </a:r>
            <a:r>
              <a:rPr lang="en-US" baseline="0" dirty="0"/>
              <a:t> fission yeast that highlights the importance of strand-specific </a:t>
            </a:r>
            <a:r>
              <a:rPr lang="en-US" baseline="0" dirty="0" err="1"/>
              <a:t>rna</a:t>
            </a:r>
            <a:r>
              <a:rPr lang="en-US" baseline="0" dirty="0"/>
              <a:t>-seq.</a:t>
            </a:r>
          </a:p>
          <a:p>
            <a:endParaRPr lang="en-US" baseline="0" dirty="0"/>
          </a:p>
          <a:p>
            <a:r>
              <a:rPr lang="en-US" baseline="0" dirty="0"/>
              <a:t>This region of the genome encodes three genes that are all encoded on the same strand. From the </a:t>
            </a:r>
            <a:r>
              <a:rPr lang="en-US" baseline="0" dirty="0" err="1"/>
              <a:t>rna-seq</a:t>
            </a:r>
            <a:r>
              <a:rPr lang="en-US" baseline="0" dirty="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a:t>rna</a:t>
            </a:r>
            <a:r>
              <a:rPr lang="en-US" baseline="0" dirty="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118</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120</a:t>
            </a:fld>
            <a:endParaRPr lang="en-US"/>
          </a:p>
        </p:txBody>
      </p:sp>
    </p:spTree>
    <p:extLst>
      <p:ext uri="{BB962C8B-B14F-4D97-AF65-F5344CB8AC3E}">
        <p14:creationId xmlns:p14="http://schemas.microsoft.com/office/powerpoint/2010/main" val="29794780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121</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122</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123</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128</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131</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138</a:t>
            </a:fld>
            <a:endParaRPr lang="en-US"/>
          </a:p>
        </p:txBody>
      </p:sp>
    </p:spTree>
    <p:extLst>
      <p:ext uri="{BB962C8B-B14F-4D97-AF65-F5344CB8AC3E}">
        <p14:creationId xmlns:p14="http://schemas.microsoft.com/office/powerpoint/2010/main" val="23310982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151</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RNA-Seq,</a:t>
            </a:r>
            <a:r>
              <a:rPr lang="en-US" baseline="0" dirty="0"/>
              <a:t> the expression of a transcript is measured based on the number of RNA-Seq reads sampled that map to the corresponding transcript.</a:t>
            </a:r>
          </a:p>
          <a:p>
            <a:endParaRPr lang="en-US" baseline="0" dirty="0"/>
          </a:p>
          <a:p>
            <a:r>
              <a:rPr lang="en-US" baseline="0" dirty="0"/>
              <a:t>The number of reads sequenced for a transcript depends on a number of factors.</a:t>
            </a:r>
          </a:p>
          <a:p>
            <a:endParaRPr lang="en-US" baseline="0" dirty="0"/>
          </a:p>
          <a:p>
            <a:r>
              <a:rPr lang="en-US" baseline="0" dirty="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a:p>
          <a:p>
            <a:r>
              <a:rPr lang="en-US" baseline="0" dirty="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152</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 bio: Signal durations per base</a:t>
            </a:r>
          </a:p>
          <a:p>
            <a:r>
              <a:rPr lang="en-US" dirty="0"/>
              <a:t>Nanopore: 3 central nucleotides determine the signal, but adjacent bases contribute.</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12</a:t>
            </a:fld>
            <a:endParaRPr lang="en-US"/>
          </a:p>
        </p:txBody>
      </p:sp>
    </p:spTree>
    <p:extLst>
      <p:ext uri="{BB962C8B-B14F-4D97-AF65-F5344CB8AC3E}">
        <p14:creationId xmlns:p14="http://schemas.microsoft.com/office/powerpoint/2010/main" val="8217713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reads</a:t>
            </a:r>
            <a:r>
              <a:rPr lang="en-US" baseline="0" dirty="0"/>
              <a:t> corresponding to a transcript also depends on its length.  Longer transcripts represent more real estate in the sequencing library than shorter transcripts expressed at the same level (number of transcripts per cell).</a:t>
            </a:r>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153</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so, when computing expression for transcripts, both the number of reads mapping to each transcript and the lengths of those transcripts must be taken into account.</a:t>
            </a:r>
            <a:endParaRPr lang="en-US" dirty="0"/>
          </a:p>
          <a:p>
            <a:endParaRPr lang="en-US" dirty="0"/>
          </a:p>
          <a:p>
            <a:r>
              <a:rPr lang="en-US" dirty="0"/>
              <a:t>The metric reported is often in units of FPKM.</a:t>
            </a:r>
          </a:p>
        </p:txBody>
      </p:sp>
      <p:sp>
        <p:nvSpPr>
          <p:cNvPr id="4" name="Slide Number Placeholder 3"/>
          <p:cNvSpPr>
            <a:spLocks noGrp="1"/>
          </p:cNvSpPr>
          <p:nvPr>
            <p:ph type="sldNum" sz="quarter" idx="10"/>
          </p:nvPr>
        </p:nvSpPr>
        <p:spPr/>
        <p:txBody>
          <a:bodyPr/>
          <a:lstStyle/>
          <a:p>
            <a:fld id="{485721AC-E243-BC49-81AA-4F9E33E1DB3C}" type="slidenum">
              <a:rPr lang="en-US" smtClean="0"/>
              <a:t>154</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Accurately estimating</a:t>
            </a:r>
            <a:r>
              <a:rPr lang="en-US" baseline="0" dirty="0"/>
              <a:t> transcript expression levels is actually much more complicated due to the fact that not all RNA-Seq reads are able to map uniquely to their corresponding transcript.</a:t>
            </a:r>
          </a:p>
          <a:p>
            <a:endParaRPr lang="en-US" baseline="0" dirty="0"/>
          </a:p>
          <a:p>
            <a:r>
              <a:rPr lang="en-US" baseline="0" dirty="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a:p>
          <a:p>
            <a:r>
              <a:rPr lang="en-US" dirty="0"/>
              <a:t>Here’s an example of the problem,</a:t>
            </a:r>
            <a:r>
              <a:rPr lang="en-US" baseline="0" dirty="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156</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tools</a:t>
            </a:r>
            <a:r>
              <a:rPr lang="en-US" baseline="0" dirty="0"/>
              <a:t> available that implement these methods, which rely on the technique of expectation maximization.</a:t>
            </a:r>
          </a:p>
          <a:p>
            <a:endParaRPr lang="en-US" baseline="0" dirty="0"/>
          </a:p>
          <a:p>
            <a:r>
              <a:rPr lang="en-US" baseline="0" dirty="0"/>
              <a:t>Expectation maximization involves cycling between estimating parameters of a statistical model based on the data, and computing likelihood estimates of results from applying those model parameters.   </a:t>
            </a:r>
          </a:p>
          <a:p>
            <a:endParaRPr lang="en-US" baseline="0" dirty="0"/>
          </a:p>
          <a:p>
            <a:r>
              <a:rPr lang="en-US" baseline="0" dirty="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a:t>are reported.</a:t>
            </a:r>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157</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158</a:t>
            </a:fld>
            <a:endParaRPr lang="en-US"/>
          </a:p>
        </p:txBody>
      </p:sp>
    </p:spTree>
    <p:extLst>
      <p:ext uri="{BB962C8B-B14F-4D97-AF65-F5344CB8AC3E}">
        <p14:creationId xmlns:p14="http://schemas.microsoft.com/office/powerpoint/2010/main" val="1948901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consider</a:t>
            </a:r>
            <a:r>
              <a:rPr lang="en-US" baseline="0" dirty="0"/>
              <a:t> variation due to random sampling when doing differential expression statistics.</a:t>
            </a:r>
          </a:p>
          <a:p>
            <a:endParaRPr lang="en-US" baseline="0" dirty="0"/>
          </a:p>
          <a:p>
            <a:r>
              <a:rPr lang="en-US" dirty="0"/>
              <a:t>plot(</a:t>
            </a:r>
            <a:r>
              <a:rPr lang="en-US" dirty="0" err="1"/>
              <a:t>vals</a:t>
            </a:r>
            <a:r>
              <a:rPr lang="en-US" dirty="0"/>
              <a:t>, sqrt(</a:t>
            </a:r>
            <a:r>
              <a:rPr lang="en-US" dirty="0" err="1"/>
              <a:t>vals</a:t>
            </a:r>
            <a:r>
              <a:rPr lang="en-US" dirty="0"/>
              <a:t>)/</a:t>
            </a:r>
            <a:r>
              <a:rPr lang="en-US" dirty="0" err="1"/>
              <a:t>vals</a:t>
            </a:r>
            <a:r>
              <a:rPr lang="en-US" dirty="0"/>
              <a:t>, </a:t>
            </a:r>
            <a:r>
              <a:rPr lang="en-US" dirty="0" err="1"/>
              <a:t>xlab</a:t>
            </a:r>
            <a:r>
              <a:rPr lang="en-US" dirty="0"/>
              <a:t>='lambda', </a:t>
            </a:r>
            <a:r>
              <a:rPr lang="en-US" dirty="0" err="1"/>
              <a:t>ylab</a:t>
            </a:r>
            <a:r>
              <a:rPr lang="en-US" dirty="0"/>
              <a:t>='CV', main="Poisson </a:t>
            </a:r>
            <a:r>
              <a:rPr lang="en-US" dirty="0" err="1"/>
              <a:t>Coeff</a:t>
            </a:r>
            <a:r>
              <a:rPr lang="en-US" dirty="0"/>
              <a:t>. Var. vs. mean (lambda)")</a:t>
            </a:r>
          </a:p>
          <a:p>
            <a:endParaRPr lang="en-US" dirty="0"/>
          </a:p>
          <a:p>
            <a:r>
              <a:rPr lang="en-US" dirty="0" err="1"/>
              <a:t>Coeff</a:t>
            </a:r>
            <a:r>
              <a:rPr lang="en-US" dirty="0"/>
              <a:t> of </a:t>
            </a:r>
            <a:r>
              <a:rPr lang="en-US" dirty="0" err="1"/>
              <a:t>var</a:t>
            </a:r>
            <a:r>
              <a:rPr lang="en-US" dirty="0"/>
              <a:t> = </a:t>
            </a:r>
            <a:r>
              <a:rPr lang="en-US" dirty="0" err="1"/>
              <a:t>stdev</a:t>
            </a:r>
            <a:r>
              <a:rPr lang="en-US" dirty="0"/>
              <a:t> / mean</a:t>
            </a:r>
          </a:p>
          <a:p>
            <a:endParaRPr lang="en-US" dirty="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163</a:t>
            </a:fld>
            <a:endParaRPr lang="en-US"/>
          </a:p>
        </p:txBody>
      </p:sp>
    </p:spTree>
    <p:extLst>
      <p:ext uri="{BB962C8B-B14F-4D97-AF65-F5344CB8AC3E}">
        <p14:creationId xmlns:p14="http://schemas.microsoft.com/office/powerpoint/2010/main" val="1398583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we count reads, what we’re really doing is randomly sampling reads from a population.</a:t>
            </a:r>
          </a:p>
          <a:p>
            <a:r>
              <a:rPr lang="en-US" baseline="0" dirty="0"/>
              <a:t>Observed counts resulting from random sampling are well modeled by the Poisson distribution.</a:t>
            </a:r>
          </a:p>
          <a:p>
            <a:r>
              <a:rPr lang="en-US" baseline="0" dirty="0"/>
              <a:t>It has been shown that technical replicates of </a:t>
            </a:r>
            <a:r>
              <a:rPr lang="en-US" baseline="0" dirty="0" err="1"/>
              <a:t>rna-seq</a:t>
            </a:r>
            <a:r>
              <a:rPr lang="en-US" baseline="0" dirty="0"/>
              <a:t> samples, where it’s the same sample (which should show no differentially expressed transcripts), yield distributions of counts that are well modeled by Poisson.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3C46586-21CE-DA47-85F4-3DEC47D4D7C7}" type="slidenum">
              <a:rPr lang="en-US" smtClean="0"/>
              <a:t>164</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166</a:t>
            </a:fld>
            <a:endParaRPr lang="en-US"/>
          </a:p>
        </p:txBody>
      </p:sp>
    </p:spTree>
    <p:extLst>
      <p:ext uri="{BB962C8B-B14F-4D97-AF65-F5344CB8AC3E}">
        <p14:creationId xmlns:p14="http://schemas.microsoft.com/office/powerpoint/2010/main" val="36877070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167</a:t>
            </a:fld>
            <a:endParaRPr lang="en-US"/>
          </a:p>
        </p:txBody>
      </p:sp>
    </p:spTree>
    <p:extLst>
      <p:ext uri="{BB962C8B-B14F-4D97-AF65-F5344CB8AC3E}">
        <p14:creationId xmlns:p14="http://schemas.microsoft.com/office/powerpoint/2010/main" val="17254843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168</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13</a:t>
            </a:fld>
            <a:endParaRPr lang="en-US"/>
          </a:p>
        </p:txBody>
      </p:sp>
    </p:spTree>
    <p:extLst>
      <p:ext uri="{BB962C8B-B14F-4D97-AF65-F5344CB8AC3E}">
        <p14:creationId xmlns:p14="http://schemas.microsoft.com/office/powerpoint/2010/main" val="3891573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172</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175</a:t>
            </a:fld>
            <a:endParaRPr lang="en-US"/>
          </a:p>
        </p:txBody>
      </p:sp>
    </p:spTree>
    <p:extLst>
      <p:ext uri="{BB962C8B-B14F-4D97-AF65-F5344CB8AC3E}">
        <p14:creationId xmlns:p14="http://schemas.microsoft.com/office/powerpoint/2010/main" val="30294933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Pushes relative concentration of the other liver transcripts down.</a:t>
            </a:r>
          </a:p>
        </p:txBody>
      </p:sp>
      <p:sp>
        <p:nvSpPr>
          <p:cNvPr id="4" name="Slide Number Placeholder 3"/>
          <p:cNvSpPr>
            <a:spLocks noGrp="1"/>
          </p:cNvSpPr>
          <p:nvPr>
            <p:ph type="sldNum" sz="quarter" idx="10"/>
          </p:nvPr>
        </p:nvSpPr>
        <p:spPr/>
        <p:txBody>
          <a:bodyPr/>
          <a:lstStyle/>
          <a:p>
            <a:fld id="{485721AC-E243-BC49-81AA-4F9E33E1DB3C}" type="slidenum">
              <a:rPr lang="en-US" smtClean="0"/>
              <a:t>176</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Metrics:  examined</a:t>
            </a:r>
            <a:r>
              <a:rPr lang="en-US" baseline="0" dirty="0"/>
              <a:t> variability between biological replicates, variability among housekeeping genes, and accuracy of DE results using simulated data (both power of detection and control of false discovery rates).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177</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181</a:t>
            </a:fld>
            <a:endParaRPr lang="en-US"/>
          </a:p>
        </p:txBody>
      </p:sp>
    </p:spTree>
    <p:extLst>
      <p:ext uri="{BB962C8B-B14F-4D97-AF65-F5344CB8AC3E}">
        <p14:creationId xmlns:p14="http://schemas.microsoft.com/office/powerpoint/2010/main" val="18572293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182</a:t>
            </a:fld>
            <a:endParaRPr lang="en-US"/>
          </a:p>
        </p:txBody>
      </p:sp>
    </p:spTree>
    <p:extLst>
      <p:ext uri="{BB962C8B-B14F-4D97-AF65-F5344CB8AC3E}">
        <p14:creationId xmlns:p14="http://schemas.microsoft.com/office/powerpoint/2010/main" val="15790515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187</a:t>
            </a:fld>
            <a:endParaRPr lang="en-US"/>
          </a:p>
        </p:txBody>
      </p:sp>
    </p:spTree>
    <p:extLst>
      <p:ext uri="{BB962C8B-B14F-4D97-AF65-F5344CB8AC3E}">
        <p14:creationId xmlns:p14="http://schemas.microsoft.com/office/powerpoint/2010/main" val="378414522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188</a:t>
            </a:fld>
            <a:endParaRPr lang="en-US"/>
          </a:p>
        </p:txBody>
      </p:sp>
    </p:spTree>
    <p:extLst>
      <p:ext uri="{BB962C8B-B14F-4D97-AF65-F5344CB8AC3E}">
        <p14:creationId xmlns:p14="http://schemas.microsoft.com/office/powerpoint/2010/main" val="28093342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189</a:t>
            </a:fld>
            <a:endParaRPr lang="en-US"/>
          </a:p>
        </p:txBody>
      </p:sp>
    </p:spTree>
    <p:extLst>
      <p:ext uri="{BB962C8B-B14F-4D97-AF65-F5344CB8AC3E}">
        <p14:creationId xmlns:p14="http://schemas.microsoft.com/office/powerpoint/2010/main" val="26026838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197</a:t>
            </a:fld>
            <a:endParaRPr lang="en-US"/>
          </a:p>
        </p:txBody>
      </p:sp>
    </p:spTree>
    <p:extLst>
      <p:ext uri="{BB962C8B-B14F-4D97-AF65-F5344CB8AC3E}">
        <p14:creationId xmlns:p14="http://schemas.microsoft.com/office/powerpoint/2010/main" val="206492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a:t>
            </a:fld>
            <a:endParaRPr lang="en-US"/>
          </a:p>
        </p:txBody>
      </p:sp>
    </p:spTree>
    <p:extLst>
      <p:ext uri="{BB962C8B-B14F-4D97-AF65-F5344CB8AC3E}">
        <p14:creationId xmlns:p14="http://schemas.microsoft.com/office/powerpoint/2010/main" val="34133744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199</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RNA-</a:t>
            </a:r>
            <a:r>
              <a:rPr lang="en-US" dirty="0" err="1"/>
              <a:t>Seq</a:t>
            </a:r>
            <a:r>
              <a:rPr lang="en-US" dirty="0"/>
              <a:t> data,</a:t>
            </a:r>
            <a:r>
              <a:rPr lang="en-US" baseline="0" dirty="0"/>
              <a:t> we were able to reconstruct transcripts, and from the expression data, we might have clues as to what transcripts are likely to be important to certain processes such as different tissue types, environmental conditions, or responding to some experimental perturbation.</a:t>
            </a:r>
          </a:p>
          <a:p>
            <a:endParaRPr lang="en-US" baseline="0" dirty="0"/>
          </a:p>
          <a:p>
            <a:r>
              <a:rPr lang="en-US" baseline="0" dirty="0"/>
              <a:t>---</a:t>
            </a:r>
          </a:p>
          <a:p>
            <a:endParaRPr lang="en-US" baseline="0" dirty="0"/>
          </a:p>
          <a:p>
            <a:r>
              <a:rPr lang="en-US" baseline="0"/>
              <a:t>It </a:t>
            </a:r>
            <a:r>
              <a:rPr lang="en-US" baseline="0" dirty="0"/>
              <a:t>would be useful to know what biological functions these transcripts represent.</a:t>
            </a:r>
          </a:p>
          <a:p>
            <a:endParaRPr lang="en-US" baseline="0" dirty="0"/>
          </a:p>
          <a:p>
            <a:r>
              <a:rPr lang="en-US" baseline="0" dirty="0"/>
              <a:t>For example do the transcripts code for proteins and can we glean what the function of those proteins might be based on properties of the sequence?</a:t>
            </a:r>
          </a:p>
        </p:txBody>
      </p:sp>
      <p:sp>
        <p:nvSpPr>
          <p:cNvPr id="4" name="Slide Number Placeholder 3"/>
          <p:cNvSpPr>
            <a:spLocks noGrp="1"/>
          </p:cNvSpPr>
          <p:nvPr>
            <p:ph type="sldNum" sz="quarter" idx="10"/>
          </p:nvPr>
        </p:nvSpPr>
        <p:spPr/>
        <p:txBody>
          <a:bodyPr/>
          <a:lstStyle/>
          <a:p>
            <a:fld id="{50729432-ADD4-C643-B58E-FA965F319B1D}" type="slidenum">
              <a:rPr lang="en-US" smtClean="0"/>
              <a:t>203</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several methods available</a:t>
            </a:r>
            <a:r>
              <a:rPr lang="en-US" baseline="0" dirty="0"/>
              <a:t> for predicting biological function from sequence data,</a:t>
            </a:r>
          </a:p>
          <a:p>
            <a:endParaRPr lang="en-US" baseline="0" dirty="0"/>
          </a:p>
          <a:p>
            <a:r>
              <a:rPr lang="en-US" baseline="0" dirty="0"/>
              <a:t>  including sequence homology based methods, involving searching databases of previously identified sequences and looking for patterns of sequence conservation that might indicate evolutionary relationships and possibly related biological functions.</a:t>
            </a:r>
            <a:endParaRPr lang="en-US" dirty="0"/>
          </a:p>
          <a:p>
            <a:endParaRPr lang="en-US" dirty="0"/>
          </a:p>
          <a:p>
            <a:r>
              <a:rPr lang="en-US" dirty="0"/>
              <a:t>There</a:t>
            </a:r>
            <a:r>
              <a:rPr lang="en-US" baseline="0" dirty="0"/>
              <a:t> are also prediction methods that use machine learning methods such as neural networks and hidden </a:t>
            </a:r>
            <a:r>
              <a:rPr lang="en-US" baseline="0" dirty="0" err="1"/>
              <a:t>markov</a:t>
            </a:r>
            <a:r>
              <a:rPr lang="en-US" baseline="0" dirty="0"/>
              <a:t> models to identify sequence patterns that would hint at biological functions, and we’ll see some examples of those methods that we routinely use here.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204</a:t>
            </a:fld>
            <a:endParaRPr lang="en-US"/>
          </a:p>
        </p:txBody>
      </p:sp>
    </p:spTree>
    <p:extLst>
      <p:ext uri="{BB962C8B-B14F-4D97-AF65-F5344CB8AC3E}">
        <p14:creationId xmlns:p14="http://schemas.microsoft.com/office/powerpoint/2010/main" val="182507049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effective way to identify sequences</a:t>
            </a:r>
            <a:r>
              <a:rPr lang="en-US" baseline="0" dirty="0"/>
              <a:t> that are similar to other known sequences is to search a sequence database using BLAST.</a:t>
            </a:r>
          </a:p>
          <a:p>
            <a:endParaRPr lang="en-US" baseline="0" dirty="0"/>
          </a:p>
          <a:p>
            <a:r>
              <a:rPr lang="en-US" baseline="0" dirty="0"/>
              <a:t>The </a:t>
            </a:r>
            <a:r>
              <a:rPr lang="en-US" baseline="0" dirty="0" err="1"/>
              <a:t>blastx</a:t>
            </a:r>
            <a:r>
              <a:rPr lang="en-US" baseline="0" dirty="0"/>
              <a:t> method searches translations of your transcript sequence in all 6 possible reading frames against a protein database and will report all significant sequence matches, and if you find a highly significant match to a protein of known function, this could provide excellent clues towards possible shared functions.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205</a:t>
            </a:fld>
            <a:endParaRPr lang="en-US"/>
          </a:p>
        </p:txBody>
      </p:sp>
    </p:spTree>
    <p:extLst>
      <p:ext uri="{BB962C8B-B14F-4D97-AF65-F5344CB8AC3E}">
        <p14:creationId xmlns:p14="http://schemas.microsoft.com/office/powerpoint/2010/main" val="26484590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valuable protein databases to search using BLAST is the Swiss-</a:t>
            </a:r>
            <a:r>
              <a:rPr lang="en-US" baseline="0" dirty="0" err="1"/>
              <a:t>Prot</a:t>
            </a:r>
            <a:r>
              <a:rPr lang="en-US" baseline="0" dirty="0"/>
              <a:t> database.</a:t>
            </a:r>
          </a:p>
          <a:p>
            <a:endParaRPr lang="en-US" baseline="0" dirty="0"/>
          </a:p>
          <a:p>
            <a:r>
              <a:rPr lang="en-US" baseline="0" dirty="0"/>
              <a:t>Swiss-</a:t>
            </a:r>
            <a:r>
              <a:rPr lang="en-US" baseline="0" dirty="0" err="1"/>
              <a:t>Prot</a:t>
            </a:r>
            <a:r>
              <a:rPr lang="en-US" baseline="0" dirty="0"/>
              <a:t> is part of the European </a:t>
            </a:r>
            <a:r>
              <a:rPr lang="en-US" baseline="0" dirty="0" err="1"/>
              <a:t>UniProt</a:t>
            </a:r>
            <a:r>
              <a:rPr lang="en-US" baseline="0" dirty="0"/>
              <a:t> Knowledgebase which is a comprehensive database of all known protein sequences. At the time of this recording, the </a:t>
            </a:r>
            <a:r>
              <a:rPr lang="en-US" baseline="0" dirty="0" err="1"/>
              <a:t>Uniprot</a:t>
            </a:r>
            <a:r>
              <a:rPr lang="en-US" baseline="0" dirty="0"/>
              <a:t> Knowledgebase has over 85 million protein sequences.  Annotations for the vast majority of these sequences are generated automatically have not been manually reviewed.  The Swiss-</a:t>
            </a:r>
            <a:r>
              <a:rPr lang="en-US" baseline="0" dirty="0" err="1"/>
              <a:t>Prot</a:t>
            </a:r>
            <a:r>
              <a:rPr lang="en-US" baseline="0" dirty="0"/>
              <a:t> subset of the knowledgebase contains over half a million entries with high quality functional annotations that are in many cases based on experimental support, derived from published studies, and these functional annotations have been assigned and manually reviewed by expert </a:t>
            </a:r>
            <a:r>
              <a:rPr lang="en-US" baseline="0" dirty="0" err="1"/>
              <a:t>bioinformaticians</a:t>
            </a:r>
            <a:r>
              <a:rPr lang="en-US" baseline="0" dirty="0"/>
              <a:t>.</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206</a:t>
            </a:fld>
            <a:endParaRPr lang="en-US"/>
          </a:p>
        </p:txBody>
      </p:sp>
    </p:spTree>
    <p:extLst>
      <p:ext uri="{BB962C8B-B14F-4D97-AF65-F5344CB8AC3E}">
        <p14:creationId xmlns:p14="http://schemas.microsoft.com/office/powerpoint/2010/main" val="96093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 record within </a:t>
            </a:r>
            <a:r>
              <a:rPr lang="en-US" dirty="0" err="1"/>
              <a:t>swissprot</a:t>
            </a:r>
            <a:r>
              <a:rPr lang="en-US" dirty="0"/>
              <a:t>,</a:t>
            </a:r>
            <a:r>
              <a:rPr lang="en-US" baseline="0" dirty="0"/>
              <a:t> showing a report for a Fructosamine-3-kinase protein.</a:t>
            </a:r>
          </a:p>
          <a:p>
            <a:endParaRPr lang="en-US" baseline="0" dirty="0"/>
          </a:p>
          <a:p>
            <a:r>
              <a:rPr lang="en-US" baseline="0" dirty="0"/>
              <a:t>The report contains rich information about the function of this protein, written in free-form text, which is very useful to investigators wanting to read about what’s known about the function of this protein.   </a:t>
            </a:r>
          </a:p>
          <a:p>
            <a:endParaRPr lang="en-US" baseline="0" dirty="0"/>
          </a:p>
          <a:p>
            <a:r>
              <a:rPr lang="en-US" baseline="0" dirty="0"/>
              <a:t>In addition, many of these records include assignments of proteins to Gene Ontology terms.  Gene Ontology provides a structured vocabulary for defining molecular functions, biological processes, and cellular components.  If we click on one of the assigned terms, such as the molecular function ‘fructosamine-3-kinase activity’…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207</a:t>
            </a:fld>
            <a:endParaRPr lang="en-US"/>
          </a:p>
        </p:txBody>
      </p:sp>
    </p:spTree>
    <p:extLst>
      <p:ext uri="{BB962C8B-B14F-4D97-AF65-F5344CB8AC3E}">
        <p14:creationId xmlns:p14="http://schemas.microsoft.com/office/powerpoint/2010/main" val="343164385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often</a:t>
            </a:r>
            <a:r>
              <a:rPr lang="en-US" baseline="0" dirty="0"/>
              <a:t> the case that we don’t find sequence similarity to proteins of known function.  What else can we do to potentially glean some hints into what the function might be?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208</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ask whether it</a:t>
            </a:r>
            <a:r>
              <a:rPr lang="en-US" baseline="0" dirty="0"/>
              <a:t> looks like the transcript might encode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209</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the transcript sequence and find open reading frames,</a:t>
            </a:r>
            <a:r>
              <a:rPr lang="en-US" baseline="0" dirty="0"/>
              <a:t> simply requiring a start codon and a downstream stop codon with some minimal length that could in theory be translated into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210</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useful tool for exploring potential open</a:t>
            </a:r>
            <a:r>
              <a:rPr lang="en-US" baseline="0" dirty="0"/>
              <a:t> reading frames is </a:t>
            </a:r>
            <a:r>
              <a:rPr lang="en-US" baseline="0" dirty="0" err="1"/>
              <a:t>ORFfinder</a:t>
            </a:r>
            <a:r>
              <a:rPr lang="en-US" baseline="0" dirty="0"/>
              <a:t>, available at NCBI.</a:t>
            </a:r>
          </a:p>
          <a:p>
            <a:endParaRPr lang="en-US" baseline="0" dirty="0"/>
          </a:p>
          <a:p>
            <a:r>
              <a:rPr lang="en-US" baseline="0" dirty="0"/>
              <a:t>Here, we can paste in our transcript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211</a:t>
            </a:fld>
            <a:endParaRPr lang="en-US"/>
          </a:p>
        </p:txBody>
      </p:sp>
    </p:spTree>
    <p:extLst>
      <p:ext uri="{BB962C8B-B14F-4D97-AF65-F5344CB8AC3E}">
        <p14:creationId xmlns:p14="http://schemas.microsoft.com/office/powerpoint/2010/main" val="1334351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 cell type analysis</a:t>
            </a:r>
          </a:p>
          <a:p>
            <a:r>
              <a:rPr lang="en-US" dirty="0"/>
              <a:t>Spatial transcriptomics</a:t>
            </a:r>
          </a:p>
          <a:p>
            <a:r>
              <a:rPr lang="en-US" dirty="0"/>
              <a:t>State vacillation such as cell cycling</a:t>
            </a:r>
          </a:p>
          <a:p>
            <a:r>
              <a:rPr lang="en-US" dirty="0"/>
              <a:t>Differentiation trajectories</a:t>
            </a:r>
          </a:p>
          <a:p>
            <a:r>
              <a:rPr lang="en-US" dirty="0"/>
              <a:t>And evaluating continuous phenotypes</a:t>
            </a:r>
          </a:p>
        </p:txBody>
      </p:sp>
      <p:sp>
        <p:nvSpPr>
          <p:cNvPr id="4" name="Slide Number Placeholder 3"/>
          <p:cNvSpPr>
            <a:spLocks noGrp="1"/>
          </p:cNvSpPr>
          <p:nvPr>
            <p:ph type="sldNum" sz="quarter" idx="10"/>
          </p:nvPr>
        </p:nvSpPr>
        <p:spPr/>
        <p:txBody>
          <a:bodyPr/>
          <a:lstStyle/>
          <a:p>
            <a:fld id="{485721AC-E243-BC49-81AA-4F9E33E1DB3C}" type="slidenum">
              <a:rPr lang="en-US" smtClean="0"/>
              <a:t>15</a:t>
            </a:fld>
            <a:endParaRPr lang="en-US"/>
          </a:p>
        </p:txBody>
      </p:sp>
    </p:spTree>
    <p:extLst>
      <p:ext uri="{BB962C8B-B14F-4D97-AF65-F5344CB8AC3E}">
        <p14:creationId xmlns:p14="http://schemas.microsoft.com/office/powerpoint/2010/main" val="289388559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will report all possible</a:t>
            </a:r>
            <a:r>
              <a:rPr lang="en-US" baseline="0" dirty="0"/>
              <a:t> ORFs identified in each of the 6 possible reading frames that meet the minimum ORF length criteria specified by the user.</a:t>
            </a:r>
          </a:p>
          <a:p>
            <a:endParaRPr lang="en-US" baseline="0" dirty="0"/>
          </a:p>
          <a:p>
            <a:r>
              <a:rPr lang="en-US" baseline="0" dirty="0"/>
              <a:t>In this example, we have 12 ORFs found, with one of them being fairly long and the range of this longest ORF is highlighted in the display.</a:t>
            </a:r>
          </a:p>
          <a:p>
            <a:endParaRPr lang="en-US" baseline="0" dirty="0"/>
          </a:p>
          <a:p>
            <a:r>
              <a:rPr lang="en-US" dirty="0"/>
              <a:t>Note, for</a:t>
            </a:r>
            <a:r>
              <a:rPr lang="en-US" baseline="0" dirty="0"/>
              <a:t> the transcript to be protein-coding, we should find an ORF, as we know an ORF is required for translation of the corresponding polypeptide, but not all ORFs that we find are true protein-coding regions. </a:t>
            </a:r>
          </a:p>
          <a:p>
            <a:endParaRPr lang="en-US" baseline="0" dirty="0"/>
          </a:p>
          <a:p>
            <a:r>
              <a:rPr lang="en-US" baseline="0" dirty="0"/>
              <a:t>ORFs can appear in random sequences.  The longer the ORF, generally the less likely it would appear in random sequence and the more likely it is a true protein coding ORF, but this is also highly dependent on the composition of the nucleotide sequence, particularly the GC content.  </a:t>
            </a:r>
          </a:p>
          <a:p>
            <a:endParaRPr lang="en-US" baseline="0" dirty="0"/>
          </a:p>
          <a:p>
            <a:r>
              <a:rPr lang="en-US" baseline="0" dirty="0"/>
              <a:t>We can study these ORFs in more detail to see if they have characteristics that would further suggest that they are coding, such as considering codon usage bias and other sequence features.  We developed a tool called </a:t>
            </a:r>
            <a:r>
              <a:rPr lang="en-US" baseline="0" dirty="0" err="1"/>
              <a:t>TransDecoder</a:t>
            </a:r>
            <a:r>
              <a:rPr lang="en-US" baseline="0" dirty="0"/>
              <a:t> which does just this, examining each of the ORFs and examining the nucleotide composition of the sequence to predict whether it is a likely coding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212</a:t>
            </a:fld>
            <a:endParaRPr lang="en-US"/>
          </a:p>
        </p:txBody>
      </p:sp>
    </p:spTree>
    <p:extLst>
      <p:ext uri="{BB962C8B-B14F-4D97-AF65-F5344CB8AC3E}">
        <p14:creationId xmlns:p14="http://schemas.microsoft.com/office/powerpoint/2010/main" val="115826894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can further examine the predicted proteins</a:t>
            </a:r>
            <a:r>
              <a:rPr lang="en-US" baseline="0" dirty="0"/>
              <a:t> to see if they contain sequence patterns that are consistent with certain types of functional domains that tend to show up in modular proteins and could provide hints at substrates bound by the protein or a catalytic activity.</a:t>
            </a:r>
            <a:endParaRPr lang="en-US" dirty="0"/>
          </a:p>
          <a:p>
            <a:endParaRPr lang="en-US" dirty="0"/>
          </a:p>
          <a:p>
            <a:r>
              <a:rPr lang="en-US" dirty="0"/>
              <a:t>https://</a:t>
            </a:r>
            <a:r>
              <a:rPr lang="en-US" dirty="0" err="1"/>
              <a:t>upload.wikimedia.org</a:t>
            </a:r>
            <a:r>
              <a:rPr lang="en-US" dirty="0"/>
              <a:t>/</a:t>
            </a:r>
            <a:r>
              <a:rPr lang="en-US" dirty="0" err="1"/>
              <a:t>wikipedia</a:t>
            </a:r>
            <a:r>
              <a:rPr lang="en-US" dirty="0"/>
              <a:t>/commons/thumb/7/7a/</a:t>
            </a:r>
            <a:r>
              <a:rPr lang="en-US" dirty="0" err="1"/>
              <a:t>Pyruvate_kinase_protein_domains.png</a:t>
            </a:r>
            <a:r>
              <a:rPr lang="en-US" dirty="0"/>
              <a:t>/250px-Pyruvate_kinase_protein_domains.png</a:t>
            </a:r>
          </a:p>
          <a:p>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213</a:t>
            </a:fld>
            <a:endParaRPr lang="en-US"/>
          </a:p>
        </p:txBody>
      </p:sp>
    </p:spTree>
    <p:extLst>
      <p:ext uri="{BB962C8B-B14F-4D97-AF65-F5344CB8AC3E}">
        <p14:creationId xmlns:p14="http://schemas.microsoft.com/office/powerpoint/2010/main" val="203456003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useful way to search for functional domains is by</a:t>
            </a:r>
            <a:r>
              <a:rPr lang="en-US" baseline="0" dirty="0"/>
              <a:t> searching your protein sequence through </a:t>
            </a:r>
            <a:r>
              <a:rPr lang="en-US" baseline="0" dirty="0" err="1"/>
              <a:t>Pfam</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Pfam</a:t>
            </a:r>
            <a:r>
              <a:rPr lang="en-US" baseline="0" dirty="0"/>
              <a:t> provides a collection of hidden </a:t>
            </a:r>
            <a:r>
              <a:rPr lang="en-US" baseline="0" dirty="0" err="1"/>
              <a:t>markov</a:t>
            </a:r>
            <a:r>
              <a:rPr lang="en-US" baseline="0" dirty="0"/>
              <a:t> models representing patterns of conservation across diverse sequences that represent functional domains.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the </a:t>
            </a:r>
            <a:r>
              <a:rPr lang="en-US" baseline="0" dirty="0" err="1"/>
              <a:t>Pfam</a:t>
            </a:r>
            <a:r>
              <a:rPr lang="en-US" baseline="0" dirty="0"/>
              <a:t> website, you can submit a protein sequence derived from one of your ORFs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ATRNL1 : https://</a:t>
            </a:r>
            <a:r>
              <a:rPr lang="en-US" dirty="0" err="1"/>
              <a:t>en.wikipedia.org</a:t>
            </a:r>
            <a:r>
              <a:rPr lang="en-US" dirty="0"/>
              <a:t>/wiki/</a:t>
            </a:r>
            <a:r>
              <a:rPr lang="en-US" dirty="0" err="1"/>
              <a:t>Protein_domain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214</a:t>
            </a:fld>
            <a:endParaRPr lang="en-US"/>
          </a:p>
        </p:txBody>
      </p:sp>
    </p:spTree>
    <p:extLst>
      <p:ext uri="{BB962C8B-B14F-4D97-AF65-F5344CB8AC3E}">
        <p14:creationId xmlns:p14="http://schemas.microsoft.com/office/powerpoint/2010/main" val="3020737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will report all the domains</a:t>
            </a:r>
            <a:r>
              <a:rPr lang="en-US" baseline="0" dirty="0"/>
              <a:t> identified in the library that were found to occur with as significant score in your inputted protein sequence.</a:t>
            </a:r>
          </a:p>
          <a:p>
            <a:endParaRPr lang="en-US" baseline="0" dirty="0"/>
          </a:p>
          <a:p>
            <a:r>
              <a:rPr lang="en-US" baseline="0" dirty="0"/>
              <a:t>There’ll be a report indicating the motif type and a graphic at the top of the report showing the position of all the different domains that were found.</a:t>
            </a:r>
          </a:p>
          <a:p>
            <a:endParaRPr lang="en-US" baseline="0" dirty="0"/>
          </a:p>
          <a:p>
            <a:r>
              <a:rPr lang="en-US" baseline="0" dirty="0"/>
              <a:t>Based on the domain found or a combination of domains found, you may be able to infer biological functions encoded by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215</a:t>
            </a:fld>
            <a:endParaRPr lang="en-US"/>
          </a:p>
        </p:txBody>
      </p:sp>
    </p:spTree>
    <p:extLst>
      <p:ext uri="{BB962C8B-B14F-4D97-AF65-F5344CB8AC3E}">
        <p14:creationId xmlns:p14="http://schemas.microsoft.com/office/powerpoint/2010/main" val="372025478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analysis we can perform is to see if the protein sequence has characteristics of a </a:t>
            </a:r>
            <a:r>
              <a:rPr lang="en-US" dirty="0" err="1"/>
              <a:t>transmembrane</a:t>
            </a:r>
            <a:r>
              <a:rPr lang="en-US" dirty="0"/>
              <a:t> protein.</a:t>
            </a:r>
          </a:p>
          <a:p>
            <a:endParaRPr lang="en-US" dirty="0"/>
          </a:p>
          <a:p>
            <a:r>
              <a:rPr lang="en-US" dirty="0" err="1"/>
              <a:t>Transmembrane</a:t>
            </a:r>
            <a:r>
              <a:rPr lang="en-US" dirty="0"/>
              <a:t> proteins contain one or more sequence regions that span</a:t>
            </a:r>
            <a:r>
              <a:rPr lang="en-US" baseline="0" dirty="0"/>
              <a:t> across the membrane</a:t>
            </a:r>
            <a:r>
              <a:rPr lang="en-US" dirty="0"/>
              <a:t> from the inside to the outside of the cell,</a:t>
            </a:r>
            <a:r>
              <a:rPr lang="en-US" baseline="0" dirty="0"/>
              <a:t> and there are computational methods that we can apply to explore whether our protein sequence contains features that are consistent with these properties of </a:t>
            </a:r>
            <a:r>
              <a:rPr lang="en-US" baseline="0" dirty="0" err="1"/>
              <a:t>transmembrane</a:t>
            </a:r>
            <a:r>
              <a:rPr lang="en-US" baseline="0" dirty="0"/>
              <a:t> proteins.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216</a:t>
            </a:fld>
            <a:endParaRPr lang="en-US"/>
          </a:p>
        </p:txBody>
      </p:sp>
    </p:spTree>
    <p:extLst>
      <p:ext uri="{BB962C8B-B14F-4D97-AF65-F5344CB8AC3E}">
        <p14:creationId xmlns:p14="http://schemas.microsoft.com/office/powerpoint/2010/main" val="39427637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tool called TMHMM made available</a:t>
            </a:r>
            <a:r>
              <a:rPr lang="en-US" baseline="0" dirty="0"/>
              <a:t> by the Technical University of Denmark.  TMHMM uses a Hidden Markov Model to predict </a:t>
            </a:r>
            <a:r>
              <a:rPr lang="en-US" baseline="0" dirty="0" err="1"/>
              <a:t>transmembrane</a:t>
            </a:r>
            <a:r>
              <a:rPr lang="en-US" baseline="0" dirty="0"/>
              <a:t> spanning regions within proteins and the topology of the membrane spanning regions with respect to the inside and outside of the cell.</a:t>
            </a:r>
          </a:p>
          <a:p>
            <a:endParaRPr lang="en-US" baseline="0" dirty="0"/>
          </a:p>
          <a:p>
            <a:r>
              <a:rPr lang="en-US" baseline="0" dirty="0"/>
              <a:t>On their website, you can submit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217</a:t>
            </a:fld>
            <a:endParaRPr lang="en-US"/>
          </a:p>
        </p:txBody>
      </p:sp>
    </p:spTree>
    <p:extLst>
      <p:ext uri="{BB962C8B-B14F-4D97-AF65-F5344CB8AC3E}">
        <p14:creationId xmlns:p14="http://schemas.microsoft.com/office/powerpoint/2010/main" val="104799061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a:t>
            </a:r>
            <a:r>
              <a:rPr lang="en-US" baseline="0" dirty="0"/>
              <a:t> the case you have a predicted </a:t>
            </a:r>
            <a:r>
              <a:rPr lang="en-US" baseline="0" dirty="0" err="1"/>
              <a:t>transmembrane</a:t>
            </a:r>
            <a:r>
              <a:rPr lang="en-US" baseline="0" dirty="0"/>
              <a:t> protein, it will return a graphic showing the position of the predicted </a:t>
            </a:r>
            <a:r>
              <a:rPr lang="en-US" baseline="0" dirty="0" err="1"/>
              <a:t>transmembrane</a:t>
            </a:r>
            <a:r>
              <a:rPr lang="en-US" baseline="0" dirty="0"/>
              <a:t> along with the overall topology including the intervening protein segments that are predicted to be inside or outside of the cell.  The graph provides the posterior probability of residues existing in each of the different states of the model, and there’s a graphic at top that provides a summary of the final prediction illustrating the predicted membrane topology.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218</a:t>
            </a:fld>
            <a:endParaRPr lang="en-US"/>
          </a:p>
        </p:txBody>
      </p:sp>
    </p:spTree>
    <p:extLst>
      <p:ext uri="{BB962C8B-B14F-4D97-AF65-F5344CB8AC3E}">
        <p14:creationId xmlns:p14="http://schemas.microsoft.com/office/powerpoint/2010/main" val="5811220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Another class of biological functions that can be predicted from sequence are secretion</a:t>
            </a:r>
            <a:r>
              <a:rPr lang="en-US" baseline="0" dirty="0"/>
              <a:t> signals.</a:t>
            </a:r>
          </a:p>
          <a:p>
            <a:endParaRPr lang="en-US" baseline="0" dirty="0"/>
          </a:p>
          <a:p>
            <a:r>
              <a:rPr lang="en-US" dirty="0"/>
              <a:t>In</a:t>
            </a:r>
            <a:r>
              <a:rPr lang="en-US" baseline="0" dirty="0"/>
              <a:t> eukaryotes, secreted proteins are translated by the ribosome and inserted into the endoplasmic reticulum where they are eventually packaged into secretory </a:t>
            </a:r>
            <a:r>
              <a:rPr lang="en-US" baseline="0" dirty="0" err="1"/>
              <a:t>vessicles</a:t>
            </a:r>
            <a:r>
              <a:rPr lang="en-US" baseline="0" dirty="0"/>
              <a:t> and released outside the cell.  </a:t>
            </a:r>
          </a:p>
          <a:p>
            <a:endParaRPr lang="en-US" baseline="0" dirty="0"/>
          </a:p>
          <a:p>
            <a:r>
              <a:rPr lang="en-US" baseline="0" dirty="0"/>
              <a:t>These proteins are targeted to the endoplasmic reticulum by a short 30 to 70 residue N-terminal peptide sequence which has certain sequence features including a hydrophobic core and a cleavage site where that signal peptide is eventually recognized and cleaved as it enters the endoplasmic reticulum.</a:t>
            </a:r>
          </a:p>
          <a:p>
            <a:endParaRPr lang="en-US" baseline="0" dirty="0"/>
          </a:p>
          <a:p>
            <a:r>
              <a:rPr lang="en-US" baseline="0" dirty="0"/>
              <a:t>Secreted proteins in bacteria also have similar N-terminal signal peptides that can be recognized, but, of course, the secretion systems works differently.</a:t>
            </a:r>
            <a:endParaRPr lang="en-US" dirty="0"/>
          </a:p>
          <a:p>
            <a:endParaRPr lang="en-US" dirty="0"/>
          </a:p>
          <a:p>
            <a:r>
              <a:rPr lang="en-US" dirty="0" err="1"/>
              <a:t>Pics</a:t>
            </a:r>
            <a:r>
              <a:rPr lang="en-US" dirty="0"/>
              <a:t> from:</a:t>
            </a:r>
            <a:r>
              <a:rPr lang="en-US" baseline="0" dirty="0"/>
              <a:t> https://</a:t>
            </a:r>
            <a:r>
              <a:rPr lang="en-US" baseline="0" dirty="0" err="1"/>
              <a:t>courses.washington.edu</a:t>
            </a:r>
            <a:r>
              <a:rPr lang="en-US" baseline="0" dirty="0"/>
              <a:t>/</a:t>
            </a:r>
            <a:r>
              <a:rPr lang="en-US" baseline="0" dirty="0" err="1"/>
              <a:t>conj</a:t>
            </a:r>
            <a:r>
              <a:rPr lang="en-US" baseline="0" dirty="0"/>
              <a:t>/cell/</a:t>
            </a:r>
            <a:r>
              <a:rPr lang="en-US" baseline="0" dirty="0" err="1"/>
              <a:t>secretion.htm</a:t>
            </a:r>
            <a:endParaRPr lang="en-US" baseline="0" dirty="0"/>
          </a:p>
          <a:p>
            <a:r>
              <a:rPr lang="en-US" baseline="0" dirty="0"/>
              <a:t>And</a:t>
            </a:r>
          </a:p>
          <a:p>
            <a:r>
              <a:rPr lang="en-US" baseline="0" dirty="0"/>
              <a:t>https://</a:t>
            </a:r>
            <a:r>
              <a:rPr lang="en-US" baseline="0" dirty="0" err="1"/>
              <a:t>www.researchgate.net</a:t>
            </a:r>
            <a:r>
              <a:rPr lang="en-US" baseline="0" dirty="0"/>
              <a:t>/figure/7999886_fig3_Fig-3-Typical-tripartite-structure-of-the-N-terminal-signal-peptide-of-preproteins</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219</a:t>
            </a:fld>
            <a:endParaRPr lang="en-US"/>
          </a:p>
        </p:txBody>
      </p:sp>
    </p:spTree>
    <p:extLst>
      <p:ext uri="{BB962C8B-B14F-4D97-AF65-F5344CB8AC3E}">
        <p14:creationId xmlns:p14="http://schemas.microsoft.com/office/powerpoint/2010/main" val="133546400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University</a:t>
            </a:r>
            <a:r>
              <a:rPr lang="en-US" baseline="0" dirty="0"/>
              <a:t> of Denmark has another useful tool called </a:t>
            </a:r>
            <a:r>
              <a:rPr lang="en-US" baseline="0" dirty="0" err="1"/>
              <a:t>SignalP</a:t>
            </a:r>
            <a:r>
              <a:rPr lang="en-US" baseline="0" dirty="0"/>
              <a:t> that can be used to predict secreted proteins by analyzing the N-terminal region of your protein sequence.  This system uses a Neural Network to predict signal peptides.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220</a:t>
            </a:fld>
            <a:endParaRPr lang="en-US"/>
          </a:p>
        </p:txBody>
      </p:sp>
    </p:spTree>
    <p:extLst>
      <p:ext uri="{BB962C8B-B14F-4D97-AF65-F5344CB8AC3E}">
        <p14:creationId xmlns:p14="http://schemas.microsoft.com/office/powerpoint/2010/main" val="326710767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includes a graphic that summarizes</a:t>
            </a:r>
            <a:r>
              <a:rPr lang="en-US" baseline="0" dirty="0"/>
              <a:t> scores for the signal peptide, including a scoring of residues for the signal peptide sequence and a separate score for the cleavage site itself.  A combined score that takes into account both the signal peptide and cleavage site score is used to make the final determination of the signal peptide prediction.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221</a:t>
            </a:fld>
            <a:endParaRPr lang="en-US"/>
          </a:p>
        </p:txBody>
      </p:sp>
    </p:spTree>
    <p:extLst>
      <p:ext uri="{BB962C8B-B14F-4D97-AF65-F5344CB8AC3E}">
        <p14:creationId xmlns:p14="http://schemas.microsoft.com/office/powerpoint/2010/main" val="298628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 cell type analysis</a:t>
            </a:r>
          </a:p>
          <a:p>
            <a:r>
              <a:rPr lang="en-US" dirty="0"/>
              <a:t>Spatial transcriptomics</a:t>
            </a:r>
          </a:p>
          <a:p>
            <a:r>
              <a:rPr lang="en-US" dirty="0"/>
              <a:t>State vacillation such as cell cycling</a:t>
            </a:r>
          </a:p>
          <a:p>
            <a:r>
              <a:rPr lang="en-US" dirty="0"/>
              <a:t>Differentiation trajectories</a:t>
            </a:r>
          </a:p>
          <a:p>
            <a:r>
              <a:rPr lang="en-US" dirty="0"/>
              <a:t>And evaluating continuous phenotypes</a:t>
            </a:r>
          </a:p>
        </p:txBody>
      </p:sp>
      <p:sp>
        <p:nvSpPr>
          <p:cNvPr id="4" name="Slide Number Placeholder 3"/>
          <p:cNvSpPr>
            <a:spLocks noGrp="1"/>
          </p:cNvSpPr>
          <p:nvPr>
            <p:ph type="sldNum" sz="quarter" idx="10"/>
          </p:nvPr>
        </p:nvSpPr>
        <p:spPr/>
        <p:txBody>
          <a:bodyPr/>
          <a:lstStyle/>
          <a:p>
            <a:fld id="{485721AC-E243-BC49-81AA-4F9E33E1DB3C}" type="slidenum">
              <a:rPr lang="en-US" smtClean="0"/>
              <a:t>16</a:t>
            </a:fld>
            <a:endParaRPr lang="en-US"/>
          </a:p>
        </p:txBody>
      </p:sp>
    </p:spTree>
    <p:extLst>
      <p:ext uri="{BB962C8B-B14F-4D97-AF65-F5344CB8AC3E}">
        <p14:creationId xmlns:p14="http://schemas.microsoft.com/office/powerpoint/2010/main" val="24149754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all of these web-based</a:t>
            </a:r>
            <a:r>
              <a:rPr lang="en-US" baseline="0" dirty="0"/>
              <a:t> tools is fine for examining a small number of protein sequences, but it’s not something that scales well to studying more than that, and for studying a whole transcriptome, we’ll need to run these analyses for many thousands of sequences.</a:t>
            </a:r>
          </a:p>
          <a:p>
            <a:endParaRPr lang="en-US" baseline="0" dirty="0"/>
          </a:p>
          <a:p>
            <a:r>
              <a:rPr lang="en-US" baseline="0" dirty="0"/>
              <a:t>We developed a tool called </a:t>
            </a:r>
            <a:r>
              <a:rPr lang="en-US" baseline="0" dirty="0" err="1"/>
              <a:t>Trinotate</a:t>
            </a:r>
            <a:r>
              <a:rPr lang="en-US" baseline="0" dirty="0"/>
              <a:t> that automates running these different tools including predicting coding ORFs using </a:t>
            </a:r>
            <a:r>
              <a:rPr lang="en-US" baseline="0" dirty="0" err="1"/>
              <a:t>TransDecoder</a:t>
            </a:r>
            <a:r>
              <a:rPr lang="en-US" baseline="0" dirty="0"/>
              <a:t>, performing blast searches of transcripts and predicted ORFs against Swiss-</a:t>
            </a:r>
            <a:r>
              <a:rPr lang="en-US" baseline="0" dirty="0" err="1"/>
              <a:t>Prot</a:t>
            </a:r>
            <a:r>
              <a:rPr lang="en-US" baseline="0" dirty="0"/>
              <a:t>, extracting Gene Ontology assignments from the corresponding Swiss-</a:t>
            </a:r>
            <a:r>
              <a:rPr lang="en-US" baseline="0" dirty="0" err="1"/>
              <a:t>Prot</a:t>
            </a:r>
            <a:r>
              <a:rPr lang="en-US" baseline="0" dirty="0"/>
              <a:t> records, running </a:t>
            </a:r>
            <a:r>
              <a:rPr lang="en-US" baseline="0" dirty="0" err="1"/>
              <a:t>Pfam</a:t>
            </a:r>
            <a:r>
              <a:rPr lang="en-US" baseline="0" dirty="0"/>
              <a:t> to search for protein domains, TMHMM to identify putative membrane proteins, and </a:t>
            </a:r>
            <a:r>
              <a:rPr lang="en-US" baseline="0" dirty="0" err="1"/>
              <a:t>signalP</a:t>
            </a:r>
            <a:r>
              <a:rPr lang="en-US" baseline="0" dirty="0"/>
              <a:t> to identify putative secreted proteins.</a:t>
            </a:r>
          </a:p>
          <a:p>
            <a:endParaRPr lang="en-US" baseline="0" dirty="0"/>
          </a:p>
          <a:p>
            <a:r>
              <a:rPr lang="en-US" baseline="0" dirty="0"/>
              <a:t>The results are all stored into a database, and a tab-delimited report is generated to allow you to more easily explore the functional annotations across the many thousands of transcripts, and perform other analyses.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222</a:t>
            </a:fld>
            <a:endParaRPr lang="en-US"/>
          </a:p>
        </p:txBody>
      </p:sp>
    </p:spTree>
    <p:extLst>
      <p:ext uri="{BB962C8B-B14F-4D97-AF65-F5344CB8AC3E}">
        <p14:creationId xmlns:p14="http://schemas.microsoft.com/office/powerpoint/2010/main" val="32951835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Fisher’s exact </a:t>
            </a:r>
            <a:r>
              <a:rPr lang="en-US"/>
              <a:t>test: The </a:t>
            </a:r>
            <a:r>
              <a:rPr lang="en-US" dirty="0"/>
              <a:t>test is useful for categorical data that result from classifying objects in two different ways; it is used to examine the significance of the association (contingency) between the two kinds of classification. </a:t>
            </a:r>
          </a:p>
        </p:txBody>
      </p:sp>
      <p:sp>
        <p:nvSpPr>
          <p:cNvPr id="4" name="Slide Number Placeholder 3"/>
          <p:cNvSpPr>
            <a:spLocks noGrp="1"/>
          </p:cNvSpPr>
          <p:nvPr>
            <p:ph type="sldNum" sz="quarter" idx="10"/>
          </p:nvPr>
        </p:nvSpPr>
        <p:spPr/>
        <p:txBody>
          <a:bodyPr/>
          <a:lstStyle/>
          <a:p>
            <a:fld id="{D12487D9-0883-C746-A7DF-866A9FA551F0}" type="slidenum">
              <a:rPr lang="en-US" smtClean="0"/>
              <a:t>224</a:t>
            </a:fld>
            <a:endParaRPr lang="en-US"/>
          </a:p>
        </p:txBody>
      </p:sp>
    </p:spTree>
    <p:extLst>
      <p:ext uri="{BB962C8B-B14F-4D97-AF65-F5344CB8AC3E}">
        <p14:creationId xmlns:p14="http://schemas.microsoft.com/office/powerpoint/2010/main" val="344886224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227</a:t>
            </a:fld>
            <a:endParaRPr lang="en-US"/>
          </a:p>
        </p:txBody>
      </p:sp>
    </p:spTree>
    <p:extLst>
      <p:ext uri="{BB962C8B-B14F-4D97-AF65-F5344CB8AC3E}">
        <p14:creationId xmlns:p14="http://schemas.microsoft.com/office/powerpoint/2010/main" val="407094631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salamander</a:t>
            </a:r>
            <a:r>
              <a:rPr lang="en-US" baseline="0" dirty="0"/>
              <a:t> species, Axolotl is a favored model for studies of vertebrate limb regeneration.</a:t>
            </a:r>
          </a:p>
          <a:p>
            <a:endParaRPr lang="en-US" baseline="0" dirty="0"/>
          </a:p>
          <a:p>
            <a:r>
              <a:rPr lang="en-US" baseline="0" dirty="0"/>
              <a:t>It’s an aquatic salamander.</a:t>
            </a:r>
          </a:p>
          <a:p>
            <a:endParaRPr lang="en-US" baseline="0" dirty="0"/>
          </a:p>
          <a:p>
            <a:r>
              <a:rPr lang="en-US" baseline="0" dirty="0"/>
              <a:t>It’s favored due to its short generation time, its easy to rear in the lab,</a:t>
            </a:r>
          </a:p>
          <a:p>
            <a:endParaRPr lang="en-US" baseline="0" dirty="0"/>
          </a:p>
          <a:p>
            <a:r>
              <a:rPr lang="en-US" baseline="0" dirty="0"/>
              <a:t>and because it can quickly regenerate a severed limb in just a matter of weeks.</a:t>
            </a:r>
            <a:endParaRPr lang="en-US" dirty="0"/>
          </a:p>
          <a:p>
            <a:endParaRPr lang="en-US" dirty="0"/>
          </a:p>
          <a:p>
            <a:r>
              <a:rPr lang="en-US" dirty="0"/>
              <a:t>Salamanders, in general, have massive genomes, and none</a:t>
            </a:r>
            <a:r>
              <a:rPr lang="en-US" baseline="0" dirty="0"/>
              <a:t> have been sequenced yet</a:t>
            </a:r>
            <a:r>
              <a:rPr lang="en-US" dirty="0"/>
              <a:t>,</a:t>
            </a:r>
            <a:r>
              <a:rPr lang="en-US" baseline="0" dirty="0"/>
              <a:t> but that’s expected to change soon given the rapid advancements in genome sequencing technologies.</a:t>
            </a:r>
            <a:endParaRPr lang="en-US" dirty="0"/>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228</a:t>
            </a:fld>
            <a:endParaRPr lang="en-US"/>
          </a:p>
        </p:txBody>
      </p:sp>
    </p:spTree>
    <p:extLst>
      <p:ext uri="{BB962C8B-B14F-4D97-AF65-F5344CB8AC3E}">
        <p14:creationId xmlns:p14="http://schemas.microsoft.com/office/powerpoint/2010/main" val="197671445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key morphological steps of limb regrowth in the axolotl</a:t>
            </a:r>
            <a:r>
              <a:rPr lang="en-US" baseline="0" dirty="0"/>
              <a:t> </a:t>
            </a:r>
            <a:r>
              <a:rPr lang="en-US" dirty="0"/>
              <a:t>are shown here.</a:t>
            </a:r>
            <a:r>
              <a:rPr lang="en-US" baseline="0" dirty="0"/>
              <a:t>  </a:t>
            </a:r>
          </a:p>
          <a:p>
            <a:endParaRPr lang="en-US" baseline="0" dirty="0"/>
          </a:p>
          <a:p>
            <a:r>
              <a:rPr lang="en-US" baseline="0" dirty="0"/>
              <a:t>Upon losing a limb (such as by an unfortunate encounter with a pair of scissors), the stump quickly heals the wound by growing a thin layer of skin called the wound epidermis (shown in red).  </a:t>
            </a:r>
          </a:p>
          <a:p>
            <a:endParaRPr lang="en-US" baseline="0" dirty="0"/>
          </a:p>
          <a:p>
            <a:r>
              <a:rPr lang="en-US" baseline="0" dirty="0"/>
              <a:t>Under the wound epidermis, localized tissue breaks down, cells dedifferentiate, and stem cells are recruited to form a structure called the </a:t>
            </a:r>
            <a:r>
              <a:rPr lang="en-US" baseline="0" dirty="0" err="1"/>
              <a:t>blastema</a:t>
            </a:r>
            <a:r>
              <a:rPr lang="en-US" baseline="0" dirty="0"/>
              <a:t>.  </a:t>
            </a:r>
          </a:p>
          <a:p>
            <a:endParaRPr lang="en-US" baseline="0" dirty="0"/>
          </a:p>
          <a:p>
            <a:r>
              <a:rPr lang="en-US" baseline="0" dirty="0"/>
              <a:t>Over the course of a couple of weeks, the </a:t>
            </a:r>
            <a:r>
              <a:rPr lang="en-US" baseline="0" dirty="0" err="1"/>
              <a:t>blastema</a:t>
            </a:r>
            <a:r>
              <a:rPr lang="en-US" baseline="0" dirty="0"/>
              <a:t> continues to grow and project outward, eventually resembling the shape of the limb with digits, and finally reconstituting the entire fully functional replacement limb.</a:t>
            </a:r>
          </a:p>
          <a:p>
            <a:endParaRPr lang="en-US" baseline="0" dirty="0"/>
          </a:p>
          <a:p>
            <a:r>
              <a:rPr lang="en-US" dirty="0"/>
              <a:t>----</a:t>
            </a:r>
          </a:p>
          <a:p>
            <a:r>
              <a:rPr lang="en-US" dirty="0"/>
              <a:t>We’re</a:t>
            </a:r>
            <a:r>
              <a:rPr lang="en-US" baseline="0" dirty="0"/>
              <a:t> very interested in the the process of </a:t>
            </a:r>
            <a:r>
              <a:rPr lang="en-US" baseline="0" dirty="0" err="1"/>
              <a:t>blastema</a:t>
            </a:r>
            <a:r>
              <a:rPr lang="en-US" baseline="0" dirty="0"/>
              <a:t> development and in using the power of next generation sequencing and related tools to gain greater insights into the events underlying </a:t>
            </a:r>
            <a:r>
              <a:rPr lang="en-US" baseline="0" dirty="0" err="1"/>
              <a:t>blastema</a:t>
            </a:r>
            <a:r>
              <a:rPr lang="en-US" baseline="0" dirty="0"/>
              <a:t> development and limb regrowth.</a:t>
            </a:r>
            <a:endParaRPr lang="en-US" dirty="0"/>
          </a:p>
        </p:txBody>
      </p:sp>
      <p:sp>
        <p:nvSpPr>
          <p:cNvPr id="4" name="Slide Number Placeholder 3"/>
          <p:cNvSpPr>
            <a:spLocks noGrp="1"/>
          </p:cNvSpPr>
          <p:nvPr>
            <p:ph type="sldNum" sz="quarter" idx="10"/>
          </p:nvPr>
        </p:nvSpPr>
        <p:spPr/>
        <p:txBody>
          <a:bodyPr/>
          <a:lstStyle/>
          <a:p>
            <a:fld id="{892AE118-259C-4C30-8A3F-5D13E4D7931E}" type="slidenum">
              <a:rPr lang="en-US" smtClean="0"/>
              <a:t>230</a:t>
            </a:fld>
            <a:endParaRPr lang="en-US"/>
          </a:p>
        </p:txBody>
      </p:sp>
    </p:spTree>
    <p:extLst>
      <p:ext uri="{BB962C8B-B14F-4D97-AF65-F5344CB8AC3E}">
        <p14:creationId xmlns:p14="http://schemas.microsoft.com/office/powerpoint/2010/main" val="29215876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short video </a:t>
            </a:r>
            <a:r>
              <a:rPr lang="en-US" baseline="0" dirty="0"/>
              <a:t>that follows one of her Axolotls through the process of limb regeneration.  We left out the scissors.</a:t>
            </a:r>
            <a:endParaRPr lang="en-US" dirty="0"/>
          </a:p>
          <a:p>
            <a:endParaRPr lang="en-US" dirty="0"/>
          </a:p>
          <a:p>
            <a:r>
              <a:rPr lang="en-US" dirty="0"/>
              <a:t>You can see the </a:t>
            </a:r>
            <a:r>
              <a:rPr lang="en-US" dirty="0" err="1"/>
              <a:t>blastema</a:t>
            </a:r>
            <a:r>
              <a:rPr lang="en-US" dirty="0"/>
              <a:t> form at the site of amputation.   Soon after</a:t>
            </a:r>
            <a:r>
              <a:rPr lang="en-US" baseline="0" dirty="0"/>
              <a:t> extension of the </a:t>
            </a:r>
            <a:r>
              <a:rPr lang="en-US" baseline="0" dirty="0" err="1"/>
              <a:t>blastema</a:t>
            </a:r>
            <a:r>
              <a:rPr lang="en-US" baseline="0" dirty="0"/>
              <a:t>, you can start to make out the digits, and over the course of the next couple of weeks the limb continues to grow and develop, and soon it’s good as new.</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2AE118-259C-4C30-8A3F-5D13E4D7931E}" type="slidenum">
              <a:rPr lang="en-US" smtClean="0"/>
              <a:t>231</a:t>
            </a:fld>
            <a:endParaRPr lang="en-US"/>
          </a:p>
        </p:txBody>
      </p:sp>
    </p:spTree>
    <p:extLst>
      <p:ext uri="{BB962C8B-B14F-4D97-AF65-F5344CB8AC3E}">
        <p14:creationId xmlns:p14="http://schemas.microsoft.com/office/powerpoint/2010/main" val="424824617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there’s no genome</a:t>
            </a:r>
            <a:r>
              <a:rPr lang="en-US" baseline="0" dirty="0"/>
              <a:t>, we set out to develop a comprehensive transcriptome resource to support our further studies of tissue regeneration.  </a:t>
            </a:r>
          </a:p>
          <a:p>
            <a:endParaRPr lang="en-US" baseline="0" dirty="0"/>
          </a:p>
          <a:p>
            <a:r>
              <a:rPr lang="en-US" baseline="0" dirty="0"/>
              <a:t>We sampled a wide array of different tissues including sections of limb, gill, bone, cartilage, </a:t>
            </a:r>
            <a:r>
              <a:rPr lang="en-US" baseline="0" dirty="0" err="1"/>
              <a:t>blastema</a:t>
            </a:r>
            <a:r>
              <a:rPr lang="en-US" baseline="0" dirty="0"/>
              <a:t> clumps from severed limbs (proximally or distally along the limb), skeletal muscle, heart, blood vessels, testes, and ovaries.  </a:t>
            </a:r>
          </a:p>
          <a:p>
            <a:endParaRPr lang="en-US" baseline="0" dirty="0"/>
          </a:p>
          <a:p>
            <a:r>
              <a:rPr lang="en-US" baseline="0" dirty="0"/>
              <a:t>We sequenced a total of 1.3 billion Illumina reads distributed across the tissue samples including biological replicates,</a:t>
            </a:r>
          </a:p>
          <a:p>
            <a:endParaRPr lang="en-US" baseline="0" dirty="0"/>
          </a:p>
          <a:p>
            <a:r>
              <a:rPr lang="en-US" baseline="0" dirty="0"/>
              <a:t> and we assembled the reads into transcripts by using the Trinity de novo </a:t>
            </a:r>
            <a:r>
              <a:rPr lang="en-US" baseline="0" dirty="0" err="1"/>
              <a:t>rna-seq</a:t>
            </a:r>
            <a:r>
              <a:rPr lang="en-US" baseline="0" dirty="0"/>
              <a:t> assembly tool, which is a tool that I helped to develop and I continue to maintain.</a:t>
            </a:r>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232</a:t>
            </a:fld>
            <a:endParaRPr lang="en-US"/>
          </a:p>
        </p:txBody>
      </p:sp>
    </p:spTree>
    <p:extLst>
      <p:ext uri="{BB962C8B-B14F-4D97-AF65-F5344CB8AC3E}">
        <p14:creationId xmlns:p14="http://schemas.microsoft.com/office/powerpoint/2010/main" val="13446737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233</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stats for the assembly.</a:t>
            </a:r>
          </a:p>
          <a:p>
            <a:endParaRPr lang="en-US" dirty="0"/>
          </a:p>
          <a:p>
            <a:r>
              <a:rPr lang="en-US" dirty="0"/>
              <a:t>Again,</a:t>
            </a:r>
            <a:r>
              <a:rPr lang="en-US" baseline="0" dirty="0"/>
              <a:t> before doing the assembly, the normalization process removed the majority of the reads as excess.  Assembling the remaining reads yielded a very large assembly containing 1.7 million transcript contigs that were grouped into 1.3 million components.  Here, we refer to the trinity contigs and components as transcripts and genes.   This is definitely the largest number of transcripts I’ve assembled using Trinity, but it’s also the most complex data set that I’ve assembled using Trinity as well.  </a:t>
            </a:r>
          </a:p>
          <a:p>
            <a:endParaRPr lang="en-US" baseline="0" dirty="0"/>
          </a:p>
          <a:p>
            <a:r>
              <a:rPr lang="en-US" baseline="0" dirty="0"/>
              <a:t>Although we assembled a relatively small proportion of the total number of reads, we have excellent representation of the full read set among the various samples, with on average 77% of reads mapping back to the assembly as properly paired.  If we didn’t require proper pairing, these stats would be even higher.</a:t>
            </a:r>
          </a:p>
          <a:p>
            <a:endParaRPr lang="en-US" baseline="0" dirty="0"/>
          </a:p>
          <a:p>
            <a:r>
              <a:rPr lang="en-US" baseline="0" dirty="0"/>
              <a:t>The Contig N-stats look reasonably well.  We tend to expect the contig N50 size to approximate the average length of a reference transcript, which is typically between 1 and 2 kb.   Here, we find the contig N50 length to be just over 1kb and the N40 length to be just less than 2kb, so within the expected range.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234</a:t>
            </a:fld>
            <a:endParaRPr lang="en-US"/>
          </a:p>
        </p:txBody>
      </p:sp>
    </p:spTree>
    <p:extLst>
      <p:ext uri="{BB962C8B-B14F-4D97-AF65-F5344CB8AC3E}">
        <p14:creationId xmlns:p14="http://schemas.microsoft.com/office/powerpoint/2010/main" val="189721227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cluster</a:t>
            </a:r>
            <a:r>
              <a:rPr lang="en-US" baseline="0" dirty="0"/>
              <a:t> each of the samples according to gene expression values, we find the biological replicates to be highly correlated.</a:t>
            </a:r>
          </a:p>
          <a:p>
            <a:endParaRPr lang="en-US" baseline="0" dirty="0"/>
          </a:p>
          <a:p>
            <a:r>
              <a:rPr lang="en-US" baseline="0" dirty="0"/>
              <a:t>And samples that are similar to one another tend to cluster together.  For example, cartilage and bone cluster together, and blood vessel and heart cluster together.  All the various parts of the arm co-cluster.   </a:t>
            </a:r>
          </a:p>
          <a:p>
            <a:endParaRPr lang="en-US" baseline="0" dirty="0"/>
          </a:p>
          <a:p>
            <a:r>
              <a:rPr lang="en-US" baseline="0" dirty="0"/>
              <a:t>Testes, perhaps not surprisingly, shows up as an </a:t>
            </a:r>
            <a:r>
              <a:rPr lang="en-US" baseline="0" dirty="0" err="1"/>
              <a:t>outgroup</a:t>
            </a:r>
            <a:r>
              <a:rPr lang="en-US" baseline="0" dirty="0"/>
              <a:t> and is least correlated with all the other samples.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235</a:t>
            </a:fld>
            <a:endParaRPr lang="en-US"/>
          </a:p>
        </p:txBody>
      </p:sp>
    </p:spTree>
    <p:extLst>
      <p:ext uri="{BB962C8B-B14F-4D97-AF65-F5344CB8AC3E}">
        <p14:creationId xmlns:p14="http://schemas.microsoft.com/office/powerpoint/2010/main" val="2167154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advances in spatial transcriptomics to explore transcriptomics at the single cell level in a spatial context, and in some cases getting to subcellular resolution.</a:t>
            </a:r>
          </a:p>
          <a:p>
            <a:r>
              <a:rPr lang="en-US" dirty="0"/>
              <a:t>Spatial encoding – tissue slice, affix to slide having barcoded oligos with assigned positions on the slide, do library prep on the slide, remove the amplified cDNAs containing the positional barcode info, sequence it, and then use the barcoding to in silico reconstruct the original image based on transcript expression data.</a:t>
            </a:r>
          </a:p>
        </p:txBody>
      </p:sp>
      <p:sp>
        <p:nvSpPr>
          <p:cNvPr id="4" name="Slide Number Placeholder 3"/>
          <p:cNvSpPr>
            <a:spLocks noGrp="1"/>
          </p:cNvSpPr>
          <p:nvPr>
            <p:ph type="sldNum" sz="quarter" idx="5"/>
          </p:nvPr>
        </p:nvSpPr>
        <p:spPr/>
        <p:txBody>
          <a:bodyPr/>
          <a:lstStyle/>
          <a:p>
            <a:fld id="{485721AC-E243-BC49-81AA-4F9E33E1DB3C}" type="slidenum">
              <a:rPr lang="en-US" smtClean="0"/>
              <a:t>17</a:t>
            </a:fld>
            <a:endParaRPr lang="en-US"/>
          </a:p>
        </p:txBody>
      </p:sp>
    </p:spTree>
    <p:extLst>
      <p:ext uri="{BB962C8B-B14F-4D97-AF65-F5344CB8AC3E}">
        <p14:creationId xmlns:p14="http://schemas.microsoft.com/office/powerpoint/2010/main" val="300299681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hallmarks of expression in each tissue type</a:t>
            </a:r>
            <a:r>
              <a:rPr lang="en-US" baseline="0" dirty="0"/>
              <a:t>, we performed a differential expression analysis between all sample pairs using </a:t>
            </a:r>
            <a:r>
              <a:rPr lang="en-US" baseline="0" dirty="0" err="1"/>
              <a:t>edgeR</a:t>
            </a:r>
            <a:r>
              <a:rPr lang="en-US" baseline="0" dirty="0"/>
              <a:t>, and we identified those genes that were consistently enriched within a tissue across each of the pairwise comparisons.</a:t>
            </a:r>
          </a:p>
          <a:p>
            <a:endParaRPr lang="en-US" baseline="0" dirty="0"/>
          </a:p>
          <a:p>
            <a:r>
              <a:rPr lang="en-US" dirty="0"/>
              <a:t>For example, in the case of </a:t>
            </a:r>
            <a:r>
              <a:rPr lang="en-US" dirty="0" err="1"/>
              <a:t>Blastema</a:t>
            </a:r>
            <a:r>
              <a:rPr lang="en-US" dirty="0"/>
              <a:t>,</a:t>
            </a:r>
            <a:r>
              <a:rPr lang="en-US" baseline="0" dirty="0"/>
              <a:t> we wanted to identify all the transcripts that are found consistently enriched in </a:t>
            </a:r>
            <a:r>
              <a:rPr lang="en-US" baseline="0" dirty="0" err="1"/>
              <a:t>blastema</a:t>
            </a:r>
            <a:r>
              <a:rPr lang="en-US" baseline="0" dirty="0"/>
              <a:t> tissue as compared to each of the other tissue types, and might represent key functions for </a:t>
            </a:r>
            <a:r>
              <a:rPr lang="en-US" baseline="0" dirty="0" err="1"/>
              <a:t>blastema</a:t>
            </a:r>
            <a:r>
              <a:rPr lang="en-US" baseline="0" dirty="0"/>
              <a:t> tissue.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236</a:t>
            </a:fld>
            <a:endParaRPr lang="en-US"/>
          </a:p>
        </p:txBody>
      </p:sp>
    </p:spTree>
    <p:extLst>
      <p:ext uri="{BB962C8B-B14F-4D97-AF65-F5344CB8AC3E}">
        <p14:creationId xmlns:p14="http://schemas.microsoft.com/office/powerpoint/2010/main" val="263275030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fairly stringent approach, we identified hundreds to thousands of genes found</a:t>
            </a:r>
            <a:r>
              <a:rPr lang="en-US" baseline="0" dirty="0"/>
              <a:t> consistently enriched in expression for the various tissues.</a:t>
            </a:r>
          </a:p>
          <a:p>
            <a:endParaRPr lang="en-US" baseline="0" dirty="0"/>
          </a:p>
          <a:p>
            <a:r>
              <a:rPr lang="en-US" baseline="0" dirty="0"/>
              <a:t>Most of the tissue-enriched genes (&gt;4k)  were identified in Testes, which again is not surprising given how its expression is least correlated with the other samples.</a:t>
            </a:r>
          </a:p>
          <a:p>
            <a:endParaRPr lang="en-US" baseline="0" dirty="0"/>
          </a:p>
          <a:p>
            <a:r>
              <a:rPr lang="en-US" baseline="0" dirty="0"/>
              <a:t>The functional category enrichments for these genes were often consistent with the function of that tissue – for example, spermatogenesis in Testes, vascular process in heart.</a:t>
            </a:r>
          </a:p>
          <a:p>
            <a:endParaRPr lang="en-US" baseline="0" dirty="0"/>
          </a:p>
          <a:p>
            <a:r>
              <a:rPr lang="en-US" baseline="0" dirty="0"/>
              <a:t>----</a:t>
            </a:r>
          </a:p>
          <a:p>
            <a:endParaRPr lang="en-US" baseline="0" dirty="0"/>
          </a:p>
          <a:p>
            <a:r>
              <a:rPr lang="en-US" baseline="0" dirty="0"/>
              <a:t>In the case of our </a:t>
            </a:r>
            <a:r>
              <a:rPr lang="en-US" baseline="0" dirty="0" err="1"/>
              <a:t>blastema</a:t>
            </a:r>
            <a:r>
              <a:rPr lang="en-US" baseline="0" dirty="0"/>
              <a:t> tissue, we identified just over 200 hundred genes functionally enriched for limb morphogenesis, and these are the genes we’re most interested in.</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237</a:t>
            </a:fld>
            <a:endParaRPr lang="en-US"/>
          </a:p>
        </p:txBody>
      </p:sp>
    </p:spTree>
    <p:extLst>
      <p:ext uri="{BB962C8B-B14F-4D97-AF65-F5344CB8AC3E}">
        <p14:creationId xmlns:p14="http://schemas.microsoft.com/office/powerpoint/2010/main" val="407543951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Kazd1 was more than 10-fold </a:t>
            </a:r>
            <a:r>
              <a:rPr lang="en-US" baseline="0" dirty="0" err="1"/>
              <a:t>upregulated</a:t>
            </a:r>
            <a:r>
              <a:rPr lang="en-US" baseline="0" dirty="0"/>
              <a:t> in </a:t>
            </a:r>
            <a:r>
              <a:rPr lang="en-US" baseline="0" dirty="0" err="1"/>
              <a:t>blastema</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2F6858C-3DD6-0D4B-B3BA-6AD4678965B7}" type="slidenum">
              <a:rPr lang="en-US" smtClean="0"/>
              <a:t>238</a:t>
            </a:fld>
            <a:endParaRPr lang="en-US"/>
          </a:p>
        </p:txBody>
      </p:sp>
    </p:spTree>
    <p:extLst>
      <p:ext uri="{BB962C8B-B14F-4D97-AF65-F5344CB8AC3E}">
        <p14:creationId xmlns:p14="http://schemas.microsoft.com/office/powerpoint/2010/main" val="38020268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Overexpressed</a:t>
            </a:r>
            <a:r>
              <a:rPr lang="en-US" baseline="0" dirty="0"/>
              <a:t> kazd1 by infecting </a:t>
            </a:r>
            <a:r>
              <a:rPr lang="en-US" baseline="0" dirty="0" err="1"/>
              <a:t>blastema</a:t>
            </a:r>
            <a:r>
              <a:rPr lang="en-US" baseline="0" dirty="0"/>
              <a:t> cells with a replication incompetent retrovirus which gets stably inherited, expressing both Kazd1 and GFP (control).</a:t>
            </a:r>
          </a:p>
          <a:p>
            <a:endParaRPr lang="en-US" baseline="0" dirty="0"/>
          </a:p>
          <a:p>
            <a:r>
              <a:rPr lang="en-US" baseline="0" dirty="0"/>
              <a:t>Caused regeneration defects – control animals having very few regeneration abnormalities as compared to those w/ overexpression of kazd1.</a:t>
            </a:r>
          </a:p>
          <a:p>
            <a:endParaRPr lang="en-US" baseline="0" dirty="0"/>
          </a:p>
          <a:p>
            <a:r>
              <a:rPr lang="en-US" baseline="0" dirty="0"/>
              <a:t>We’re in the process of trying to generate knock-outs.</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239</a:t>
            </a:fld>
            <a:endParaRPr lang="en-US"/>
          </a:p>
        </p:txBody>
      </p:sp>
    </p:spTree>
    <p:extLst>
      <p:ext uri="{BB962C8B-B14F-4D97-AF65-F5344CB8AC3E}">
        <p14:creationId xmlns:p14="http://schemas.microsoft.com/office/powerpoint/2010/main" val="8190384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a:t>
            </a:r>
          </a:p>
          <a:p>
            <a:r>
              <a:rPr lang="en-US" dirty="0"/>
              <a:t>observed defect following kazald1 overexpression was </a:t>
            </a:r>
            <a:r>
              <a:rPr lang="en-US" dirty="0" err="1"/>
              <a:t>syndactyly</a:t>
            </a:r>
            <a:r>
              <a:rPr lang="en-US" baseline="0" dirty="0"/>
              <a:t> </a:t>
            </a:r>
            <a:r>
              <a:rPr lang="en-US" dirty="0"/>
              <a:t>and other defects included missing</a:t>
            </a:r>
          </a:p>
          <a:p>
            <a:r>
              <a:rPr lang="en-US" dirty="0"/>
              <a:t>digits, truncated digits, severe </a:t>
            </a:r>
            <a:r>
              <a:rPr lang="en-US" dirty="0" err="1"/>
              <a:t>clinodactyly</a:t>
            </a:r>
            <a:r>
              <a:rPr lang="en-US" dirty="0"/>
              <a:t>, and ectopic tissue</a:t>
            </a:r>
          </a:p>
          <a:p>
            <a:r>
              <a:rPr lang="en-US" dirty="0"/>
              <a:t>growth on the palm and digits </a:t>
            </a:r>
          </a:p>
        </p:txBody>
      </p:sp>
      <p:sp>
        <p:nvSpPr>
          <p:cNvPr id="4" name="Slide Number Placeholder 3"/>
          <p:cNvSpPr>
            <a:spLocks noGrp="1"/>
          </p:cNvSpPr>
          <p:nvPr>
            <p:ph type="sldNum" sz="quarter" idx="10"/>
          </p:nvPr>
        </p:nvSpPr>
        <p:spPr/>
        <p:txBody>
          <a:bodyPr/>
          <a:lstStyle/>
          <a:p>
            <a:fld id="{485721AC-E243-BC49-81AA-4F9E33E1DB3C}" type="slidenum">
              <a:rPr lang="en-US" smtClean="0"/>
              <a:t>240</a:t>
            </a:fld>
            <a:endParaRPr lang="en-US"/>
          </a:p>
        </p:txBody>
      </p:sp>
    </p:spTree>
    <p:extLst>
      <p:ext uri="{BB962C8B-B14F-4D97-AF65-F5344CB8AC3E}">
        <p14:creationId xmlns:p14="http://schemas.microsoft.com/office/powerpoint/2010/main" val="30215106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Blair Bentley</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242</a:t>
            </a:fld>
            <a:endParaRPr lang="en-US"/>
          </a:p>
        </p:txBody>
      </p:sp>
    </p:spTree>
    <p:extLst>
      <p:ext uri="{BB962C8B-B14F-4D97-AF65-F5344CB8AC3E}">
        <p14:creationId xmlns:p14="http://schemas.microsoft.com/office/powerpoint/2010/main" val="49004626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acknowledge the</a:t>
            </a:r>
            <a:r>
              <a:rPr lang="en-US" baseline="0" dirty="0"/>
              <a:t> primary contributors to this effort, including principal investigators Aviv </a:t>
            </a:r>
            <a:r>
              <a:rPr lang="en-US" baseline="0" dirty="0" err="1"/>
              <a:t>Regev</a:t>
            </a:r>
            <a:r>
              <a:rPr lang="en-US" baseline="0" dirty="0"/>
              <a:t> and William Barnett.</a:t>
            </a:r>
            <a:endParaRPr lang="en-US" dirty="0"/>
          </a:p>
          <a:p>
            <a:endParaRPr lang="en-US" baseline="0" dirty="0"/>
          </a:p>
          <a:p>
            <a:r>
              <a:rPr lang="en-US" baseline="0" dirty="0"/>
              <a:t>And we give additional thanks to ITCR for funding these efforts.</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245</a:t>
            </a:fld>
            <a:endParaRPr lang="en-US"/>
          </a:p>
        </p:txBody>
      </p:sp>
    </p:spTree>
    <p:extLst>
      <p:ext uri="{BB962C8B-B14F-4D97-AF65-F5344CB8AC3E}">
        <p14:creationId xmlns:p14="http://schemas.microsoft.com/office/powerpoint/2010/main" val="3771692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Connecting optical microscopy with sequencing</a:t>
            </a:r>
          </a:p>
          <a:p>
            <a:r>
              <a:rPr lang="en-US" dirty="0"/>
              <a:t>Proof of concept stage</a:t>
            </a:r>
          </a:p>
          <a:p>
            <a:r>
              <a:rPr lang="en-US" dirty="0"/>
              <a:t>High false negative rate</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18</a:t>
            </a:fld>
            <a:endParaRPr lang="en-US"/>
          </a:p>
        </p:txBody>
      </p:sp>
    </p:spTree>
    <p:extLst>
      <p:ext uri="{BB962C8B-B14F-4D97-AF65-F5344CB8AC3E}">
        <p14:creationId xmlns:p14="http://schemas.microsoft.com/office/powerpoint/2010/main" val="3288965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a:t>
            </a:r>
            <a:r>
              <a:rPr lang="en-US" dirty="0" err="1"/>
              <a:t>seq</a:t>
            </a:r>
            <a:r>
              <a:rPr lang="en-US" dirty="0"/>
              <a:t> to enable other biological insights / discoveries – just make RNA-sequencing your experimental assay.  Capture the sequences of interest or the parts of the transcripts that matter and sequence them.</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19</a:t>
            </a:fld>
            <a:endParaRPr lang="en-US"/>
          </a:p>
        </p:txBody>
      </p:sp>
    </p:spTree>
    <p:extLst>
      <p:ext uri="{BB962C8B-B14F-4D97-AF65-F5344CB8AC3E}">
        <p14:creationId xmlns:p14="http://schemas.microsoft.com/office/powerpoint/2010/main" val="2526314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a:t>
            </a:r>
            <a:r>
              <a:rPr lang="en-US" dirty="0" err="1"/>
              <a:t>seq</a:t>
            </a:r>
            <a:r>
              <a:rPr lang="en-US" dirty="0"/>
              <a:t> to enable other biological insights / discoveries – just make RNA-sequencing your experimental assay</a:t>
            </a:r>
          </a:p>
        </p:txBody>
      </p:sp>
      <p:sp>
        <p:nvSpPr>
          <p:cNvPr id="4" name="Slide Number Placeholder 3"/>
          <p:cNvSpPr>
            <a:spLocks noGrp="1"/>
          </p:cNvSpPr>
          <p:nvPr>
            <p:ph type="sldNum" sz="quarter" idx="5"/>
          </p:nvPr>
        </p:nvSpPr>
        <p:spPr/>
        <p:txBody>
          <a:bodyPr/>
          <a:lstStyle/>
          <a:p>
            <a:fld id="{485721AC-E243-BC49-81AA-4F9E33E1DB3C}" type="slidenum">
              <a:rPr lang="en-US" smtClean="0"/>
              <a:t>20</a:t>
            </a:fld>
            <a:endParaRPr lang="en-US"/>
          </a:p>
        </p:txBody>
      </p:sp>
    </p:spTree>
    <p:extLst>
      <p:ext uri="{BB962C8B-B14F-4D97-AF65-F5344CB8AC3E}">
        <p14:creationId xmlns:p14="http://schemas.microsoft.com/office/powerpoint/2010/main" val="303006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Bioanalyzer, RIN numbers – </a:t>
            </a:r>
            <a:r>
              <a:rPr lang="en-US" dirty="0" err="1"/>
              <a:t>rna</a:t>
            </a:r>
            <a:r>
              <a:rPr lang="en-US" dirty="0"/>
              <a:t> integrity number</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26</a:t>
            </a:fld>
            <a:endParaRPr lang="en-US"/>
          </a:p>
        </p:txBody>
      </p:sp>
    </p:spTree>
    <p:extLst>
      <p:ext uri="{BB962C8B-B14F-4D97-AF65-F5344CB8AC3E}">
        <p14:creationId xmlns:p14="http://schemas.microsoft.com/office/powerpoint/2010/main" val="3917509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30</a:t>
            </a:fld>
            <a:endParaRPr lang="en-US"/>
          </a:p>
        </p:txBody>
      </p:sp>
    </p:spTree>
    <p:extLst>
      <p:ext uri="{BB962C8B-B14F-4D97-AF65-F5344CB8AC3E}">
        <p14:creationId xmlns:p14="http://schemas.microsoft.com/office/powerpoint/2010/main" val="3469212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56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59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61</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62</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64</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65</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6</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66</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67</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68</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75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77</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78</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a:t>
            </a:r>
            <a:r>
              <a:rPr lang="en-US" dirty="0" err="1"/>
              <a:t>transcriptome</a:t>
            </a:r>
            <a:r>
              <a:rPr lang="en-US" baseline="0" dirty="0"/>
              <a:t> assemblers leverage the de </a:t>
            </a:r>
            <a:r>
              <a:rPr lang="en-US" baseline="0" dirty="0" err="1"/>
              <a:t>Bruijn</a:t>
            </a:r>
            <a:r>
              <a:rPr lang="en-US" baseline="0" dirty="0"/>
              <a:t> graph structure, but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 genome and </a:t>
            </a:r>
            <a:r>
              <a:rPr lang="en-US" dirty="0" err="1"/>
              <a:t>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a:t>
            </a:r>
            <a:r>
              <a:rPr lang="en-US" baseline="0" dirty="0" err="1"/>
              <a:t>Transcriptome</a:t>
            </a:r>
            <a:r>
              <a:rPr lang="en-US" baseline="0" dirty="0"/>
              <a:t>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aim to generate a single </a:t>
            </a:r>
            <a:r>
              <a:rPr lang="en-US" baseline="0" dirty="0" err="1"/>
              <a:t>contig</a:t>
            </a:r>
            <a:r>
              <a:rPr lang="en-US" baseline="0" dirty="0"/>
              <a:t> per locus, possibly two if tuned to separate haplotypes in a polymorphic genome assembly.  In </a:t>
            </a:r>
            <a:r>
              <a:rPr lang="en-US" baseline="0" dirty="0" err="1"/>
              <a:t>transcriptome</a:t>
            </a:r>
            <a:r>
              <a:rPr lang="en-US" baseline="0" dirty="0"/>
              <a:t>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Given strand-specific RNA-</a:t>
            </a:r>
            <a:r>
              <a:rPr lang="en-US" baseline="0" dirty="0" err="1"/>
              <a:t>Seq</a:t>
            </a:r>
            <a:r>
              <a:rPr lang="en-US" baseline="0" dirty="0"/>
              <a:t> reads, </a:t>
            </a:r>
            <a:r>
              <a:rPr lang="en-US" baseline="0" dirty="0" err="1"/>
              <a:t>Transcriptome</a:t>
            </a:r>
            <a:r>
              <a:rPr lang="en-US" baseline="0" dirty="0"/>
              <a:t> assemblers should aim to assemble sense and antisense transcripts separately.</a:t>
            </a:r>
          </a:p>
          <a:p>
            <a:endParaRPr lang="en-US" baseline="0" dirty="0"/>
          </a:p>
          <a:p>
            <a:r>
              <a:rPr lang="en-US" baseline="0" dirty="0"/>
              <a:t>--</a:t>
            </a:r>
          </a:p>
          <a:p>
            <a:endParaRPr lang="en-US" baseline="0" dirty="0"/>
          </a:p>
          <a:p>
            <a:r>
              <a:rPr lang="en-US" baseline="0" dirty="0"/>
              <a:t>Trinity, of course, was developed to take all of these properties into account.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80</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significant difference between Trinity</a:t>
            </a:r>
            <a:r>
              <a:rPr lang="en-US" baseline="0" dirty="0"/>
              <a:t> as compared to all other assemblers is how it goes about building the graphs.</a:t>
            </a:r>
          </a:p>
          <a:p>
            <a:endParaRPr lang="en-US" baseline="0" dirty="0"/>
          </a:p>
          <a:p>
            <a:r>
              <a:rPr lang="en-US" baseline="0" dirty="0"/>
              <a:t>Genome assemblers (and other </a:t>
            </a:r>
            <a:r>
              <a:rPr lang="en-US" baseline="0" dirty="0" err="1"/>
              <a:t>transcriptome</a:t>
            </a:r>
            <a:r>
              <a:rPr lang="en-US" baseline="0" dirty="0"/>
              <a:t> assemblers that are built on top of genome assemblers) typically build single large graphs.</a:t>
            </a:r>
          </a:p>
          <a:p>
            <a:endParaRPr lang="en-US" baseline="0" dirty="0"/>
          </a:p>
          <a:p>
            <a:r>
              <a:rPr lang="en-US" baseline="0" dirty="0"/>
              <a:t>Trinity instead tries to partition the data into many thousands of small graphs, ideally one graph per expressed gene.  This is possible because most expressed transcripts tend to be non-overlapping. </a:t>
            </a:r>
          </a:p>
          <a:p>
            <a:endParaRPr lang="en-US" baseline="0" dirty="0"/>
          </a:p>
          <a:p>
            <a:r>
              <a:rPr lang="en-US" baseline="0" dirty="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81</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83</a:t>
            </a:fld>
            <a:endParaRPr lang="en-US"/>
          </a:p>
        </p:txBody>
      </p:sp>
    </p:spTree>
    <p:extLst>
      <p:ext uri="{BB962C8B-B14F-4D97-AF65-F5344CB8AC3E}">
        <p14:creationId xmlns:p14="http://schemas.microsoft.com/office/powerpoint/2010/main" val="2608344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84</a:t>
            </a:fld>
            <a:endParaRPr lang="en-US"/>
          </a:p>
        </p:txBody>
      </p:sp>
    </p:spTree>
    <p:extLst>
      <p:ext uri="{BB962C8B-B14F-4D97-AF65-F5344CB8AC3E}">
        <p14:creationId xmlns:p14="http://schemas.microsoft.com/office/powerpoint/2010/main" val="11914032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85</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88</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89</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90</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91</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92</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94</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95</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96</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98</a:t>
            </a:fld>
            <a:endParaRPr lang="en-US"/>
          </a:p>
        </p:txBody>
      </p:sp>
    </p:spTree>
    <p:extLst>
      <p:ext uri="{BB962C8B-B14F-4D97-AF65-F5344CB8AC3E}">
        <p14:creationId xmlns:p14="http://schemas.microsoft.com/office/powerpoint/2010/main" val="21298633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Inchworm alone performs</a:t>
            </a:r>
            <a:r>
              <a:rPr lang="en-US" baseline="0" dirty="0"/>
              <a:t> well at reconstructing full-length transcripts, but i</a:t>
            </a:r>
            <a:r>
              <a:rPr lang="en-US" dirty="0"/>
              <a:t>n the case of alternative</a:t>
            </a:r>
            <a:r>
              <a:rPr lang="en-US" baseline="0" dirty="0"/>
              <a:t> splicing, inchworm alone is unable to reconstruct full-length transcripts for each of the isoforms.</a:t>
            </a:r>
          </a:p>
          <a:p>
            <a:endParaRPr lang="en-US" baseline="0" dirty="0"/>
          </a:p>
          <a:p>
            <a:r>
              <a:rPr lang="en-US" baseline="0" dirty="0"/>
              <a:t>This is because it assembles </a:t>
            </a:r>
            <a:r>
              <a:rPr lang="en-US" baseline="0" dirty="0" err="1"/>
              <a:t>contigs</a:t>
            </a:r>
            <a:r>
              <a:rPr lang="en-US" baseline="0" dirty="0"/>
              <a:t> from unique </a:t>
            </a:r>
            <a:r>
              <a:rPr lang="en-US" baseline="0" dirty="0" err="1"/>
              <a:t>kmers</a:t>
            </a:r>
            <a:r>
              <a:rPr lang="en-US" baseline="0" dirty="0"/>
              <a:t> and the sequences shared between isoforms can be reported in only one Inchworm </a:t>
            </a:r>
            <a:r>
              <a:rPr lang="en-US" baseline="0" dirty="0" err="1"/>
              <a:t>contig</a:t>
            </a:r>
            <a:r>
              <a:rPr lang="en-US" baseline="0" dirty="0"/>
              <a:t>.</a:t>
            </a:r>
          </a:p>
          <a:p>
            <a:endParaRPr lang="en-US" baseline="0" dirty="0"/>
          </a:p>
          <a:p>
            <a:r>
              <a:rPr lang="en-US" baseline="0" dirty="0"/>
              <a:t>For example, here are two expressed isoforms which share the orange and green sequence regions in common, and Isoform A has a stretch of unique sequence shown in yellow, such as coming from an exon skipped in isoform B.</a:t>
            </a:r>
          </a:p>
          <a:p>
            <a:endParaRPr lang="en-US" baseline="0" dirty="0"/>
          </a:p>
          <a:p>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99</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can be represented graphically like so.   Based on the read support, we find that Isoform B is highly expressed as compared to Isoform A, and we indicate that in the graph by the thicker edge.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100</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When Inchworm greedily assembles k-</a:t>
            </a:r>
            <a:r>
              <a:rPr lang="en-US" baseline="0" dirty="0" err="1"/>
              <a:t>mers</a:t>
            </a:r>
            <a:r>
              <a:rPr lang="en-US" baseline="0" dirty="0"/>
              <a:t>,  it will often report the more highly expressed isoform as a single full-length </a:t>
            </a:r>
            <a:r>
              <a:rPr lang="en-US" baseline="0" dirty="0" err="1"/>
              <a:t>contig</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101</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only the unique regions of alternatively spliced isoforms are reported as separate </a:t>
            </a:r>
            <a:r>
              <a:rPr lang="en-US" baseline="0" dirty="0" err="1"/>
              <a:t>contigs</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Again, these </a:t>
            </a:r>
            <a:r>
              <a:rPr lang="en-US" baseline="0" dirty="0" err="1"/>
              <a:t>contigs</a:t>
            </a:r>
            <a:r>
              <a:rPr lang="en-US" baseline="0" dirty="0"/>
              <a:t> share no k-</a:t>
            </a:r>
            <a:r>
              <a:rPr lang="en-US" baseline="0" dirty="0" err="1"/>
              <a:t>mers</a:t>
            </a:r>
            <a:r>
              <a:rPr lang="en-US" baseline="0" dirty="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remaining components of Trinity are responsible for linking these related </a:t>
            </a:r>
            <a:r>
              <a:rPr lang="en-US" baseline="0" dirty="0" err="1"/>
              <a:t>contigs</a:t>
            </a:r>
            <a:r>
              <a:rPr lang="en-US" baseline="0" dirty="0"/>
              <a:t> together and reporting more complete sequences for each.  This is where Chrysalis first comes in.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102</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Although these inchworm </a:t>
            </a:r>
            <a:r>
              <a:rPr lang="en-US" baseline="0" dirty="0" err="1"/>
              <a:t>contigs</a:t>
            </a:r>
            <a:r>
              <a:rPr lang="en-US" baseline="0" dirty="0"/>
              <a:t> lack complete </a:t>
            </a:r>
            <a:r>
              <a:rPr lang="en-US" baseline="0" dirty="0" err="1"/>
              <a:t>kmers</a:t>
            </a:r>
            <a:r>
              <a:rPr lang="en-US" baseline="0" dirty="0"/>
              <a:t> in common, they maintain partial </a:t>
            </a:r>
            <a:r>
              <a:rPr lang="en-US" baseline="0" dirty="0" err="1"/>
              <a:t>kmer</a:t>
            </a:r>
            <a:r>
              <a:rPr lang="en-US" baseline="0" dirty="0"/>
              <a:t> overlap at points where the </a:t>
            </a:r>
            <a:r>
              <a:rPr lang="en-US" baseline="0" dirty="0" err="1"/>
              <a:t>isoforms</a:t>
            </a:r>
            <a:r>
              <a:rPr lang="en-US" baseline="0" dirty="0"/>
              <a:t> diverge.</a:t>
            </a:r>
          </a:p>
          <a:p>
            <a:endParaRPr lang="en-US" baseline="0" dirty="0"/>
          </a:p>
          <a:p>
            <a:r>
              <a:rPr lang="en-US" baseline="0" dirty="0"/>
              <a:t>The smaller </a:t>
            </a:r>
            <a:r>
              <a:rPr lang="en-US" baseline="0" dirty="0" err="1"/>
              <a:t>contig</a:t>
            </a:r>
            <a:r>
              <a:rPr lang="en-US" baseline="0" dirty="0"/>
              <a:t> can still be associated with the larger </a:t>
            </a:r>
            <a:r>
              <a:rPr lang="en-US" baseline="0" dirty="0" err="1"/>
              <a:t>contig</a:t>
            </a:r>
            <a:r>
              <a:rPr lang="en-US" baseline="0" dirty="0"/>
              <a:t> based on these partial </a:t>
            </a:r>
            <a:r>
              <a:rPr lang="en-US" baseline="0" dirty="0" err="1"/>
              <a:t>kmers</a:t>
            </a:r>
            <a:r>
              <a:rPr lang="en-US" baseline="0" dirty="0"/>
              <a:t> of length k-1, and we can find reads to support the junction.</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103</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 Chrysalis tool, in the next step, exploits these partial </a:t>
            </a:r>
            <a:r>
              <a:rPr lang="en-US" baseline="0" dirty="0" err="1"/>
              <a:t>kmers</a:t>
            </a:r>
            <a:r>
              <a:rPr lang="en-US" baseline="0" dirty="0"/>
              <a:t> to regroup related </a:t>
            </a:r>
            <a:r>
              <a:rPr lang="en-US" baseline="0" dirty="0" err="1"/>
              <a:t>contigs</a:t>
            </a:r>
            <a:r>
              <a:rPr lang="en-US" baseline="0" dirty="0"/>
              <a:t>.  If reads exist that support the junction at the k-1 overlaps, then Chrysalis will cluster the inchworm </a:t>
            </a:r>
            <a:r>
              <a:rPr lang="en-US" baseline="0" dirty="0" err="1"/>
              <a:t>contigs</a:t>
            </a:r>
            <a:r>
              <a:rPr lang="en-US" baseline="0" dirty="0"/>
              <a:t> together.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104</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105</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106</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107</a:t>
            </a:fld>
            <a:endParaRPr lang="en-US"/>
          </a:p>
        </p:txBody>
      </p:sp>
    </p:spTree>
    <p:extLst>
      <p:ext uri="{BB962C8B-B14F-4D97-AF65-F5344CB8AC3E}">
        <p14:creationId xmlns:p14="http://schemas.microsoft.com/office/powerpoint/2010/main" val="4114938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10</a:t>
            </a:fld>
            <a:endParaRPr lang="en-US"/>
          </a:p>
        </p:txBody>
      </p:sp>
    </p:spTree>
    <p:extLst>
      <p:ext uri="{BB962C8B-B14F-4D97-AF65-F5344CB8AC3E}">
        <p14:creationId xmlns:p14="http://schemas.microsoft.com/office/powerpoint/2010/main" val="16788141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108</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real example to demonstrate how this works in practice.</a:t>
            </a:r>
            <a:endParaRPr lang="en-US" dirty="0"/>
          </a:p>
          <a:p>
            <a:endParaRPr lang="en-US" dirty="0"/>
          </a:p>
          <a:p>
            <a:r>
              <a:rPr lang="en-US" dirty="0"/>
              <a:t>In</a:t>
            </a:r>
            <a:r>
              <a:rPr lang="en-US" baseline="0" dirty="0"/>
              <a:t> our mouse RNA-</a:t>
            </a:r>
            <a:r>
              <a:rPr lang="en-US" baseline="0" dirty="0" err="1"/>
              <a:t>Seq</a:t>
            </a:r>
            <a:r>
              <a:rPr lang="en-US" baseline="0" dirty="0"/>
              <a:t> data set, we find a compacted de </a:t>
            </a:r>
            <a:r>
              <a:rPr lang="en-US" baseline="0" dirty="0" err="1"/>
              <a:t>Bruijn</a:t>
            </a:r>
            <a:r>
              <a:rPr lang="en-US" baseline="0" dirty="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109</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a:t>
            </a:r>
            <a:r>
              <a:rPr lang="en-US" baseline="0" dirty="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110</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 the alternative path</a:t>
            </a:r>
            <a:r>
              <a:rPr lang="en-US" baseline="0" dirty="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111</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mapping the</a:t>
            </a:r>
            <a:r>
              <a:rPr lang="en-US" baseline="0" dirty="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112</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transcript</a:t>
            </a:r>
            <a:r>
              <a:rPr lang="en-US" baseline="0" dirty="0"/>
              <a:t> graphs are far more complex.</a:t>
            </a:r>
          </a:p>
          <a:p>
            <a:endParaRPr lang="en-US" baseline="0" dirty="0"/>
          </a:p>
          <a:p>
            <a:r>
              <a:rPr lang="en-US" baseline="0" dirty="0"/>
              <a:t>Here we have an example of two such transcripts derived from </a:t>
            </a:r>
            <a:r>
              <a:rPr lang="en-US" baseline="0" dirty="0" err="1"/>
              <a:t>paralogous</a:t>
            </a:r>
            <a:r>
              <a:rPr lang="en-US" baseline="0" dirty="0"/>
              <a:t> genes that became intertwined in the compacted graph due to stretches of sequence identity among segments of the transcripts.</a:t>
            </a:r>
          </a:p>
          <a:p>
            <a:endParaRPr lang="en-US" baseline="0" dirty="0"/>
          </a:p>
          <a:p>
            <a:r>
              <a:rPr lang="en-US" baseline="0" dirty="0"/>
              <a:t>Shared sequences are represented by the central sequence nodes and </a:t>
            </a:r>
            <a:r>
              <a:rPr lang="en-US" baseline="0" dirty="0" err="1"/>
              <a:t>paralog</a:t>
            </a:r>
            <a:r>
              <a:rPr lang="en-US" baseline="0" dirty="0"/>
              <a:t>-specific sequences are represented by branched nodes.</a:t>
            </a:r>
          </a:p>
          <a:p>
            <a:endParaRPr lang="en-US" baseline="0" dirty="0"/>
          </a:p>
          <a:p>
            <a:r>
              <a:rPr lang="en-US" baseline="0" dirty="0"/>
              <a:t>By tracing consistent paths of reads through the graph, Butterfly is able to tease apart the </a:t>
            </a:r>
            <a:r>
              <a:rPr lang="en-US" baseline="0" dirty="0" err="1"/>
              <a:t>paralogous</a:t>
            </a:r>
            <a:r>
              <a:rPr lang="en-US" baseline="0" dirty="0"/>
              <a:t> gene sequences and report the individual transcripts.  In this case, the green path yields one of the transcripts and the red path yields the other.</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113</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These transcripts, when mapped to the mouse genome match perfectly with the reference gene structures.   Here, the reference structures are shown in blue, and the Trinity-reconstructed transcripts are shown below.</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114</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Trinity</a:t>
            </a:r>
            <a:r>
              <a:rPr lang="en-US" baseline="0" dirty="0"/>
              <a:t> doesn’t absolutely require it, </a:t>
            </a:r>
            <a:r>
              <a:rPr lang="en-US" dirty="0"/>
              <a:t>Strand</a:t>
            </a:r>
            <a:r>
              <a:rPr lang="en-US" baseline="0" dirty="0"/>
              <a:t> specific </a:t>
            </a:r>
            <a:r>
              <a:rPr lang="en-US" baseline="0" dirty="0" err="1"/>
              <a:t>rna-seq</a:t>
            </a:r>
            <a:r>
              <a:rPr lang="en-US" baseline="0" dirty="0"/>
              <a:t> is the preferred substrate for </a:t>
            </a:r>
            <a:r>
              <a:rPr lang="en-US" baseline="0" dirty="0" err="1"/>
              <a:t>transcriptome</a:t>
            </a:r>
            <a:r>
              <a:rPr lang="en-US" baseline="0" dirty="0"/>
              <a:t> assembly.</a:t>
            </a:r>
          </a:p>
          <a:p>
            <a:endParaRPr lang="en-US" baseline="0" dirty="0"/>
          </a:p>
          <a:p>
            <a:r>
              <a:rPr lang="en-US" baseline="0" dirty="0"/>
              <a:t>Computationally, there are fewer confounding graph structures since forward </a:t>
            </a:r>
            <a:r>
              <a:rPr lang="en-US" baseline="0" dirty="0" err="1"/>
              <a:t>kmers</a:t>
            </a:r>
            <a:r>
              <a:rPr lang="en-US" baseline="0" dirty="0"/>
              <a:t> and the reverse complement </a:t>
            </a:r>
            <a:r>
              <a:rPr lang="en-US" baseline="0" dirty="0" err="1"/>
              <a:t>kmers</a:t>
            </a:r>
            <a:r>
              <a:rPr lang="en-US" baseline="0" dirty="0"/>
              <a:t> are treated as distinct.</a:t>
            </a:r>
          </a:p>
          <a:p>
            <a:endParaRPr lang="en-US" baseline="0" dirty="0"/>
          </a:p>
          <a:p>
            <a:r>
              <a:rPr lang="en-US" baseline="0" dirty="0"/>
              <a:t>Biologically, it’s important because it allows for the separation of sense and antisense transcription.</a:t>
            </a:r>
          </a:p>
          <a:p>
            <a:endParaRPr lang="en-US" baseline="0" dirty="0"/>
          </a:p>
          <a:p>
            <a:r>
              <a:rPr lang="en-US" baseline="0" dirty="0"/>
              <a:t>--</a:t>
            </a:r>
          </a:p>
          <a:p>
            <a:endParaRPr lang="en-US" baseline="0" dirty="0"/>
          </a:p>
          <a:p>
            <a:r>
              <a:rPr lang="en-US" baseline="0" dirty="0"/>
              <a:t>Our group at the Broad performed a study of the various methods for generating strand-specific RNA-</a:t>
            </a:r>
            <a:r>
              <a:rPr lang="en-US" baseline="0" dirty="0" err="1"/>
              <a:t>Seq</a:t>
            </a:r>
            <a:r>
              <a:rPr lang="en-US" baseline="0" dirty="0"/>
              <a:t>, </a:t>
            </a:r>
          </a:p>
          <a:p>
            <a:endParaRPr lang="en-US" baseline="0" dirty="0"/>
          </a:p>
          <a:p>
            <a:r>
              <a:rPr lang="en-US" baseline="0" dirty="0"/>
              <a:t>--</a:t>
            </a:r>
          </a:p>
          <a:p>
            <a:endParaRPr lang="en-US" baseline="0" dirty="0"/>
          </a:p>
          <a:p>
            <a:r>
              <a:rPr lang="en-US" baseline="0" dirty="0"/>
              <a:t>and we found the ‘</a:t>
            </a:r>
            <a:r>
              <a:rPr lang="en-US" baseline="0" dirty="0" err="1"/>
              <a:t>dUTP</a:t>
            </a:r>
            <a:r>
              <a:rPr lang="en-US" baseline="0" dirty="0"/>
              <a:t> second strand marking’ method to be the leading protocol.  </a:t>
            </a:r>
          </a:p>
          <a:p>
            <a:endParaRPr lang="en-US" baseline="0" dirty="0"/>
          </a:p>
          <a:p>
            <a:r>
              <a:rPr lang="en-US" baseline="0" dirty="0"/>
              <a:t>We routinely generate strand-specific RNA-</a:t>
            </a:r>
            <a:r>
              <a:rPr lang="en-US" baseline="0" dirty="0" err="1"/>
              <a:t>Seq</a:t>
            </a:r>
            <a:r>
              <a:rPr lang="en-US" baseline="0" dirty="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115</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116</a:t>
            </a:fld>
            <a:endParaRPr lang="en-US" dirty="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Strand-specific RNA-</a:t>
            </a:r>
            <a:r>
              <a:rPr lang="en-US" dirty="0" err="1"/>
              <a:t>Seq</a:t>
            </a:r>
            <a:r>
              <a:rPr lang="en-US" dirty="0"/>
              <a:t> is tremendously </a:t>
            </a:r>
            <a:r>
              <a:rPr lang="en-US" baseline="0" dirty="0"/>
              <a:t>useful when applied to organisms that have compact genomes.</a:t>
            </a:r>
          </a:p>
          <a:p>
            <a:endParaRPr lang="en-US" baseline="0" dirty="0"/>
          </a:p>
          <a:p>
            <a:r>
              <a:rPr lang="en-US" baseline="0" dirty="0"/>
              <a:t>Here’s an example from </a:t>
            </a:r>
            <a:r>
              <a:rPr lang="en-US" baseline="0" dirty="0" err="1"/>
              <a:t>Schizosaccharomyces</a:t>
            </a:r>
            <a:r>
              <a:rPr lang="en-US" baseline="0" dirty="0"/>
              <a:t> </a:t>
            </a:r>
            <a:r>
              <a:rPr lang="en-US" baseline="0" dirty="0" err="1"/>
              <a:t>pombe</a:t>
            </a:r>
            <a:r>
              <a:rPr lang="en-US" baseline="0" dirty="0"/>
              <a:t> (fission yeast) where we have two known genes that are transcribed on opposite strands and point toward each other.</a:t>
            </a:r>
          </a:p>
          <a:p>
            <a:endParaRPr lang="en-US" baseline="0" dirty="0"/>
          </a:p>
          <a:p>
            <a:r>
              <a:rPr lang="en-US" baseline="0" dirty="0"/>
              <a:t>We have strand specific </a:t>
            </a:r>
            <a:r>
              <a:rPr lang="en-US" baseline="0" dirty="0" err="1"/>
              <a:t>rna-seq</a:t>
            </a:r>
            <a:r>
              <a:rPr lang="en-US" baseline="0" dirty="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117</a:t>
            </a:fld>
            <a:endParaRPr lang="en-US"/>
          </a:p>
        </p:txBody>
      </p:sp>
    </p:spTree>
    <p:extLst>
      <p:ext uri="{BB962C8B-B14F-4D97-AF65-F5344CB8AC3E}">
        <p14:creationId xmlns:p14="http://schemas.microsoft.com/office/powerpoint/2010/main" val="2485018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1/10/20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94.png"/></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94.png"/><Relationship Id="rId4" Type="http://schemas.openxmlformats.org/officeDocument/2006/relationships/image" Target="../media/image95.png"/></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94.png"/><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94.png"/><Relationship Id="rId4" Type="http://schemas.openxmlformats.org/officeDocument/2006/relationships/image" Target="../media/image95.png"/></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87.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1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5.png"/></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107.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image" Target="../media/image85.png"/><Relationship Id="rId7" Type="http://schemas.openxmlformats.org/officeDocument/2006/relationships/image" Target="../media/image113.tiff"/><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17.tiff"/><Relationship Id="rId5" Type="http://schemas.openxmlformats.org/officeDocument/2006/relationships/image" Target="../media/image87.png"/><Relationship Id="rId10" Type="http://schemas.openxmlformats.org/officeDocument/2006/relationships/image" Target="../media/image116.tiff"/><Relationship Id="rId4" Type="http://schemas.openxmlformats.org/officeDocument/2006/relationships/image" Target="../media/image86.jpeg"/><Relationship Id="rId9" Type="http://schemas.openxmlformats.org/officeDocument/2006/relationships/image" Target="../media/image115.tiff"/></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hyperlink" Target="https://rrwick.github.io/Banda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3.emf"/></Relationships>
</file>

<file path=ppt/slides/_rels/slide1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hyperlink" Target="https://pachterlab.github.io/kallisto/"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combine-lab.github.io/salmon/" TargetMode="External"/><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67.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68.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72.xml.rels><?xml version="1.0" encoding="UTF-8" standalone="yes"?>
<Relationships xmlns="http://schemas.openxmlformats.org/package/2006/relationships"><Relationship Id="rId3" Type="http://schemas.openxmlformats.org/officeDocument/2006/relationships/hyperlink" Target="http://www.biomedcentral.com/1471-2105/14/91"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2.tiff"/><Relationship Id="rId2" Type="http://schemas.openxmlformats.org/officeDocument/2006/relationships/image" Target="../media/image161.tif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hyperlink" Target="http://www.ncbi.nlm.nih.gov/pubmed/22988256" TargetMode="External"/></Relationships>
</file>

<file path=ppt/slides/_rels/slide17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7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8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73.gif"/><Relationship Id="rId4" Type="http://schemas.openxmlformats.org/officeDocument/2006/relationships/image" Target="../media/image172.png"/></Relationships>
</file>

<file path=ppt/slides/_rels/slide182.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hyperlink" Target="https://liorpachter.wordpress.com/2019/01/07/fast-and-accurate-gene-differential-expression-by-testing-transcript-compatibility-counts/"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79.tiff"/></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trinityrnaseq/trinityrnaseq/wiki/SuperTranscripts" TargetMode="External"/><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96.xml.rels><?xml version="1.0" encoding="UTF-8" standalone="yes"?>
<Relationships xmlns="http://schemas.openxmlformats.org/package/2006/relationships"><Relationship Id="rId3" Type="http://schemas.openxmlformats.org/officeDocument/2006/relationships/hyperlink" Target="https://github.com/trinityrnaseq/trinityrnaseq/wiki/SuperTranscripts" TargetMode="External"/><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9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5.gi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45.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44.png"/></Relationships>
</file>

<file path=ppt/slides/_rels/slide20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2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hyperlink" Target="https://courses.washington.edu/conj/cell/secretion.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2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12.png"/></Relationships>
</file>

<file path=ppt/slides/_rels/slide22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2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211.png"/><Relationship Id="rId5" Type="http://schemas.openxmlformats.org/officeDocument/2006/relationships/image" Target="../media/image218.png"/><Relationship Id="rId4" Type="http://schemas.openxmlformats.org/officeDocument/2006/relationships/notesSlide" Target="../notesSlides/notesSlide155.xml"/></Relationships>
</file>

<file path=ppt/slides/_rels/slide23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233.xml.rels><?xml version="1.0" encoding="UTF-8" standalone="yes"?>
<Relationships xmlns="http://schemas.openxmlformats.org/package/2006/relationships"><Relationship Id="rId8" Type="http://schemas.openxmlformats.org/officeDocument/2006/relationships/image" Target="../media/image227.emf"/><Relationship Id="rId3" Type="http://schemas.openxmlformats.org/officeDocument/2006/relationships/image" Target="../media/image120.png"/><Relationship Id="rId7" Type="http://schemas.openxmlformats.org/officeDocument/2006/relationships/image" Target="../media/image226.emf"/><Relationship Id="rId12" Type="http://schemas.openxmlformats.org/officeDocument/2006/relationships/image" Target="../media/image2.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225.emf"/><Relationship Id="rId11" Type="http://schemas.openxmlformats.org/officeDocument/2006/relationships/image" Target="../media/image221.png"/><Relationship Id="rId5" Type="http://schemas.openxmlformats.org/officeDocument/2006/relationships/image" Target="../media/image224.emf"/><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emf"/></Relationships>
</file>

<file path=ppt/slides/_rels/slide234.xml.rels><?xml version="1.0" encoding="UTF-8" standalone="yes"?>
<Relationships xmlns="http://schemas.openxmlformats.org/package/2006/relationships"><Relationship Id="rId8" Type="http://schemas.openxmlformats.org/officeDocument/2006/relationships/image" Target="../media/image226.emf"/><Relationship Id="rId13" Type="http://schemas.openxmlformats.org/officeDocument/2006/relationships/image" Target="../media/image135.png"/><Relationship Id="rId3" Type="http://schemas.openxmlformats.org/officeDocument/2006/relationships/chart" Target="../charts/chart3.xml"/><Relationship Id="rId7" Type="http://schemas.openxmlformats.org/officeDocument/2006/relationships/image" Target="../media/image225.emf"/><Relationship Id="rId12" Type="http://schemas.openxmlformats.org/officeDocument/2006/relationships/image" Target="../media/image221.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28.emf"/><Relationship Id="rId11" Type="http://schemas.openxmlformats.org/officeDocument/2006/relationships/image" Target="../media/image229.png"/><Relationship Id="rId5" Type="http://schemas.openxmlformats.org/officeDocument/2006/relationships/chart" Target="../charts/chart4.xml"/><Relationship Id="rId10" Type="http://schemas.openxmlformats.org/officeDocument/2006/relationships/image" Target="../media/image224.emf"/><Relationship Id="rId4" Type="http://schemas.openxmlformats.org/officeDocument/2006/relationships/image" Target="../media/image219.png"/><Relationship Id="rId9" Type="http://schemas.openxmlformats.org/officeDocument/2006/relationships/image" Target="../media/image227.emf"/></Relationships>
</file>

<file path=ppt/slides/_rels/slide235.xml.rels><?xml version="1.0" encoding="UTF-8" standalone="yes"?>
<Relationships xmlns="http://schemas.openxmlformats.org/package/2006/relationships"><Relationship Id="rId8" Type="http://schemas.openxmlformats.org/officeDocument/2006/relationships/image" Target="../media/image226.emf"/><Relationship Id="rId13" Type="http://schemas.openxmlformats.org/officeDocument/2006/relationships/image" Target="../media/image221.png"/><Relationship Id="rId3" Type="http://schemas.openxmlformats.org/officeDocument/2006/relationships/image" Target="../media/image230.png"/><Relationship Id="rId7" Type="http://schemas.openxmlformats.org/officeDocument/2006/relationships/image" Target="../media/image225.emf"/><Relationship Id="rId12" Type="http://schemas.openxmlformats.org/officeDocument/2006/relationships/image" Target="../media/image229.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33.png"/><Relationship Id="rId11" Type="http://schemas.openxmlformats.org/officeDocument/2006/relationships/image" Target="../media/image228.emf"/><Relationship Id="rId5" Type="http://schemas.openxmlformats.org/officeDocument/2006/relationships/image" Target="../media/image232.png"/><Relationship Id="rId10" Type="http://schemas.openxmlformats.org/officeDocument/2006/relationships/image" Target="../media/image224.emf"/><Relationship Id="rId4" Type="http://schemas.openxmlformats.org/officeDocument/2006/relationships/image" Target="../media/image231.png"/><Relationship Id="rId9" Type="http://schemas.openxmlformats.org/officeDocument/2006/relationships/image" Target="../media/image227.emf"/></Relationships>
</file>

<file path=ppt/slides/_rels/slide236.x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image" Target="../media/image225.emf"/><Relationship Id="rId7" Type="http://schemas.openxmlformats.org/officeDocument/2006/relationships/image" Target="../media/image226.emf"/><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27.emf"/><Relationship Id="rId5" Type="http://schemas.openxmlformats.org/officeDocument/2006/relationships/image" Target="../media/image224.emf"/><Relationship Id="rId4" Type="http://schemas.openxmlformats.org/officeDocument/2006/relationships/image" Target="../media/image229.png"/><Relationship Id="rId9" Type="http://schemas.openxmlformats.org/officeDocument/2006/relationships/image" Target="../media/image221.png"/></Relationships>
</file>

<file path=ppt/slides/_rels/slide23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61.xml"/><Relationship Id="rId1" Type="http://schemas.openxmlformats.org/officeDocument/2006/relationships/slideLayout" Target="../slideLayouts/slideLayout7.xml"/><Relationship Id="rId4" Type="http://schemas.openxmlformats.org/officeDocument/2006/relationships/image" Target="../media/image235.png"/></Relationships>
</file>

<file path=ppt/slides/_rels/slide238.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21.png"/><Relationship Id="rId3" Type="http://schemas.openxmlformats.org/officeDocument/2006/relationships/image" Target="../media/image236.png"/><Relationship Id="rId7" Type="http://schemas.openxmlformats.org/officeDocument/2006/relationships/image" Target="../media/image224.emf"/><Relationship Id="rId12" Type="http://schemas.openxmlformats.org/officeDocument/2006/relationships/image" Target="../media/image239.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25.emf"/><Relationship Id="rId11" Type="http://schemas.openxmlformats.org/officeDocument/2006/relationships/image" Target="../media/image228.emf"/><Relationship Id="rId5" Type="http://schemas.openxmlformats.org/officeDocument/2006/relationships/image" Target="../media/image238.png"/><Relationship Id="rId10" Type="http://schemas.openxmlformats.org/officeDocument/2006/relationships/image" Target="../media/image226.emf"/><Relationship Id="rId4" Type="http://schemas.openxmlformats.org/officeDocument/2006/relationships/image" Target="../media/image237.png"/><Relationship Id="rId9" Type="http://schemas.openxmlformats.org/officeDocument/2006/relationships/image" Target="../media/image227.emf"/></Relationships>
</file>

<file path=ppt/slides/_rels/slide23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3.xml"/><Relationship Id="rId1" Type="http://schemas.openxmlformats.org/officeDocument/2006/relationships/slideLayout" Target="../slideLayouts/slideLayout7.xml"/><Relationship Id="rId4" Type="http://schemas.openxmlformats.org/officeDocument/2006/relationships/image" Target="../media/image241.png"/></Relationships>
</file>

<file path=ppt/slides/_rels/slide24.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64.xml"/><Relationship Id="rId1" Type="http://schemas.openxmlformats.org/officeDocument/2006/relationships/slideLayout" Target="../slideLayouts/slideLayout7.xml"/><Relationship Id="rId4" Type="http://schemas.openxmlformats.org/officeDocument/2006/relationships/image" Target="../media/image243.png"/></Relationships>
</file>

<file path=ppt/slides/_rels/slide24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251.tiff"/><Relationship Id="rId5" Type="http://schemas.openxmlformats.org/officeDocument/2006/relationships/image" Target="../media/image250.png"/><Relationship Id="rId4" Type="http://schemas.openxmlformats.org/officeDocument/2006/relationships/image" Target="../media/image249.png"/></Relationships>
</file>

<file path=ppt/slides/_rels/slide24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hyperlink" Target="https://github.com/trinityrnaseq/KrumlovTrinityWorkshopJan2018/wiki"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journals.plos.org/ploscompbiol/article?id=10.1371/journal.pcbi.100439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hyperlink" Target="http://journals.plos.org/ploscompbiol/article?id=10.1371/journal.pcbi.100439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g"/><Relationship Id="rId19" Type="http://schemas.openxmlformats.org/officeDocument/2006/relationships/hyperlink" Target="https://tinyurl.com/wbgcs65" TargetMode="External"/><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83.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84.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en.wikipedia.org/wiki/Gattaca" TargetMode="External"/><Relationship Id="rId4" Type="http://schemas.openxmlformats.org/officeDocument/2006/relationships/image" Target="../media/image92.tiff"/></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9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765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1481175" y="4543166"/>
            <a:ext cx="6400800" cy="1383379"/>
          </a:xfrm>
        </p:spPr>
        <p:txBody>
          <a:bodyPr/>
          <a:lstStyle/>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Brian Haas</a:t>
            </a:r>
          </a:p>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Broad Institute</a:t>
            </a:r>
          </a:p>
        </p:txBody>
      </p:sp>
      <p:pic>
        <p:nvPicPr>
          <p:cNvPr id="4" name="Picture 3"/>
          <p:cNvPicPr>
            <a:picLocks noChangeAspect="1"/>
          </p:cNvPicPr>
          <p:nvPr/>
        </p:nvPicPr>
        <p:blipFill>
          <a:blip r:embed="rId4"/>
          <a:stretch>
            <a:fillRect/>
          </a:stretch>
        </p:blipFill>
        <p:spPr>
          <a:xfrm>
            <a:off x="1543339" y="1565153"/>
            <a:ext cx="2974845" cy="1962942"/>
          </a:xfrm>
          <a:prstGeom prst="rect">
            <a:avLst/>
          </a:prstGeom>
        </p:spPr>
      </p:pic>
      <p:sp>
        <p:nvSpPr>
          <p:cNvPr id="9" name="TextBox 8"/>
          <p:cNvSpPr txBox="1"/>
          <p:nvPr/>
        </p:nvSpPr>
        <p:spPr>
          <a:xfrm>
            <a:off x="1480613" y="5801202"/>
            <a:ext cx="6348789" cy="461665"/>
          </a:xfrm>
          <a:prstGeom prst="rect">
            <a:avLst/>
          </a:prstGeom>
          <a:noFill/>
        </p:spPr>
        <p:txBody>
          <a:bodyPr wrap="none" rtlCol="0">
            <a:spAutoFit/>
          </a:bodyPr>
          <a:lstStyle/>
          <a:p>
            <a:r>
              <a:rPr lang="en-US" sz="2400" dirty="0">
                <a:solidFill>
                  <a:srgbClr val="FFFF00"/>
                </a:solidFill>
                <a:effectLst>
                  <a:outerShdw blurRad="50800" dist="38100" dir="2700000" algn="tl" rotWithShape="0">
                    <a:prstClr val="black">
                      <a:alpha val="40000"/>
                    </a:prstClr>
                  </a:outerShdw>
                </a:effectLst>
              </a:rPr>
              <a:t>Workshop on Genomics, Cesky </a:t>
            </a:r>
            <a:r>
              <a:rPr lang="en-US" sz="2400" dirty="0" err="1">
                <a:solidFill>
                  <a:srgbClr val="FFFF00"/>
                </a:solidFill>
                <a:effectLst>
                  <a:outerShdw blurRad="50800" dist="38100" dir="2700000" algn="tl" rotWithShape="0">
                    <a:prstClr val="black">
                      <a:alpha val="40000"/>
                    </a:prstClr>
                  </a:outerShdw>
                </a:effectLst>
              </a:rPr>
              <a:t>Krumlov</a:t>
            </a:r>
            <a:r>
              <a:rPr lang="en-US" sz="2400" dirty="0">
                <a:solidFill>
                  <a:srgbClr val="FFFF00"/>
                </a:solidFill>
                <a:effectLst>
                  <a:outerShdw blurRad="50800" dist="38100" dir="2700000" algn="tl" rotWithShape="0">
                    <a:prstClr val="black">
                      <a:alpha val="40000"/>
                    </a:prstClr>
                  </a:outerShdw>
                </a:effectLst>
              </a:rPr>
              <a:t>, Jan 2020</a:t>
            </a:r>
          </a:p>
        </p:txBody>
      </p:sp>
      <p:sp>
        <p:nvSpPr>
          <p:cNvPr id="7" name="TextBox 6"/>
          <p:cNvSpPr txBox="1"/>
          <p:nvPr/>
        </p:nvSpPr>
        <p:spPr>
          <a:xfrm>
            <a:off x="633827" y="393621"/>
            <a:ext cx="4831557" cy="1088333"/>
          </a:xfrm>
          <a:prstGeom prst="rect">
            <a:avLst/>
          </a:prstGeom>
          <a:noFill/>
        </p:spPr>
        <p:txBody>
          <a:bodyPr wrap="square" rtlCol="0">
            <a:spAutoFit/>
          </a:bodyPr>
          <a:lstStyle/>
          <a:p>
            <a:pPr algn="ct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The </a:t>
            </a:r>
            <a:r>
              <a:rPr lang="en-US" sz="3200" b="1" dirty="0" err="1">
                <a:ln>
                  <a:solidFill>
                    <a:schemeClr val="tx1">
                      <a:alpha val="42000"/>
                    </a:schemeClr>
                  </a:solidFill>
                </a:ln>
                <a:solidFill>
                  <a:srgbClr val="FFFF00"/>
                </a:solidFill>
                <a:effectLst>
                  <a:outerShdw blurRad="50800" dist="38100" dir="2700000" algn="tl" rotWithShape="0">
                    <a:prstClr val="black">
                      <a:alpha val="40000"/>
                    </a:prstClr>
                  </a:outerShdw>
                </a:effectLst>
              </a:rPr>
              <a:t>Krumlov</a:t>
            </a: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 Trinity </a:t>
            </a:r>
          </a:p>
          <a:p>
            <a:pPr algn="ct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Transcriptomics Experience</a:t>
            </a:r>
            <a:endParaRPr lang="en-US" sz="3200" dirty="0"/>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rotWithShape="1">
          <a:blip r:embed="rId3"/>
          <a:srcRect b="70091"/>
          <a:stretch/>
        </p:blipFill>
        <p:spPr>
          <a:xfrm>
            <a:off x="0" y="260602"/>
            <a:ext cx="9144000" cy="170295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6931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a:t>Isoform A</a:t>
            </a:r>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a:t>Isoform B</a:t>
            </a:r>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a:t>Graphical</a:t>
            </a:r>
            <a:br>
              <a:rPr lang="en-US" sz="1400" dirty="0"/>
            </a:br>
            <a:r>
              <a:rPr lang="en-US" sz="1400" dirty="0"/>
              <a:t>representation</a:t>
            </a:r>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a:t>Expressed isoforms</a:t>
            </a:r>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a:t>(low)</a:t>
              </a:r>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a:t>(high)</a:t>
              </a:r>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a:t>Expression</a:t>
              </a:r>
            </a:p>
          </p:txBody>
        </p:sp>
      </p:grpSp>
    </p:spTree>
    <p:extLst>
      <p:ext uri="{BB962C8B-B14F-4D97-AF65-F5344CB8AC3E}">
        <p14:creationId xmlns:p14="http://schemas.microsoft.com/office/powerpoint/2010/main" val="35162528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a:t>No k-</a:t>
            </a:r>
            <a:r>
              <a:rPr lang="en-US" dirty="0" err="1"/>
              <a:t>mers</a:t>
            </a:r>
            <a:r>
              <a:rPr lang="en-US" dirty="0"/>
              <a:t> in common</a:t>
            </a:r>
          </a:p>
        </p:txBody>
      </p:sp>
    </p:spTree>
    <p:extLst>
      <p:ext uri="{BB962C8B-B14F-4D97-AF65-F5344CB8AC3E}">
        <p14:creationId xmlns:p14="http://schemas.microsoft.com/office/powerpoint/2010/main" val="36935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a:t>Chrysalis Re-groups Related Inchworm </a:t>
            </a:r>
            <a:r>
              <a:rPr lang="en-US" sz="2800" dirty="0" err="1"/>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a:t>Chrysalis uses (k-1) overlaps and read support to link related Inchworm </a:t>
            </a:r>
            <a:r>
              <a:rPr lang="en-US" dirty="0" err="1"/>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Freeform 15">
            <a:extLst>
              <a:ext uri="{FF2B5EF4-FFF2-40B4-BE49-F238E27FC236}">
                <a16:creationId xmlns:a16="http://schemas.microsoft.com/office/drawing/2014/main" id="{813FFF06-8D5D-C642-BDB1-C995C961A0B5}"/>
              </a:ext>
            </a:extLst>
          </p:cNvPr>
          <p:cNvSpPr/>
          <p:nvPr/>
        </p:nvSpPr>
        <p:spPr>
          <a:xfrm>
            <a:off x="44605" y="747132"/>
            <a:ext cx="5475249" cy="5408341"/>
          </a:xfrm>
          <a:custGeom>
            <a:avLst/>
            <a:gdLst>
              <a:gd name="connsiteX0" fmla="*/ 33454 w 5475249"/>
              <a:gd name="connsiteY0" fmla="*/ 0 h 5408341"/>
              <a:gd name="connsiteX1" fmla="*/ 3546088 w 5475249"/>
              <a:gd name="connsiteY1" fmla="*/ 89209 h 5408341"/>
              <a:gd name="connsiteX2" fmla="*/ 5419493 w 5475249"/>
              <a:gd name="connsiteY2" fmla="*/ 144966 h 5408341"/>
              <a:gd name="connsiteX3" fmla="*/ 5475249 w 5475249"/>
              <a:gd name="connsiteY3" fmla="*/ 1550019 h 5408341"/>
              <a:gd name="connsiteX4" fmla="*/ 5475249 w 5475249"/>
              <a:gd name="connsiteY4" fmla="*/ 2129883 h 5408341"/>
              <a:gd name="connsiteX5" fmla="*/ 5196468 w 5475249"/>
              <a:gd name="connsiteY5" fmla="*/ 2553629 h 5408341"/>
              <a:gd name="connsiteX6" fmla="*/ 5252224 w 5475249"/>
              <a:gd name="connsiteY6" fmla="*/ 3033131 h 5408341"/>
              <a:gd name="connsiteX7" fmla="*/ 3958683 w 5475249"/>
              <a:gd name="connsiteY7" fmla="*/ 5408341 h 5408341"/>
              <a:gd name="connsiteX8" fmla="*/ 0 w 5475249"/>
              <a:gd name="connsiteY8" fmla="*/ 4928839 h 5408341"/>
              <a:gd name="connsiteX9" fmla="*/ 33454 w 5475249"/>
              <a:gd name="connsiteY9" fmla="*/ 0 h 540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5249" h="5408341">
                <a:moveTo>
                  <a:pt x="33454" y="0"/>
                </a:moveTo>
                <a:lnTo>
                  <a:pt x="3546088" y="89209"/>
                </a:lnTo>
                <a:lnTo>
                  <a:pt x="5419493" y="144966"/>
                </a:lnTo>
                <a:lnTo>
                  <a:pt x="5475249" y="1550019"/>
                </a:lnTo>
                <a:lnTo>
                  <a:pt x="5475249" y="2129883"/>
                </a:lnTo>
                <a:lnTo>
                  <a:pt x="5196468" y="2553629"/>
                </a:lnTo>
                <a:lnTo>
                  <a:pt x="5252224" y="3033131"/>
                </a:lnTo>
                <a:lnTo>
                  <a:pt x="3958683" y="5408341"/>
                </a:lnTo>
                <a:lnTo>
                  <a:pt x="0" y="4928839"/>
                </a:lnTo>
                <a:lnTo>
                  <a:pt x="33454" y="0"/>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552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a:t>Butterfly Example 1: </a:t>
            </a:r>
            <a:br>
              <a:rPr lang="en-US" sz="2400" dirty="0"/>
            </a:br>
            <a:r>
              <a:rPr lang="en-US" sz="24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69803" y="5750934"/>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248CDA6-6C1C-3D4F-A16C-7CCFA01F6AB1}"/>
              </a:ext>
            </a:extLst>
          </p:cNvPr>
          <p:cNvSpPr/>
          <p:nvPr/>
        </p:nvSpPr>
        <p:spPr>
          <a:xfrm>
            <a:off x="3483668" y="1963554"/>
            <a:ext cx="5558551" cy="4783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2155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a:t>(Reference structure)</a:t>
            </a:r>
          </a:p>
        </p:txBody>
      </p:sp>
    </p:spTree>
    <p:extLst>
      <p:ext uri="{BB962C8B-B14F-4D97-AF65-F5344CB8AC3E}">
        <p14:creationId xmlns:p14="http://schemas.microsoft.com/office/powerpoint/2010/main" val="14413632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a:t>Butterfly Example 2:</a:t>
            </a:r>
          </a:p>
        </p:txBody>
      </p:sp>
    </p:spTree>
    <p:extLst>
      <p:ext uri="{BB962C8B-B14F-4D97-AF65-F5344CB8AC3E}">
        <p14:creationId xmlns:p14="http://schemas.microsoft.com/office/powerpoint/2010/main" val="12915457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Tree>
    <p:extLst>
      <p:ext uri="{BB962C8B-B14F-4D97-AF65-F5344CB8AC3E}">
        <p14:creationId xmlns:p14="http://schemas.microsoft.com/office/powerpoint/2010/main" val="18423095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a:t>Strand-specific RNA-</a:t>
            </a:r>
            <a:r>
              <a:rPr lang="en-US" sz="3600" dirty="0" err="1"/>
              <a:t>Seq</a:t>
            </a:r>
            <a:r>
              <a:rPr lang="en-US" sz="3600" dirty="0"/>
              <a:t> is Preferred</a:t>
            </a:r>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a:ln>
                  <a:solidFill>
                    <a:srgbClr val="FF6600"/>
                  </a:solidFill>
                </a:ln>
              </a:rPr>
              <a:t>‘</a:t>
            </a:r>
            <a:r>
              <a:rPr lang="en-US" sz="2400" dirty="0" err="1">
                <a:ln>
                  <a:solidFill>
                    <a:srgbClr val="FF6600"/>
                  </a:solidFill>
                </a:ln>
              </a:rPr>
              <a:t>dUTP</a:t>
            </a:r>
            <a:r>
              <a:rPr lang="en-US" sz="2400" dirty="0">
                <a:ln>
                  <a:solidFill>
                    <a:srgbClr val="FF6600"/>
                  </a:solidFill>
                </a:ln>
              </a:rPr>
              <a:t> second strand marking’ identified as the leading protocol </a:t>
            </a: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a:t>Computationally: fewer confounding graph structures in de novo assembly:</a:t>
            </a:r>
          </a:p>
          <a:p>
            <a:r>
              <a:rPr lang="en-US" sz="2000" dirty="0"/>
              <a:t>                ex.  Forward != reverse complement </a:t>
            </a:r>
          </a:p>
          <a:p>
            <a:r>
              <a:rPr lang="en-US" sz="2000" dirty="0"/>
              <a:t>	             </a:t>
            </a:r>
            <a:r>
              <a:rPr lang="en-US" dirty="0"/>
              <a:t>       (GGAA != TTCC)</a:t>
            </a:r>
          </a:p>
          <a:p>
            <a:r>
              <a:rPr lang="en-US" sz="2000" dirty="0"/>
              <a:t>Biologically: separate 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Parkhomchuk</a:t>
            </a:r>
            <a:r>
              <a:rPr lang="en-US" sz="1500" b="1" i="1" dirty="0">
                <a:solidFill>
                  <a:srgbClr val="000000"/>
                </a:solidFill>
              </a:rPr>
              <a:t> 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a:solidFill>
                  <a:srgbClr val="008000"/>
                </a:solidFill>
              </a:rPr>
              <a:t>RNA</a:t>
            </a: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a:solidFill>
                      <a:srgbClr val="000000"/>
                    </a:solidFill>
                  </a:rPr>
                  <a:t>PCR and paired-end sequencing</a:t>
                </a: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a:solidFill>
                      <a:srgbClr val="000000"/>
                    </a:solidFill>
                  </a:rPr>
                  <a:t>Adaptor ligation</a:t>
                </a: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a:solidFill>
                      <a:srgbClr val="FF00FF"/>
                    </a:solidFill>
                  </a:rPr>
                  <a:t>UU</a:t>
                </a: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a:solidFill>
                      <a:srgbClr val="FF00FF"/>
                    </a:solidFill>
                  </a:rPr>
                  <a:t>UU</a:t>
                </a: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a:solidFill>
                      <a:srgbClr val="FF00FF"/>
                    </a:solidFill>
                  </a:rPr>
                  <a:t>U</a:t>
                </a: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a:solidFill>
                      <a:srgbClr val="FF00FF"/>
                    </a:solidFill>
                  </a:rPr>
                  <a:t>UU</a:t>
                </a: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a:solidFill>
                      <a:srgbClr val="FF00FF"/>
                    </a:solidFill>
                  </a:rPr>
                  <a:t>UU</a:t>
                </a: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a:solidFill>
                      <a:srgbClr val="FF00FF"/>
                    </a:solidFill>
                  </a:rPr>
                  <a:t>U</a:t>
                </a: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 </a:t>
              </a:r>
            </a:p>
            <a:p>
              <a:pPr marL="57150" indent="-57150" defTabSz="4389438" eaLnBrk="0" hangingPunct="0">
                <a:spcAft>
                  <a:spcPts val="0"/>
                </a:spcAft>
              </a:pPr>
              <a:r>
                <a:rPr lang="en-US" sz="1400" b="1" dirty="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a:solidFill>
                    <a:srgbClr val="000000"/>
                  </a:solidFill>
                </a:rPr>
                <a:t>E</a:t>
              </a:r>
              <a:r>
                <a:rPr lang="en-US" sz="1400" b="1" dirty="0">
                  <a:solidFill>
                    <a:srgbClr val="000000"/>
                  </a:solidFill>
                </a:rPr>
                <a:t>xcision </a:t>
              </a:r>
              <a:r>
                <a:rPr lang="en-US" sz="1400" b="1" u="sng" dirty="0">
                  <a:solidFill>
                    <a:srgbClr val="000000"/>
                  </a:solidFill>
                </a:rPr>
                <a:t>R</a:t>
              </a:r>
              <a:r>
                <a:rPr lang="en-US" sz="1400" b="1" dirty="0">
                  <a:solidFill>
                    <a:srgbClr val="000000"/>
                  </a:solidFill>
                </a:rPr>
                <a:t>eagent)</a:t>
              </a: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a:solidFill>
                      <a:srgbClr val="000000"/>
                    </a:solidFill>
                  </a:rPr>
                  <a:t>Remove “U”s</a:t>
                </a: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a:solidFill>
                      <a:srgbClr val="FF00FF"/>
                    </a:solidFill>
                  </a:rPr>
                  <a:t>Second-strand synthesis with dTTP </a:t>
                </a:r>
                <a:r>
                  <a:rPr lang="en-US" sz="1400" b="1" dirty="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a:solidFill>
                        <a:srgbClr val="000090"/>
                      </a:solidFill>
                    </a:rPr>
                    <a:t>First-strand synthesis with normal dNTPs</a:t>
                  </a: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a:solidFill>
                    <a:srgbClr val="000090"/>
                  </a:solidFill>
                </a:rPr>
                <a:t>cDNA</a:t>
              </a: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Tree>
    <p:extLst>
      <p:ext uri="{BB962C8B-B14F-4D97-AF65-F5344CB8AC3E}">
        <p14:creationId xmlns:p14="http://schemas.microsoft.com/office/powerpoint/2010/main" val="35272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a:t>Overlapping UTRs from Opposite Strands</a:t>
            </a:r>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a:t>Schizosacharomyces</a:t>
            </a:r>
            <a:r>
              <a:rPr lang="en-US" sz="1400" i="1" dirty="0"/>
              <a:t> </a:t>
            </a:r>
            <a:r>
              <a:rPr lang="en-US" sz="1400" i="1" dirty="0" err="1"/>
              <a:t>pombe</a:t>
            </a:r>
            <a:endParaRPr lang="en-US" sz="1400" i="1" dirty="0"/>
          </a:p>
          <a:p>
            <a:pPr algn="ctr"/>
            <a:r>
              <a:rPr lang="en-US" sz="1400" dirty="0"/>
              <a:t>(fission yeast)</a:t>
            </a:r>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Antisense-dominated Transcription</a:t>
            </a:r>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88E3-4BD9-9E42-AA70-E6F42E4C529D}"/>
              </a:ext>
            </a:extLst>
          </p:cNvPr>
          <p:cNvSpPr>
            <a:spLocks noGrp="1"/>
          </p:cNvSpPr>
          <p:nvPr>
            <p:ph type="title"/>
          </p:nvPr>
        </p:nvSpPr>
        <p:spPr>
          <a:xfrm>
            <a:off x="434898" y="80541"/>
            <a:ext cx="8229600" cy="1143000"/>
          </a:xfrm>
        </p:spPr>
        <p:txBody>
          <a:bodyPr>
            <a:noAutofit/>
          </a:bodyPr>
          <a:lstStyle/>
          <a:p>
            <a:r>
              <a:rPr lang="en-US" sz="2800" b="1" dirty="0"/>
              <a:t>Trinity is a Highly Effective and </a:t>
            </a:r>
            <a:br>
              <a:rPr lang="en-US" sz="2800" b="1" dirty="0"/>
            </a:br>
            <a:r>
              <a:rPr lang="en-US" sz="2800" b="1" dirty="0"/>
              <a:t>Highly Popular RNA-</a:t>
            </a:r>
            <a:r>
              <a:rPr lang="en-US" sz="2800" b="1" dirty="0" err="1"/>
              <a:t>Seq</a:t>
            </a:r>
            <a:r>
              <a:rPr lang="en-US" sz="2800" b="1" dirty="0"/>
              <a:t> Assembler</a:t>
            </a:r>
          </a:p>
        </p:txBody>
      </p:sp>
      <p:pic>
        <p:nvPicPr>
          <p:cNvPr id="4" name="Picture 3">
            <a:extLst>
              <a:ext uri="{FF2B5EF4-FFF2-40B4-BE49-F238E27FC236}">
                <a16:creationId xmlns:a16="http://schemas.microsoft.com/office/drawing/2014/main" id="{7B48988B-6998-5244-911B-ABE2E651277C}"/>
              </a:ext>
            </a:extLst>
          </p:cNvPr>
          <p:cNvPicPr>
            <a:picLocks noChangeAspect="1"/>
          </p:cNvPicPr>
          <p:nvPr/>
        </p:nvPicPr>
        <p:blipFill>
          <a:blip r:embed="rId2"/>
          <a:stretch>
            <a:fillRect/>
          </a:stretch>
        </p:blipFill>
        <p:spPr>
          <a:xfrm>
            <a:off x="1016489" y="1569958"/>
            <a:ext cx="2830681" cy="3723433"/>
          </a:xfrm>
          <a:prstGeom prst="rect">
            <a:avLst/>
          </a:prstGeom>
        </p:spPr>
      </p:pic>
      <p:sp>
        <p:nvSpPr>
          <p:cNvPr id="5" name="TextBox 4">
            <a:extLst>
              <a:ext uri="{FF2B5EF4-FFF2-40B4-BE49-F238E27FC236}">
                <a16:creationId xmlns:a16="http://schemas.microsoft.com/office/drawing/2014/main" id="{63825EF6-60AA-1F43-9CCF-BAD014EA56DF}"/>
              </a:ext>
            </a:extLst>
          </p:cNvPr>
          <p:cNvSpPr txBox="1"/>
          <p:nvPr/>
        </p:nvSpPr>
        <p:spPr>
          <a:xfrm>
            <a:off x="1163487" y="5528296"/>
            <a:ext cx="2683683" cy="338554"/>
          </a:xfrm>
          <a:prstGeom prst="rect">
            <a:avLst/>
          </a:prstGeom>
          <a:solidFill>
            <a:srgbClr val="FFFFFF"/>
          </a:solidFill>
        </p:spPr>
        <p:txBody>
          <a:bodyPr wrap="none" rtlCol="0">
            <a:spAutoFit/>
          </a:bodyPr>
          <a:lstStyle/>
          <a:p>
            <a:r>
              <a:rPr lang="en-US" sz="1600" dirty="0"/>
              <a:t>Nature Biotechnology, 2011</a:t>
            </a:r>
          </a:p>
        </p:txBody>
      </p:sp>
      <p:sp>
        <p:nvSpPr>
          <p:cNvPr id="6" name="TextBox 5">
            <a:extLst>
              <a:ext uri="{FF2B5EF4-FFF2-40B4-BE49-F238E27FC236}">
                <a16:creationId xmlns:a16="http://schemas.microsoft.com/office/drawing/2014/main" id="{778F675B-16EE-2141-BB2A-F74F37AA2C56}"/>
              </a:ext>
            </a:extLst>
          </p:cNvPr>
          <p:cNvSpPr txBox="1"/>
          <p:nvPr/>
        </p:nvSpPr>
        <p:spPr>
          <a:xfrm>
            <a:off x="4594302" y="1761893"/>
            <a:ext cx="2785058" cy="1200329"/>
          </a:xfrm>
          <a:prstGeom prst="rect">
            <a:avLst/>
          </a:prstGeom>
          <a:noFill/>
        </p:spPr>
        <p:txBody>
          <a:bodyPr wrap="none" rtlCol="0">
            <a:spAutoFit/>
          </a:bodyPr>
          <a:lstStyle/>
          <a:p>
            <a:r>
              <a:rPr lang="en-US" dirty="0"/>
              <a:t>Thousands of routine users.</a:t>
            </a:r>
          </a:p>
          <a:p>
            <a:endParaRPr lang="en-US" dirty="0"/>
          </a:p>
          <a:p>
            <a:r>
              <a:rPr lang="en-US" dirty="0"/>
              <a:t>~9k literature citations</a:t>
            </a:r>
          </a:p>
          <a:p>
            <a:endParaRPr lang="en-US" dirty="0"/>
          </a:p>
        </p:txBody>
      </p:sp>
      <p:pic>
        <p:nvPicPr>
          <p:cNvPr id="8" name="Picture 7">
            <a:extLst>
              <a:ext uri="{FF2B5EF4-FFF2-40B4-BE49-F238E27FC236}">
                <a16:creationId xmlns:a16="http://schemas.microsoft.com/office/drawing/2014/main" id="{D57FFC63-31D9-0D4B-996E-A0344F56D6FF}"/>
              </a:ext>
            </a:extLst>
          </p:cNvPr>
          <p:cNvPicPr>
            <a:picLocks noChangeAspect="1"/>
          </p:cNvPicPr>
          <p:nvPr/>
        </p:nvPicPr>
        <p:blipFill>
          <a:blip r:embed="rId3"/>
          <a:stretch>
            <a:fillRect/>
          </a:stretch>
        </p:blipFill>
        <p:spPr>
          <a:xfrm>
            <a:off x="5246091" y="3963508"/>
            <a:ext cx="2328333" cy="1362075"/>
          </a:xfrm>
          <a:prstGeom prst="rect">
            <a:avLst/>
          </a:prstGeom>
        </p:spPr>
      </p:pic>
      <p:sp>
        <p:nvSpPr>
          <p:cNvPr id="9" name="TextBox 8">
            <a:extLst>
              <a:ext uri="{FF2B5EF4-FFF2-40B4-BE49-F238E27FC236}">
                <a16:creationId xmlns:a16="http://schemas.microsoft.com/office/drawing/2014/main" id="{1D471620-A961-8C47-A90A-C952187B52AF}"/>
              </a:ext>
            </a:extLst>
          </p:cNvPr>
          <p:cNvSpPr txBox="1"/>
          <p:nvPr/>
        </p:nvSpPr>
        <p:spPr>
          <a:xfrm>
            <a:off x="4860729" y="5202837"/>
            <a:ext cx="2913290" cy="369332"/>
          </a:xfrm>
          <a:prstGeom prst="rect">
            <a:avLst/>
          </a:prstGeom>
          <a:noFill/>
        </p:spPr>
        <p:txBody>
          <a:bodyPr wrap="none" rtlCol="0">
            <a:spAutoFit/>
          </a:bodyPr>
          <a:lstStyle/>
          <a:p>
            <a:r>
              <a:rPr lang="en-US" dirty="0">
                <a:solidFill>
                  <a:srgbClr val="3366FF"/>
                </a:solidFill>
              </a:rPr>
              <a:t>http://</a:t>
            </a:r>
            <a:r>
              <a:rPr lang="en-US" dirty="0" err="1">
                <a:solidFill>
                  <a:srgbClr val="3366FF"/>
                </a:solidFill>
              </a:rPr>
              <a:t>trinityrnaseq.github.io</a:t>
            </a:r>
            <a:endParaRPr lang="en-US" dirty="0">
              <a:solidFill>
                <a:srgbClr val="3366FF"/>
              </a:solidFill>
            </a:endParaRPr>
          </a:p>
        </p:txBody>
      </p:sp>
      <p:sp>
        <p:nvSpPr>
          <p:cNvPr id="12" name="TextBox 11">
            <a:extLst>
              <a:ext uri="{FF2B5EF4-FFF2-40B4-BE49-F238E27FC236}">
                <a16:creationId xmlns:a16="http://schemas.microsoft.com/office/drawing/2014/main" id="{FDEA85E6-FDD7-8D4B-93A2-4C54743BE605}"/>
              </a:ext>
            </a:extLst>
          </p:cNvPr>
          <p:cNvSpPr txBox="1"/>
          <p:nvPr/>
        </p:nvSpPr>
        <p:spPr>
          <a:xfrm>
            <a:off x="4627755" y="3013154"/>
            <a:ext cx="3278077" cy="646331"/>
          </a:xfrm>
          <a:prstGeom prst="rect">
            <a:avLst/>
          </a:prstGeom>
          <a:noFill/>
        </p:spPr>
        <p:txBody>
          <a:bodyPr wrap="none" rtlCol="0">
            <a:spAutoFit/>
          </a:bodyPr>
          <a:lstStyle/>
          <a:p>
            <a:r>
              <a:rPr lang="en-US" dirty="0"/>
              <a:t>Freely available, well-supported, </a:t>
            </a:r>
          </a:p>
          <a:p>
            <a:r>
              <a:rPr lang="en-US" dirty="0"/>
              <a:t>open source software</a:t>
            </a:r>
          </a:p>
        </p:txBody>
      </p:sp>
    </p:spTree>
    <p:extLst>
      <p:ext uri="{BB962C8B-B14F-4D97-AF65-F5344CB8AC3E}">
        <p14:creationId xmlns:p14="http://schemas.microsoft.com/office/powerpoint/2010/main" val="2751116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69803" y="5750934"/>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248CDA6-6C1C-3D4F-A16C-7CCFA01F6AB1}"/>
              </a:ext>
            </a:extLst>
          </p:cNvPr>
          <p:cNvSpPr/>
          <p:nvPr/>
        </p:nvSpPr>
        <p:spPr>
          <a:xfrm>
            <a:off x="6269803" y="1963554"/>
            <a:ext cx="2772416" cy="4783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1832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2" name="TextBox 11"/>
          <p:cNvSpPr txBox="1"/>
          <p:nvPr/>
        </p:nvSpPr>
        <p:spPr>
          <a:xfrm>
            <a:off x="1407471" y="159167"/>
            <a:ext cx="6926704" cy="954107"/>
          </a:xfrm>
          <a:prstGeom prst="rect">
            <a:avLst/>
          </a:prstGeom>
          <a:noFill/>
        </p:spPr>
        <p:txBody>
          <a:bodyPr wrap="none" rtlCol="0">
            <a:spAutoFit/>
          </a:bodyPr>
          <a:lstStyle/>
          <a:p>
            <a:pPr algn="ctr"/>
            <a:r>
              <a:rPr lang="en-US" sz="3200" dirty="0"/>
              <a:t>Trinity – Today, Many More Components</a:t>
            </a:r>
          </a:p>
          <a:p>
            <a:pPr algn="ctr"/>
            <a:r>
              <a:rPr lang="en-US" sz="2400" dirty="0"/>
              <a:t>(off-the-shelf and into the Trinity ecosystem) </a:t>
            </a:r>
          </a:p>
        </p:txBody>
      </p:sp>
      <p:grpSp>
        <p:nvGrpSpPr>
          <p:cNvPr id="35" name="Group 34">
            <a:extLst>
              <a:ext uri="{FF2B5EF4-FFF2-40B4-BE49-F238E27FC236}">
                <a16:creationId xmlns:a16="http://schemas.microsoft.com/office/drawing/2014/main" id="{1457A262-FB47-4142-B5EC-D24CF47E8E6E}"/>
              </a:ext>
            </a:extLst>
          </p:cNvPr>
          <p:cNvGrpSpPr/>
          <p:nvPr/>
        </p:nvGrpSpPr>
        <p:grpSpPr>
          <a:xfrm>
            <a:off x="94455" y="466659"/>
            <a:ext cx="1296624" cy="2231981"/>
            <a:chOff x="94455" y="466659"/>
            <a:chExt cx="1296624" cy="2231981"/>
          </a:xfrm>
        </p:grpSpPr>
        <p:grpSp>
          <p:nvGrpSpPr>
            <p:cNvPr id="21" name="Group 20">
              <a:extLst>
                <a:ext uri="{FF2B5EF4-FFF2-40B4-BE49-F238E27FC236}">
                  <a16:creationId xmlns:a16="http://schemas.microsoft.com/office/drawing/2014/main" id="{AA1AAE10-EABE-FD40-B18E-91033534C822}"/>
                </a:ext>
              </a:extLst>
            </p:cNvPr>
            <p:cNvGrpSpPr/>
            <p:nvPr/>
          </p:nvGrpSpPr>
          <p:grpSpPr>
            <a:xfrm>
              <a:off x="94455" y="1607363"/>
              <a:ext cx="1208729" cy="1091277"/>
              <a:chOff x="182162" y="271346"/>
              <a:chExt cx="1208729" cy="1091277"/>
            </a:xfrm>
          </p:grpSpPr>
          <p:pic>
            <p:nvPicPr>
              <p:cNvPr id="17" name="Picture 16">
                <a:extLst>
                  <a:ext uri="{FF2B5EF4-FFF2-40B4-BE49-F238E27FC236}">
                    <a16:creationId xmlns:a16="http://schemas.microsoft.com/office/drawing/2014/main" id="{71311A7A-2C2D-7E42-A358-D3C45AD40BC2}"/>
                  </a:ext>
                </a:extLst>
              </p:cNvPr>
              <p:cNvPicPr>
                <a:picLocks noChangeAspect="1"/>
              </p:cNvPicPr>
              <p:nvPr/>
            </p:nvPicPr>
            <p:blipFill>
              <a:blip r:embed="rId7"/>
              <a:stretch>
                <a:fillRect/>
              </a:stretch>
            </p:blipFill>
            <p:spPr>
              <a:xfrm>
                <a:off x="251802" y="271346"/>
                <a:ext cx="1069451" cy="1091277"/>
              </a:xfrm>
              <a:prstGeom prst="rect">
                <a:avLst/>
              </a:prstGeom>
            </p:spPr>
          </p:pic>
          <p:sp>
            <p:nvSpPr>
              <p:cNvPr id="18" name="TextBox 17">
                <a:extLst>
                  <a:ext uri="{FF2B5EF4-FFF2-40B4-BE49-F238E27FC236}">
                    <a16:creationId xmlns:a16="http://schemas.microsoft.com/office/drawing/2014/main" id="{28505A4B-C6F9-D349-954E-338296AFB8B2}"/>
                  </a:ext>
                </a:extLst>
              </p:cNvPr>
              <p:cNvSpPr txBox="1"/>
              <p:nvPr/>
            </p:nvSpPr>
            <p:spPr>
              <a:xfrm>
                <a:off x="182162" y="567049"/>
                <a:ext cx="1208729" cy="584775"/>
              </a:xfrm>
              <a:prstGeom prst="rect">
                <a:avLst/>
              </a:prstGeom>
              <a:noFill/>
            </p:spPr>
            <p:txBody>
              <a:bodyPr wrap="none" rtlCol="0">
                <a:spAutoFit/>
              </a:bodyPr>
              <a:lstStyle/>
              <a:p>
                <a:pPr algn="ctr"/>
                <a:r>
                  <a:rPr lang="en-US" dirty="0"/>
                  <a:t>Jellyfish </a:t>
                </a:r>
              </a:p>
              <a:p>
                <a:pPr algn="ctr"/>
                <a:r>
                  <a:rPr lang="en-US" sz="1400" dirty="0"/>
                  <a:t> </a:t>
                </a:r>
                <a:r>
                  <a:rPr lang="en-US" sz="1400" dirty="0" err="1"/>
                  <a:t>kmer</a:t>
                </a:r>
                <a:r>
                  <a:rPr lang="en-US" sz="1400" dirty="0"/>
                  <a:t> counter</a:t>
                </a:r>
              </a:p>
            </p:txBody>
          </p:sp>
        </p:grpSp>
        <p:sp>
          <p:nvSpPr>
            <p:cNvPr id="27" name="TextBox 26">
              <a:extLst>
                <a:ext uri="{FF2B5EF4-FFF2-40B4-BE49-F238E27FC236}">
                  <a16:creationId xmlns:a16="http://schemas.microsoft.com/office/drawing/2014/main" id="{E300CF91-9E2B-9B46-96AD-31625663684A}"/>
                </a:ext>
              </a:extLst>
            </p:cNvPr>
            <p:cNvSpPr txBox="1"/>
            <p:nvPr/>
          </p:nvSpPr>
          <p:spPr>
            <a:xfrm>
              <a:off x="1052525" y="1551799"/>
              <a:ext cx="338554" cy="461665"/>
            </a:xfrm>
            <a:prstGeom prst="rect">
              <a:avLst/>
            </a:prstGeom>
            <a:noFill/>
          </p:spPr>
          <p:txBody>
            <a:bodyPr wrap="none" rtlCol="0">
              <a:spAutoFit/>
            </a:bodyPr>
            <a:lstStyle/>
            <a:p>
              <a:r>
                <a:rPr lang="en-US" sz="2400" dirty="0"/>
                <a:t>+</a:t>
              </a:r>
            </a:p>
          </p:txBody>
        </p:sp>
        <p:pic>
          <p:nvPicPr>
            <p:cNvPr id="29" name="Picture 28">
              <a:extLst>
                <a:ext uri="{FF2B5EF4-FFF2-40B4-BE49-F238E27FC236}">
                  <a16:creationId xmlns:a16="http://schemas.microsoft.com/office/drawing/2014/main" id="{89E0862B-DBD4-2E4B-81E5-60CD81D15B3C}"/>
                </a:ext>
              </a:extLst>
            </p:cNvPr>
            <p:cNvPicPr>
              <a:picLocks noChangeAspect="1"/>
            </p:cNvPicPr>
            <p:nvPr/>
          </p:nvPicPr>
          <p:blipFill rotWithShape="1">
            <a:blip r:embed="rId8"/>
            <a:srcRect l="29237" t="2686" r="30370" b="38578"/>
            <a:stretch/>
          </p:blipFill>
          <p:spPr>
            <a:xfrm>
              <a:off x="431241" y="695513"/>
              <a:ext cx="579863" cy="835522"/>
            </a:xfrm>
            <a:prstGeom prst="rect">
              <a:avLst/>
            </a:prstGeom>
          </p:spPr>
        </p:pic>
        <p:sp>
          <p:nvSpPr>
            <p:cNvPr id="31" name="TextBox 30">
              <a:extLst>
                <a:ext uri="{FF2B5EF4-FFF2-40B4-BE49-F238E27FC236}">
                  <a16:creationId xmlns:a16="http://schemas.microsoft.com/office/drawing/2014/main" id="{EBCE211A-2D38-9B4F-9081-34786B34ADB1}"/>
                </a:ext>
              </a:extLst>
            </p:cNvPr>
            <p:cNvSpPr txBox="1"/>
            <p:nvPr/>
          </p:nvSpPr>
          <p:spPr>
            <a:xfrm>
              <a:off x="367013" y="466659"/>
              <a:ext cx="750526" cy="261610"/>
            </a:xfrm>
            <a:prstGeom prst="rect">
              <a:avLst/>
            </a:prstGeom>
            <a:noFill/>
          </p:spPr>
          <p:txBody>
            <a:bodyPr wrap="none" rtlCol="0">
              <a:spAutoFit/>
            </a:bodyPr>
            <a:lstStyle/>
            <a:p>
              <a:r>
                <a:rPr lang="en-US" sz="1100" dirty="0"/>
                <a:t>Rob </a:t>
              </a:r>
              <a:r>
                <a:rPr lang="en-US" sz="1100" dirty="0" err="1"/>
                <a:t>Patro</a:t>
              </a:r>
              <a:endParaRPr lang="en-US" sz="1100" dirty="0"/>
            </a:p>
          </p:txBody>
        </p:sp>
      </p:grpSp>
      <p:grpSp>
        <p:nvGrpSpPr>
          <p:cNvPr id="39" name="Group 38">
            <a:extLst>
              <a:ext uri="{FF2B5EF4-FFF2-40B4-BE49-F238E27FC236}">
                <a16:creationId xmlns:a16="http://schemas.microsoft.com/office/drawing/2014/main" id="{6CF923E8-865A-2F41-91E0-BC4C284CB981}"/>
              </a:ext>
            </a:extLst>
          </p:cNvPr>
          <p:cNvGrpSpPr/>
          <p:nvPr/>
        </p:nvGrpSpPr>
        <p:grpSpPr>
          <a:xfrm>
            <a:off x="6653783" y="4831870"/>
            <a:ext cx="2264265" cy="1951072"/>
            <a:chOff x="6653783" y="4831870"/>
            <a:chExt cx="2264265" cy="1951072"/>
          </a:xfrm>
        </p:grpSpPr>
        <p:sp>
          <p:nvSpPr>
            <p:cNvPr id="28" name="TextBox 27">
              <a:extLst>
                <a:ext uri="{FF2B5EF4-FFF2-40B4-BE49-F238E27FC236}">
                  <a16:creationId xmlns:a16="http://schemas.microsoft.com/office/drawing/2014/main" id="{435C64EE-4BBE-F140-869F-B8626B49B419}"/>
                </a:ext>
              </a:extLst>
            </p:cNvPr>
            <p:cNvSpPr txBox="1"/>
            <p:nvPr/>
          </p:nvSpPr>
          <p:spPr>
            <a:xfrm>
              <a:off x="7896506" y="4831870"/>
              <a:ext cx="338554" cy="461665"/>
            </a:xfrm>
            <a:prstGeom prst="rect">
              <a:avLst/>
            </a:prstGeom>
            <a:noFill/>
          </p:spPr>
          <p:txBody>
            <a:bodyPr wrap="none" rtlCol="0">
              <a:spAutoFit/>
            </a:bodyPr>
            <a:lstStyle/>
            <a:p>
              <a:r>
                <a:rPr lang="en-US" sz="2400" dirty="0"/>
                <a:t>+</a:t>
              </a:r>
            </a:p>
          </p:txBody>
        </p:sp>
        <p:grpSp>
          <p:nvGrpSpPr>
            <p:cNvPr id="38" name="Group 37">
              <a:extLst>
                <a:ext uri="{FF2B5EF4-FFF2-40B4-BE49-F238E27FC236}">
                  <a16:creationId xmlns:a16="http://schemas.microsoft.com/office/drawing/2014/main" id="{009C1E2B-0096-0E49-9EBB-C8DD248BAD12}"/>
                </a:ext>
              </a:extLst>
            </p:cNvPr>
            <p:cNvGrpSpPr/>
            <p:nvPr/>
          </p:nvGrpSpPr>
          <p:grpSpPr>
            <a:xfrm>
              <a:off x="6653783" y="5182859"/>
              <a:ext cx="2264265" cy="1600083"/>
              <a:chOff x="6653783" y="5182859"/>
              <a:chExt cx="2264265" cy="1600083"/>
            </a:xfrm>
          </p:grpSpPr>
          <p:pic>
            <p:nvPicPr>
              <p:cNvPr id="24" name="Picture 23">
                <a:extLst>
                  <a:ext uri="{FF2B5EF4-FFF2-40B4-BE49-F238E27FC236}">
                    <a16:creationId xmlns:a16="http://schemas.microsoft.com/office/drawing/2014/main" id="{3A8211BB-7721-C147-8AE7-0F35A4FC0ABB}"/>
                  </a:ext>
                </a:extLst>
              </p:cNvPr>
              <p:cNvPicPr>
                <a:picLocks noChangeAspect="1"/>
              </p:cNvPicPr>
              <p:nvPr/>
            </p:nvPicPr>
            <p:blipFill>
              <a:blip r:embed="rId9"/>
              <a:stretch>
                <a:fillRect/>
              </a:stretch>
            </p:blipFill>
            <p:spPr>
              <a:xfrm>
                <a:off x="7260632" y="5182859"/>
                <a:ext cx="1453279" cy="690756"/>
              </a:xfrm>
              <a:prstGeom prst="rect">
                <a:avLst/>
              </a:prstGeom>
            </p:spPr>
          </p:pic>
          <p:grpSp>
            <p:nvGrpSpPr>
              <p:cNvPr id="37" name="Group 36">
                <a:extLst>
                  <a:ext uri="{FF2B5EF4-FFF2-40B4-BE49-F238E27FC236}">
                    <a16:creationId xmlns:a16="http://schemas.microsoft.com/office/drawing/2014/main" id="{67263D25-E422-1448-A9DD-72831FBD8A7E}"/>
                  </a:ext>
                </a:extLst>
              </p:cNvPr>
              <p:cNvGrpSpPr/>
              <p:nvPr/>
            </p:nvGrpSpPr>
            <p:grpSpPr>
              <a:xfrm>
                <a:off x="6653783" y="5716240"/>
                <a:ext cx="2264265" cy="1066702"/>
                <a:chOff x="6653783" y="5716240"/>
                <a:chExt cx="2264265" cy="1066702"/>
              </a:xfrm>
            </p:grpSpPr>
            <p:sp>
              <p:nvSpPr>
                <p:cNvPr id="25" name="TextBox 24">
                  <a:extLst>
                    <a:ext uri="{FF2B5EF4-FFF2-40B4-BE49-F238E27FC236}">
                      <a16:creationId xmlns:a16="http://schemas.microsoft.com/office/drawing/2014/main" id="{D6E4400D-8AC5-6A40-8FF1-5A85FE9BDFA1}"/>
                    </a:ext>
                  </a:extLst>
                </p:cNvPr>
                <p:cNvSpPr txBox="1"/>
                <p:nvPr/>
              </p:nvSpPr>
              <p:spPr>
                <a:xfrm>
                  <a:off x="7134438" y="5849636"/>
                  <a:ext cx="1783610" cy="769441"/>
                </a:xfrm>
                <a:prstGeom prst="rect">
                  <a:avLst/>
                </a:prstGeom>
                <a:noFill/>
              </p:spPr>
              <p:txBody>
                <a:bodyPr wrap="square" rtlCol="0">
                  <a:spAutoFit/>
                </a:bodyPr>
                <a:lstStyle/>
                <a:p>
                  <a:pPr algn="ctr"/>
                  <a:r>
                    <a:rPr lang="en-US" sz="1100" dirty="0"/>
                    <a:t>Salmon expression quantification</a:t>
                  </a:r>
                </a:p>
                <a:p>
                  <a:pPr algn="ctr"/>
                  <a:r>
                    <a:rPr lang="en-US" sz="1100" dirty="0"/>
                    <a:t>(eliminate assembly artifacts)</a:t>
                  </a:r>
                </a:p>
              </p:txBody>
            </p:sp>
            <p:pic>
              <p:nvPicPr>
                <p:cNvPr id="30" name="Picture 29">
                  <a:extLst>
                    <a:ext uri="{FF2B5EF4-FFF2-40B4-BE49-F238E27FC236}">
                      <a16:creationId xmlns:a16="http://schemas.microsoft.com/office/drawing/2014/main" id="{0B5378B3-BB14-BC44-B0E6-C6D7E0B3EB66}"/>
                    </a:ext>
                  </a:extLst>
                </p:cNvPr>
                <p:cNvPicPr>
                  <a:picLocks noChangeAspect="1"/>
                </p:cNvPicPr>
                <p:nvPr/>
              </p:nvPicPr>
              <p:blipFill rotWithShape="1">
                <a:blip r:embed="rId8"/>
                <a:srcRect l="29237" t="2686" r="30370" b="38578"/>
                <a:stretch/>
              </p:blipFill>
              <p:spPr>
                <a:xfrm>
                  <a:off x="6761417" y="5947420"/>
                  <a:ext cx="579863" cy="835522"/>
                </a:xfrm>
                <a:prstGeom prst="rect">
                  <a:avLst/>
                </a:prstGeom>
              </p:spPr>
            </p:pic>
            <p:sp>
              <p:nvSpPr>
                <p:cNvPr id="32" name="TextBox 31">
                  <a:extLst>
                    <a:ext uri="{FF2B5EF4-FFF2-40B4-BE49-F238E27FC236}">
                      <a16:creationId xmlns:a16="http://schemas.microsoft.com/office/drawing/2014/main" id="{F43EA907-45FB-B541-9BE8-B2DDE80DBEE7}"/>
                    </a:ext>
                  </a:extLst>
                </p:cNvPr>
                <p:cNvSpPr txBox="1"/>
                <p:nvPr/>
              </p:nvSpPr>
              <p:spPr>
                <a:xfrm>
                  <a:off x="6653783" y="5716240"/>
                  <a:ext cx="750526" cy="261610"/>
                </a:xfrm>
                <a:prstGeom prst="rect">
                  <a:avLst/>
                </a:prstGeom>
                <a:noFill/>
              </p:spPr>
              <p:txBody>
                <a:bodyPr wrap="none" rtlCol="0">
                  <a:spAutoFit/>
                </a:bodyPr>
                <a:lstStyle/>
                <a:p>
                  <a:r>
                    <a:rPr lang="en-US" sz="1100" dirty="0"/>
                    <a:t>Rob </a:t>
                  </a:r>
                  <a:r>
                    <a:rPr lang="en-US" sz="1100" dirty="0" err="1"/>
                    <a:t>Patro</a:t>
                  </a:r>
                  <a:endParaRPr lang="en-US" sz="1100" dirty="0"/>
                </a:p>
              </p:txBody>
            </p:sp>
          </p:grpSp>
        </p:grpSp>
      </p:grpSp>
      <p:grpSp>
        <p:nvGrpSpPr>
          <p:cNvPr id="36" name="Group 35">
            <a:extLst>
              <a:ext uri="{FF2B5EF4-FFF2-40B4-BE49-F238E27FC236}">
                <a16:creationId xmlns:a16="http://schemas.microsoft.com/office/drawing/2014/main" id="{9340617C-7CDD-8346-99EC-9395E36EFC72}"/>
              </a:ext>
            </a:extLst>
          </p:cNvPr>
          <p:cNvGrpSpPr/>
          <p:nvPr/>
        </p:nvGrpSpPr>
        <p:grpSpPr>
          <a:xfrm>
            <a:off x="2575292" y="4831869"/>
            <a:ext cx="2690716" cy="1929956"/>
            <a:chOff x="2575292" y="4831869"/>
            <a:chExt cx="2690716" cy="1929956"/>
          </a:xfrm>
        </p:grpSpPr>
        <p:pic>
          <p:nvPicPr>
            <p:cNvPr id="22" name="Picture 21">
              <a:extLst>
                <a:ext uri="{FF2B5EF4-FFF2-40B4-BE49-F238E27FC236}">
                  <a16:creationId xmlns:a16="http://schemas.microsoft.com/office/drawing/2014/main" id="{8EA748A7-29F7-4B4B-9520-A2F88E77AE0E}"/>
                </a:ext>
              </a:extLst>
            </p:cNvPr>
            <p:cNvPicPr>
              <a:picLocks noChangeAspect="1"/>
            </p:cNvPicPr>
            <p:nvPr/>
          </p:nvPicPr>
          <p:blipFill>
            <a:blip r:embed="rId10"/>
            <a:stretch>
              <a:fillRect/>
            </a:stretch>
          </p:blipFill>
          <p:spPr>
            <a:xfrm>
              <a:off x="3603137" y="5104802"/>
              <a:ext cx="1485845" cy="642753"/>
            </a:xfrm>
            <a:prstGeom prst="rect">
              <a:avLst/>
            </a:prstGeom>
          </p:spPr>
        </p:pic>
        <p:sp>
          <p:nvSpPr>
            <p:cNvPr id="23" name="TextBox 22">
              <a:extLst>
                <a:ext uri="{FF2B5EF4-FFF2-40B4-BE49-F238E27FC236}">
                  <a16:creationId xmlns:a16="http://schemas.microsoft.com/office/drawing/2014/main" id="{34DCE062-8BDB-264B-9F2B-FEC908DDD127}"/>
                </a:ext>
              </a:extLst>
            </p:cNvPr>
            <p:cNvSpPr txBox="1"/>
            <p:nvPr/>
          </p:nvSpPr>
          <p:spPr>
            <a:xfrm>
              <a:off x="3701129" y="5611600"/>
              <a:ext cx="1564879" cy="600164"/>
            </a:xfrm>
            <a:prstGeom prst="rect">
              <a:avLst/>
            </a:prstGeom>
            <a:noFill/>
          </p:spPr>
          <p:txBody>
            <a:bodyPr wrap="square" rtlCol="0">
              <a:spAutoFit/>
            </a:bodyPr>
            <a:lstStyle/>
            <a:p>
              <a:pPr algn="ctr"/>
              <a:r>
                <a:rPr lang="en-US" sz="1100" dirty="0"/>
                <a:t>(Capture paired-end links between inchworm contigs)</a:t>
              </a:r>
            </a:p>
          </p:txBody>
        </p:sp>
        <p:sp>
          <p:nvSpPr>
            <p:cNvPr id="26" name="TextBox 25">
              <a:extLst>
                <a:ext uri="{FF2B5EF4-FFF2-40B4-BE49-F238E27FC236}">
                  <a16:creationId xmlns:a16="http://schemas.microsoft.com/office/drawing/2014/main" id="{B3CD5467-0C12-214D-9CCD-C4711ECF65EE}"/>
                </a:ext>
              </a:extLst>
            </p:cNvPr>
            <p:cNvSpPr txBox="1"/>
            <p:nvPr/>
          </p:nvSpPr>
          <p:spPr>
            <a:xfrm>
              <a:off x="4122288" y="4831869"/>
              <a:ext cx="338554" cy="461665"/>
            </a:xfrm>
            <a:prstGeom prst="rect">
              <a:avLst/>
            </a:prstGeom>
            <a:noFill/>
          </p:spPr>
          <p:txBody>
            <a:bodyPr wrap="none" rtlCol="0">
              <a:spAutoFit/>
            </a:bodyPr>
            <a:lstStyle/>
            <a:p>
              <a:r>
                <a:rPr lang="en-US" sz="2400" dirty="0"/>
                <a:t>+</a:t>
              </a:r>
            </a:p>
          </p:txBody>
        </p:sp>
        <p:pic>
          <p:nvPicPr>
            <p:cNvPr id="33" name="Picture 32">
              <a:extLst>
                <a:ext uri="{FF2B5EF4-FFF2-40B4-BE49-F238E27FC236}">
                  <a16:creationId xmlns:a16="http://schemas.microsoft.com/office/drawing/2014/main" id="{37F8D084-B994-7C42-A822-6F76240C53B5}"/>
                </a:ext>
              </a:extLst>
            </p:cNvPr>
            <p:cNvPicPr>
              <a:picLocks noChangeAspect="1"/>
            </p:cNvPicPr>
            <p:nvPr/>
          </p:nvPicPr>
          <p:blipFill rotWithShape="1">
            <a:blip r:embed="rId11"/>
            <a:srcRect l="16652" r="12308" b="13651"/>
            <a:stretch/>
          </p:blipFill>
          <p:spPr>
            <a:xfrm>
              <a:off x="2742829" y="5925852"/>
              <a:ext cx="635991" cy="835973"/>
            </a:xfrm>
            <a:prstGeom prst="rect">
              <a:avLst/>
            </a:prstGeom>
          </p:spPr>
        </p:pic>
        <p:sp>
          <p:nvSpPr>
            <p:cNvPr id="34" name="TextBox 33">
              <a:extLst>
                <a:ext uri="{FF2B5EF4-FFF2-40B4-BE49-F238E27FC236}">
                  <a16:creationId xmlns:a16="http://schemas.microsoft.com/office/drawing/2014/main" id="{A9C3C5D3-C692-7F40-A6F2-709691C16552}"/>
                </a:ext>
              </a:extLst>
            </p:cNvPr>
            <p:cNvSpPr txBox="1"/>
            <p:nvPr/>
          </p:nvSpPr>
          <p:spPr>
            <a:xfrm>
              <a:off x="2575292" y="5679658"/>
              <a:ext cx="1027845" cy="261610"/>
            </a:xfrm>
            <a:prstGeom prst="rect">
              <a:avLst/>
            </a:prstGeom>
            <a:noFill/>
          </p:spPr>
          <p:txBody>
            <a:bodyPr wrap="none" rtlCol="0">
              <a:spAutoFit/>
            </a:bodyPr>
            <a:lstStyle/>
            <a:p>
              <a:r>
                <a:rPr lang="en-US" sz="1100" dirty="0"/>
                <a:t>Ben Langmead</a:t>
              </a:r>
            </a:p>
          </p:txBody>
        </p:sp>
      </p:grpSp>
    </p:spTree>
    <p:extLst>
      <p:ext uri="{BB962C8B-B14F-4D97-AF65-F5344CB8AC3E}">
        <p14:creationId xmlns:p14="http://schemas.microsoft.com/office/powerpoint/2010/main" val="200381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10210" y="2094946"/>
            <a:ext cx="7600007" cy="461665"/>
          </a:xfrm>
          <a:prstGeom prst="rect">
            <a:avLst/>
          </a:prstGeom>
          <a:noFill/>
        </p:spPr>
        <p:txBody>
          <a:bodyPr wrap="none" rtlCol="0">
            <a:spAutoFit/>
          </a:bodyPr>
          <a:lstStyle/>
          <a:p>
            <a:r>
              <a:rPr lang="en-US" sz="2400" b="1" dirty="0"/>
              <a:t>Transcriptome Assembly is Just the End of the Beginning</a:t>
            </a:r>
            <a:r>
              <a:rPr lang="is-IS" sz="2400" b="1" dirty="0"/>
              <a:t>…</a:t>
            </a:r>
            <a:endParaRPr lang="en-US" sz="2400" b="1" dirty="0"/>
          </a:p>
        </p:txBody>
      </p:sp>
    </p:spTree>
    <p:extLst>
      <p:ext uri="{BB962C8B-B14F-4D97-AF65-F5344CB8AC3E}">
        <p14:creationId xmlns:p14="http://schemas.microsoft.com/office/powerpoint/2010/main" val="5470930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3" name="TextBox 22"/>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34846906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6326278" y="2927805"/>
            <a:ext cx="1133179" cy="32923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10" name="TextBox 9"/>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28478588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Could sub-sample the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51D74C2C-19A1-B644-A40E-8F435E4A23EE}"/>
              </a:ext>
            </a:extLst>
          </p:cNvPr>
          <p:cNvGrpSpPr/>
          <p:nvPr/>
        </p:nvGrpSpPr>
        <p:grpSpPr>
          <a:xfrm>
            <a:off x="3759444" y="2484711"/>
            <a:ext cx="3600701" cy="3107656"/>
            <a:chOff x="3759444" y="2484711"/>
            <a:chExt cx="3600701"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395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39556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220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Could sub-sample the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51D74C2C-19A1-B644-A40E-8F435E4A23EE}"/>
              </a:ext>
            </a:extLst>
          </p:cNvPr>
          <p:cNvGrpSpPr/>
          <p:nvPr/>
        </p:nvGrpSpPr>
        <p:grpSpPr>
          <a:xfrm>
            <a:off x="3759444" y="2484711"/>
            <a:ext cx="3600701" cy="3107656"/>
            <a:chOff x="3759444" y="2484711"/>
            <a:chExt cx="3600701"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395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39556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quot;No&quot; Symbol 2">
            <a:extLst>
              <a:ext uri="{FF2B5EF4-FFF2-40B4-BE49-F238E27FC236}">
                <a16:creationId xmlns:a16="http://schemas.microsoft.com/office/drawing/2014/main" id="{E237DF06-8CA1-4C45-8F24-98C4546FBA35}"/>
              </a:ext>
            </a:extLst>
          </p:cNvPr>
          <p:cNvSpPr/>
          <p:nvPr/>
        </p:nvSpPr>
        <p:spPr>
          <a:xfrm>
            <a:off x="1675727" y="922208"/>
            <a:ext cx="5626524" cy="5626524"/>
          </a:xfrm>
          <a:prstGeom prst="noSmoking">
            <a:avLst/>
          </a:prstGeom>
          <a:solidFill>
            <a:srgbClr val="FF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3854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In </a:t>
            </a:r>
            <a:r>
              <a:rPr lang="en-US" i="1" dirty="0" err="1"/>
              <a:t>silico</a:t>
            </a:r>
            <a:r>
              <a:rPr lang="en-US" i="1" dirty="0"/>
              <a:t> </a:t>
            </a:r>
            <a:r>
              <a:rPr lang="en-US" dirty="0"/>
              <a:t>normalization of reads</a:t>
            </a:r>
          </a:p>
        </p:txBody>
      </p:sp>
      <p:cxnSp>
        <p:nvCxnSpPr>
          <p:cNvPr id="5" name="Straight Connector 4"/>
          <p:cNvCxnSpPr/>
          <p:nvPr/>
        </p:nvCxnSpPr>
        <p:spPr>
          <a:xfrm>
            <a:off x="1748920" y="2608625"/>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748920" y="3751716"/>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748920" y="503407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869603" y="23857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084238" y="2386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07041" y="2386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540243" y="23880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54878" y="23891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969514" y="23902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193432" y="2400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389501" y="24017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77897" y="2489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92533" y="2490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215336" y="2490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448538" y="24912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63173" y="24923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877808" y="24934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1727" y="25038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297796" y="25049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768614" y="2303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983250" y="2304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06053" y="2304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439255" y="23055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53890" y="23066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868525" y="2307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092444" y="23181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288513" y="231927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890419" y="220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105054" y="22034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327858" y="22034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561059" y="22045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775695" y="22056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990330" y="22067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214249" y="22171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410318" y="22182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898256" y="19969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112891" y="19980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335695" y="19980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568896" y="19991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83531" y="200028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998167" y="20013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222085" y="201178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418154" y="20128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06551" y="210020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021186" y="21013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243989" y="21013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477191" y="21024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691826" y="21035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06462" y="21046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130380" y="21150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326449" y="21161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97267" y="1914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11903" y="19156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234706" y="19156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467908" y="19167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682543" y="19178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897178" y="19189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121097" y="19293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317166" y="19304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919072" y="18134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133708" y="18145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356511" y="18145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89713" y="18157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804348" y="18168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018983" y="18179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242902" y="18283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438971" y="18294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890419" y="35207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105054" y="35218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327858" y="35218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561059" y="35229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775695" y="3524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990330" y="3525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214249" y="3535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410318" y="353664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798714" y="36239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13349" y="36250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236153" y="36250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469354" y="36261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683990" y="36272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898625" y="36283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22543" y="36387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318613" y="36398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789431" y="34382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004066" y="34393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226870" y="34393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460071" y="34404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674706" y="34415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889342" y="3442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113260" y="3453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309329" y="3454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911236" y="3337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125871" y="3338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348675" y="3338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581876" y="3339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796511" y="33405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011147" y="33416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235065" y="33520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431134" y="33531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855532" y="4916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292971" y="491780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740808" y="49200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955443" y="49211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179362" y="49315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801391" y="2232580"/>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499630" y="3417436"/>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725949" y="4734971"/>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891943" y="17133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2106578" y="17145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2329382" y="17145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562583" y="17156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777219" y="17167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991854" y="17178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3215773" y="17282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411842" y="17293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899780" y="15080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114415" y="15091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337219" y="15091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570420" y="15102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785055" y="15113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999691" y="15124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3223609" y="15228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419678" y="152396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808075" y="161127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2022710" y="161238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245513" y="161238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478715" y="16134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693350" y="161459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907986" y="16157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3131904" y="162609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3327973" y="16272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798791" y="14255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013427" y="14266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236230" y="14266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469432" y="14277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684067" y="1428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898702" y="14300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122621" y="1440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8690" y="1441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920596" y="13245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2135232" y="13256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358035" y="13256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591237" y="13267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805872" y="1327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020507" y="13289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3244426" y="1339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440495" y="13404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095619" y="2202324"/>
            <a:ext cx="3609665" cy="3107656"/>
            <a:chOff x="3759444" y="2484711"/>
            <a:chExt cx="3609665"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91393" y="38288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906028"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6128832"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6362033" y="38310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6576669" y="3832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791304" y="3833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7015223" y="3843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7211292" y="384479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5599688" y="39321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5814323"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6037127"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6270328" y="39343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6484964" y="39354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6699599" y="3936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6923517" y="39469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7119587" y="3948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5590405" y="37464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5805040"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6027844"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6261045" y="37486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6475680" y="37497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6690316" y="37508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6914234" y="3761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7110303" y="37623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656506" y="52248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52259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6541782" y="52281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52292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6980336" y="52396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A4CA93F4-2F19-7845-8B1D-CDC3B55B9E9F}"/>
              </a:ext>
            </a:extLst>
          </p:cNvPr>
          <p:cNvGrpSpPr/>
          <p:nvPr/>
        </p:nvGrpSpPr>
        <p:grpSpPr>
          <a:xfrm>
            <a:off x="1852733" y="5512583"/>
            <a:ext cx="7219075" cy="1333385"/>
            <a:chOff x="1936957" y="5620871"/>
            <a:chExt cx="7219075" cy="1333385"/>
          </a:xfrm>
        </p:grpSpPr>
        <p:sp>
          <p:nvSpPr>
            <p:cNvPr id="4" name="TextBox 3">
              <a:extLst>
                <a:ext uri="{FF2B5EF4-FFF2-40B4-BE49-F238E27FC236}">
                  <a16:creationId xmlns:a16="http://schemas.microsoft.com/office/drawing/2014/main" id="{BB753DC7-F52B-BA4E-9AD2-55117DC4C5A7}"/>
                </a:ext>
              </a:extLst>
            </p:cNvPr>
            <p:cNvSpPr txBox="1"/>
            <p:nvPr/>
          </p:nvSpPr>
          <p:spPr>
            <a:xfrm>
              <a:off x="2304171" y="6133628"/>
              <a:ext cx="1803507" cy="400110"/>
            </a:xfrm>
            <a:prstGeom prst="rect">
              <a:avLst/>
            </a:prstGeom>
            <a:noFill/>
          </p:spPr>
          <p:txBody>
            <a:bodyPr wrap="none" rtlCol="0">
              <a:spAutoFit/>
            </a:bodyPr>
            <a:lstStyle/>
            <a:p>
              <a:r>
                <a:rPr lang="en-US" sz="2000" dirty="0"/>
                <a:t>P(select read) =</a:t>
              </a:r>
            </a:p>
          </p:txBody>
        </p:sp>
        <p:sp>
          <p:nvSpPr>
            <p:cNvPr id="8" name="TextBox 7">
              <a:extLst>
                <a:ext uri="{FF2B5EF4-FFF2-40B4-BE49-F238E27FC236}">
                  <a16:creationId xmlns:a16="http://schemas.microsoft.com/office/drawing/2014/main" id="{F9405945-410A-FE49-BE3A-DBAC22DB92DB}"/>
                </a:ext>
              </a:extLst>
            </p:cNvPr>
            <p:cNvSpPr txBox="1"/>
            <p:nvPr/>
          </p:nvSpPr>
          <p:spPr>
            <a:xfrm>
              <a:off x="4592390" y="6042785"/>
              <a:ext cx="1809213" cy="307777"/>
            </a:xfrm>
            <a:prstGeom prst="rect">
              <a:avLst/>
            </a:prstGeom>
            <a:noFill/>
          </p:spPr>
          <p:txBody>
            <a:bodyPr wrap="none" rtlCol="0">
              <a:spAutoFit/>
            </a:bodyPr>
            <a:lstStyle/>
            <a:p>
              <a:r>
                <a:rPr lang="en-US" sz="1400" dirty="0" err="1"/>
                <a:t>target_coverage</a:t>
              </a:r>
              <a:r>
                <a:rPr lang="en-US" sz="1400" dirty="0"/>
                <a:t>(read)</a:t>
              </a:r>
            </a:p>
          </p:txBody>
        </p:sp>
        <p:cxnSp>
          <p:nvCxnSpPr>
            <p:cNvPr id="108" name="Straight Connector 107">
              <a:extLst>
                <a:ext uri="{FF2B5EF4-FFF2-40B4-BE49-F238E27FC236}">
                  <a16:creationId xmlns:a16="http://schemas.microsoft.com/office/drawing/2014/main" id="{56344E73-4A7E-A944-AD7E-294649402772}"/>
                </a:ext>
              </a:extLst>
            </p:cNvPr>
            <p:cNvCxnSpPr>
              <a:cxnSpLocks/>
            </p:cNvCxnSpPr>
            <p:nvPr/>
          </p:nvCxnSpPr>
          <p:spPr>
            <a:xfrm>
              <a:off x="4690601" y="6345023"/>
              <a:ext cx="160020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828E17C9-7FD7-C64E-8492-838B929A7C9D}"/>
                </a:ext>
              </a:extLst>
            </p:cNvPr>
            <p:cNvSpPr txBox="1"/>
            <p:nvPr/>
          </p:nvSpPr>
          <p:spPr>
            <a:xfrm>
              <a:off x="4569679" y="6335071"/>
              <a:ext cx="2047740" cy="307777"/>
            </a:xfrm>
            <a:prstGeom prst="rect">
              <a:avLst/>
            </a:prstGeom>
            <a:noFill/>
          </p:spPr>
          <p:txBody>
            <a:bodyPr wrap="none" rtlCol="0">
              <a:spAutoFit/>
            </a:bodyPr>
            <a:lstStyle/>
            <a:p>
              <a:r>
                <a:rPr lang="en-US" sz="1400" dirty="0" err="1"/>
                <a:t>observed_coverage</a:t>
              </a:r>
              <a:r>
                <a:rPr lang="en-US" sz="1400" dirty="0"/>
                <a:t>(read)</a:t>
              </a:r>
            </a:p>
          </p:txBody>
        </p:sp>
        <p:sp>
          <p:nvSpPr>
            <p:cNvPr id="114" name="TextBox 113">
              <a:extLst>
                <a:ext uri="{FF2B5EF4-FFF2-40B4-BE49-F238E27FC236}">
                  <a16:creationId xmlns:a16="http://schemas.microsoft.com/office/drawing/2014/main" id="{C9AB90A3-6E1E-7F48-AECC-CA154F3E22B2}"/>
                </a:ext>
              </a:extLst>
            </p:cNvPr>
            <p:cNvSpPr txBox="1"/>
            <p:nvPr/>
          </p:nvSpPr>
          <p:spPr>
            <a:xfrm>
              <a:off x="2620991" y="5726721"/>
              <a:ext cx="4077142" cy="369332"/>
            </a:xfrm>
            <a:prstGeom prst="rect">
              <a:avLst/>
            </a:prstGeom>
            <a:noFill/>
          </p:spPr>
          <p:txBody>
            <a:bodyPr wrap="none" rtlCol="0">
              <a:spAutoFit/>
            </a:bodyPr>
            <a:lstStyle/>
            <a:p>
              <a:r>
                <a:rPr lang="en-US" dirty="0">
                  <a:solidFill>
                    <a:srgbClr val="7030A0"/>
                  </a:solidFill>
                </a:rPr>
                <a:t>Select reads according to the probability: </a:t>
              </a:r>
            </a:p>
          </p:txBody>
        </p:sp>
        <p:sp>
          <p:nvSpPr>
            <p:cNvPr id="115" name="TextBox 114">
              <a:extLst>
                <a:ext uri="{FF2B5EF4-FFF2-40B4-BE49-F238E27FC236}">
                  <a16:creationId xmlns:a16="http://schemas.microsoft.com/office/drawing/2014/main" id="{CC116BAB-BEB5-564F-8E01-33F0B5711A0E}"/>
                </a:ext>
              </a:extLst>
            </p:cNvPr>
            <p:cNvSpPr txBox="1"/>
            <p:nvPr/>
          </p:nvSpPr>
          <p:spPr>
            <a:xfrm>
              <a:off x="4005162" y="6133628"/>
              <a:ext cx="676788" cy="400110"/>
            </a:xfrm>
            <a:prstGeom prst="rect">
              <a:avLst/>
            </a:prstGeom>
            <a:noFill/>
          </p:spPr>
          <p:txBody>
            <a:bodyPr wrap="none" rtlCol="0">
              <a:spAutoFit/>
            </a:bodyPr>
            <a:lstStyle/>
            <a:p>
              <a:r>
                <a:rPr lang="en-US" sz="2000" dirty="0"/>
                <a:t>Min(</a:t>
              </a:r>
            </a:p>
          </p:txBody>
        </p:sp>
        <p:sp>
          <p:nvSpPr>
            <p:cNvPr id="116" name="TextBox 115">
              <a:extLst>
                <a:ext uri="{FF2B5EF4-FFF2-40B4-BE49-F238E27FC236}">
                  <a16:creationId xmlns:a16="http://schemas.microsoft.com/office/drawing/2014/main" id="{8B4D6993-30EE-C946-B471-B902E8AA2786}"/>
                </a:ext>
              </a:extLst>
            </p:cNvPr>
            <p:cNvSpPr txBox="1"/>
            <p:nvPr/>
          </p:nvSpPr>
          <p:spPr>
            <a:xfrm>
              <a:off x="6519401" y="6130133"/>
              <a:ext cx="514885" cy="400110"/>
            </a:xfrm>
            <a:prstGeom prst="rect">
              <a:avLst/>
            </a:prstGeom>
            <a:noFill/>
          </p:spPr>
          <p:txBody>
            <a:bodyPr wrap="none" rtlCol="0">
              <a:spAutoFit/>
            </a:bodyPr>
            <a:lstStyle/>
            <a:p>
              <a:r>
                <a:rPr lang="en-US" sz="2000" dirty="0"/>
                <a:t>, 1)</a:t>
              </a:r>
            </a:p>
          </p:txBody>
        </p:sp>
        <p:sp>
          <p:nvSpPr>
            <p:cNvPr id="120" name="Rectangle 119">
              <a:extLst>
                <a:ext uri="{FF2B5EF4-FFF2-40B4-BE49-F238E27FC236}">
                  <a16:creationId xmlns:a16="http://schemas.microsoft.com/office/drawing/2014/main" id="{B7163B8E-79E5-6A47-8D64-17C6EB792BD0}"/>
                </a:ext>
              </a:extLst>
            </p:cNvPr>
            <p:cNvSpPr/>
            <p:nvPr/>
          </p:nvSpPr>
          <p:spPr>
            <a:xfrm>
              <a:off x="1936957" y="5620871"/>
              <a:ext cx="5660631" cy="10488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8B1D669A-93B0-FA44-9F96-14DBDB77EDFD}"/>
                </a:ext>
              </a:extLst>
            </p:cNvPr>
            <p:cNvSpPr txBox="1"/>
            <p:nvPr/>
          </p:nvSpPr>
          <p:spPr>
            <a:xfrm>
              <a:off x="6649448" y="6677257"/>
              <a:ext cx="2506584" cy="276999"/>
            </a:xfrm>
            <a:prstGeom prst="rect">
              <a:avLst/>
            </a:prstGeom>
            <a:noFill/>
          </p:spPr>
          <p:txBody>
            <a:bodyPr wrap="none" rtlCol="0">
              <a:spAutoFit/>
            </a:bodyPr>
            <a:lstStyle/>
            <a:p>
              <a:r>
                <a:rPr lang="en-US" sz="1200" dirty="0"/>
                <a:t>Inspired by C. Titus Brown’s </a:t>
              </a:r>
              <a:r>
                <a:rPr lang="en-US" sz="1200" dirty="0" err="1"/>
                <a:t>Diginorm</a:t>
              </a:r>
              <a:endParaRPr lang="en-US" sz="1200" dirty="0"/>
            </a:p>
          </p:txBody>
        </p:sp>
      </p:grpSp>
    </p:spTree>
    <p:extLst>
      <p:ext uri="{BB962C8B-B14F-4D97-AF65-F5344CB8AC3E}">
        <p14:creationId xmlns:p14="http://schemas.microsoft.com/office/powerpoint/2010/main" val="114081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Impact of Normalization on </a:t>
            </a:r>
            <a:r>
              <a:rPr lang="en-US" sz="3200" i="1" dirty="0"/>
              <a:t>De novo </a:t>
            </a:r>
            <a:r>
              <a:rPr lang="en-US" sz="3200" dirty="0"/>
              <a:t>Full-length Transcript Reconstruction</a:t>
            </a:r>
          </a:p>
        </p:txBody>
      </p:sp>
      <p:pic>
        <p:nvPicPr>
          <p:cNvPr id="4" name="Picture 3" descr="Screen Shot 2015-05-03 at 9.37.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7759700" cy="3810000"/>
          </a:xfrm>
          <a:prstGeom prst="rect">
            <a:avLst/>
          </a:prstGeom>
        </p:spPr>
      </p:pic>
      <p:sp>
        <p:nvSpPr>
          <p:cNvPr id="5" name="TextBox 4"/>
          <p:cNvSpPr txBox="1"/>
          <p:nvPr/>
        </p:nvSpPr>
        <p:spPr>
          <a:xfrm>
            <a:off x="7254000" y="6459508"/>
            <a:ext cx="1736022" cy="369332"/>
          </a:xfrm>
          <a:prstGeom prst="rect">
            <a:avLst/>
          </a:prstGeom>
          <a:noFill/>
        </p:spPr>
        <p:txBody>
          <a:bodyPr wrap="none" rtlCol="0">
            <a:spAutoFit/>
          </a:bodyPr>
          <a:lstStyle/>
          <a:p>
            <a:r>
              <a:rPr lang="en-US" dirty="0"/>
              <a:t>Haas et al., 2013</a:t>
            </a:r>
          </a:p>
        </p:txBody>
      </p:sp>
      <p:sp>
        <p:nvSpPr>
          <p:cNvPr id="6" name="TextBox 5"/>
          <p:cNvSpPr txBox="1"/>
          <p:nvPr/>
        </p:nvSpPr>
        <p:spPr>
          <a:xfrm>
            <a:off x="457200" y="5522623"/>
            <a:ext cx="8135560" cy="369332"/>
          </a:xfrm>
          <a:prstGeom prst="rect">
            <a:avLst/>
          </a:prstGeom>
          <a:noFill/>
        </p:spPr>
        <p:txBody>
          <a:bodyPr wrap="none" rtlCol="0">
            <a:spAutoFit/>
          </a:bodyPr>
          <a:lstStyle/>
          <a:p>
            <a:r>
              <a:rPr lang="en-US" dirty="0"/>
              <a:t>Largely retain full-length reconstruction, but use less RAM and assemble much faster.</a:t>
            </a:r>
          </a:p>
        </p:txBody>
      </p:sp>
      <p:pic>
        <p:nvPicPr>
          <p:cNvPr id="7" name="Picture 6">
            <a:extLst>
              <a:ext uri="{FF2B5EF4-FFF2-40B4-BE49-F238E27FC236}">
                <a16:creationId xmlns:a16="http://schemas.microsoft.com/office/drawing/2014/main" id="{38D3D9A0-D1E2-0E4B-AD1C-1572C6679471}"/>
              </a:ext>
            </a:extLst>
          </p:cNvPr>
          <p:cNvPicPr>
            <a:picLocks noChangeAspect="1"/>
          </p:cNvPicPr>
          <p:nvPr/>
        </p:nvPicPr>
        <p:blipFill>
          <a:blip r:embed="rId3"/>
          <a:stretch>
            <a:fillRect/>
          </a:stretch>
        </p:blipFill>
        <p:spPr>
          <a:xfrm>
            <a:off x="7072702" y="1845316"/>
            <a:ext cx="647700" cy="740228"/>
          </a:xfrm>
          <a:prstGeom prst="rect">
            <a:avLst/>
          </a:prstGeom>
        </p:spPr>
      </p:pic>
      <p:pic>
        <p:nvPicPr>
          <p:cNvPr id="8" name="Picture 7">
            <a:extLst>
              <a:ext uri="{FF2B5EF4-FFF2-40B4-BE49-F238E27FC236}">
                <a16:creationId xmlns:a16="http://schemas.microsoft.com/office/drawing/2014/main" id="{628AF7C2-F964-E94E-A14C-402ABF2C0C48}"/>
              </a:ext>
            </a:extLst>
          </p:cNvPr>
          <p:cNvPicPr>
            <a:picLocks noChangeAspect="1"/>
          </p:cNvPicPr>
          <p:nvPr/>
        </p:nvPicPr>
        <p:blipFill>
          <a:blip r:embed="rId4"/>
          <a:stretch>
            <a:fillRect/>
          </a:stretch>
        </p:blipFill>
        <p:spPr>
          <a:xfrm>
            <a:off x="2853398" y="1971239"/>
            <a:ext cx="610479" cy="488383"/>
          </a:xfrm>
          <a:prstGeom prst="rect">
            <a:avLst/>
          </a:prstGeom>
        </p:spPr>
      </p:pic>
    </p:spTree>
    <p:extLst>
      <p:ext uri="{BB962C8B-B14F-4D97-AF65-F5344CB8AC3E}">
        <p14:creationId xmlns:p14="http://schemas.microsoft.com/office/powerpoint/2010/main" val="25419600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767465" y="364918"/>
            <a:ext cx="7675050" cy="461665"/>
          </a:xfrm>
          <a:prstGeom prst="rect">
            <a:avLst/>
          </a:prstGeom>
          <a:noFill/>
        </p:spPr>
        <p:txBody>
          <a:bodyPr wrap="none" rtlCol="0">
            <a:spAutoFit/>
          </a:bodyPr>
          <a:lstStyle/>
          <a:p>
            <a:r>
              <a:rPr lang="en-US" sz="2400" b="1" dirty="0"/>
              <a:t>The product of Trinity:  a </a:t>
            </a:r>
            <a:r>
              <a:rPr lang="en-US" sz="2400" b="1" dirty="0" err="1"/>
              <a:t>Fasta</a:t>
            </a:r>
            <a:r>
              <a:rPr lang="en-US" sz="2400" b="1" dirty="0"/>
              <a:t> file of assembled transcripts</a:t>
            </a:r>
          </a:p>
        </p:txBody>
      </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a:solidFill>
                  <a:srgbClr val="660066"/>
                </a:solidFill>
              </a:rPr>
              <a:t>Bowtie &amp; RSEM</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278952" y="2904289"/>
            <a:ext cx="3366987"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D1842269-F0C5-6E43-AF0E-758F20137BC6}"/>
              </a:ext>
            </a:extLst>
          </p:cNvPr>
          <p:cNvSpPr/>
          <p:nvPr/>
        </p:nvSpPr>
        <p:spPr>
          <a:xfrm>
            <a:off x="410966" y="3226085"/>
            <a:ext cx="5352836" cy="3554859"/>
          </a:xfrm>
          <a:custGeom>
            <a:avLst/>
            <a:gdLst>
              <a:gd name="connsiteX0" fmla="*/ 3595955 w 5352836"/>
              <a:gd name="connsiteY0" fmla="*/ 20549 h 3554859"/>
              <a:gd name="connsiteX1" fmla="*/ 0 w 5352836"/>
              <a:gd name="connsiteY1" fmla="*/ 0 h 3554859"/>
              <a:gd name="connsiteX2" fmla="*/ 20549 w 5352836"/>
              <a:gd name="connsiteY2" fmla="*/ 3452117 h 3554859"/>
              <a:gd name="connsiteX3" fmla="*/ 5352836 w 5352836"/>
              <a:gd name="connsiteY3" fmla="*/ 3554859 h 3554859"/>
              <a:gd name="connsiteX4" fmla="*/ 4931596 w 5352836"/>
              <a:gd name="connsiteY4" fmla="*/ 945223 h 3554859"/>
              <a:gd name="connsiteX5" fmla="*/ 3554859 w 5352836"/>
              <a:gd name="connsiteY5" fmla="*/ 904126 h 3554859"/>
              <a:gd name="connsiteX6" fmla="*/ 3595955 w 5352836"/>
              <a:gd name="connsiteY6" fmla="*/ 20549 h 355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836" h="3554859">
                <a:moveTo>
                  <a:pt x="3595955" y="20549"/>
                </a:moveTo>
                <a:lnTo>
                  <a:pt x="0" y="0"/>
                </a:lnTo>
                <a:lnTo>
                  <a:pt x="20549" y="3452117"/>
                </a:lnTo>
                <a:lnTo>
                  <a:pt x="5352836" y="3554859"/>
                </a:lnTo>
                <a:lnTo>
                  <a:pt x="4931596" y="945223"/>
                </a:lnTo>
                <a:lnTo>
                  <a:pt x="3554859" y="904126"/>
                </a:lnTo>
                <a:lnTo>
                  <a:pt x="3595955" y="20549"/>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1ABD5C48-1B02-6544-A52E-14C7FA262F4C}"/>
              </a:ext>
            </a:extLst>
          </p:cNvPr>
          <p:cNvSpPr/>
          <p:nvPr/>
        </p:nvSpPr>
        <p:spPr>
          <a:xfrm>
            <a:off x="5465851" y="4102433"/>
            <a:ext cx="1993606" cy="202439"/>
          </a:xfrm>
          <a:custGeom>
            <a:avLst/>
            <a:gdLst>
              <a:gd name="connsiteX0" fmla="*/ 3595955 w 5352836"/>
              <a:gd name="connsiteY0" fmla="*/ 20549 h 3554859"/>
              <a:gd name="connsiteX1" fmla="*/ 0 w 5352836"/>
              <a:gd name="connsiteY1" fmla="*/ 0 h 3554859"/>
              <a:gd name="connsiteX2" fmla="*/ 20549 w 5352836"/>
              <a:gd name="connsiteY2" fmla="*/ 3452117 h 3554859"/>
              <a:gd name="connsiteX3" fmla="*/ 5352836 w 5352836"/>
              <a:gd name="connsiteY3" fmla="*/ 3554859 h 3554859"/>
              <a:gd name="connsiteX4" fmla="*/ 4931596 w 5352836"/>
              <a:gd name="connsiteY4" fmla="*/ 945223 h 3554859"/>
              <a:gd name="connsiteX5" fmla="*/ 3554859 w 5352836"/>
              <a:gd name="connsiteY5" fmla="*/ 904126 h 3554859"/>
              <a:gd name="connsiteX6" fmla="*/ 3595955 w 5352836"/>
              <a:gd name="connsiteY6" fmla="*/ 20549 h 355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836" h="3554859">
                <a:moveTo>
                  <a:pt x="3595955" y="20549"/>
                </a:moveTo>
                <a:lnTo>
                  <a:pt x="0" y="0"/>
                </a:lnTo>
                <a:lnTo>
                  <a:pt x="20549" y="3452117"/>
                </a:lnTo>
                <a:lnTo>
                  <a:pt x="5352836" y="3554859"/>
                </a:lnTo>
                <a:lnTo>
                  <a:pt x="4931596" y="945223"/>
                </a:lnTo>
                <a:lnTo>
                  <a:pt x="3554859" y="904126"/>
                </a:lnTo>
                <a:lnTo>
                  <a:pt x="3595955" y="20549"/>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Screen Shot 2012-10-21 at 8.10.40 PM.png">
            <a:extLst>
              <a:ext uri="{FF2B5EF4-FFF2-40B4-BE49-F238E27FC236}">
                <a16:creationId xmlns:a16="http://schemas.microsoft.com/office/drawing/2014/main" id="{D205F282-A1D0-8F43-9F05-BA88D0A2B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131" y="4103330"/>
            <a:ext cx="2312787" cy="2408020"/>
          </a:xfrm>
          <a:prstGeom prst="rect">
            <a:avLst/>
          </a:prstGeom>
        </p:spPr>
      </p:pic>
    </p:spTree>
    <p:extLst>
      <p:ext uri="{BB962C8B-B14F-4D97-AF65-F5344CB8AC3E}">
        <p14:creationId xmlns:p14="http://schemas.microsoft.com/office/powerpoint/2010/main" val="34282193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grpSp>
        <p:nvGrpSpPr>
          <p:cNvPr id="7" name="Group 6"/>
          <p:cNvGrpSpPr/>
          <p:nvPr/>
        </p:nvGrpSpPr>
        <p:grpSpPr>
          <a:xfrm>
            <a:off x="4348534" y="3427288"/>
            <a:ext cx="4795466" cy="3604894"/>
            <a:chOff x="4348534" y="3427288"/>
            <a:chExt cx="4795466" cy="3604894"/>
          </a:xfrm>
        </p:grpSpPr>
        <p:pic>
          <p:nvPicPr>
            <p:cNvPr id="3" name="Picture 2"/>
            <p:cNvPicPr>
              <a:picLocks noChangeAspect="1"/>
            </p:cNvPicPr>
            <p:nvPr/>
          </p:nvPicPr>
          <p:blipFill>
            <a:blip r:embed="rId3"/>
            <a:stretch>
              <a:fillRect/>
            </a:stretch>
          </p:blipFill>
          <p:spPr>
            <a:xfrm>
              <a:off x="4348534" y="4152146"/>
              <a:ext cx="4795466" cy="2880036"/>
            </a:xfrm>
            <a:prstGeom prst="rect">
              <a:avLst/>
            </a:prstGeom>
          </p:spPr>
        </p:pic>
        <p:sp>
          <p:nvSpPr>
            <p:cNvPr id="5" name="TextBox 4"/>
            <p:cNvSpPr txBox="1"/>
            <p:nvPr/>
          </p:nvSpPr>
          <p:spPr>
            <a:xfrm>
              <a:off x="6046229" y="3427288"/>
              <a:ext cx="2855018" cy="369332"/>
            </a:xfrm>
            <a:prstGeom prst="rect">
              <a:avLst/>
            </a:prstGeom>
            <a:noFill/>
          </p:spPr>
          <p:txBody>
            <a:bodyPr wrap="none" rtlCol="0">
              <a:spAutoFit/>
            </a:bodyPr>
            <a:lstStyle/>
            <a:p>
              <a:r>
                <a:rPr lang="en-US" b="1" dirty="0"/>
                <a:t>Can visualize using Bandage</a:t>
              </a:r>
            </a:p>
          </p:txBody>
        </p:sp>
        <p:sp>
          <p:nvSpPr>
            <p:cNvPr id="6" name="TextBox 5"/>
            <p:cNvSpPr txBox="1"/>
            <p:nvPr/>
          </p:nvSpPr>
          <p:spPr>
            <a:xfrm>
              <a:off x="6243432" y="3810468"/>
              <a:ext cx="2313454" cy="276999"/>
            </a:xfrm>
            <a:prstGeom prst="rect">
              <a:avLst/>
            </a:prstGeom>
            <a:noFill/>
          </p:spPr>
          <p:txBody>
            <a:bodyPr wrap="none" rtlCol="0">
              <a:spAutoFit/>
            </a:bodyPr>
            <a:lstStyle/>
            <a:p>
              <a:r>
                <a:rPr lang="en-US" sz="1200" dirty="0">
                  <a:hlinkClick r:id="rId4"/>
                </a:rPr>
                <a:t>https://</a:t>
              </a:r>
              <a:r>
                <a:rPr lang="en-US" sz="1200" dirty="0" err="1">
                  <a:hlinkClick r:id="rId4"/>
                </a:rPr>
                <a:t>rrwick.github.io</a:t>
              </a:r>
              <a:r>
                <a:rPr lang="en-US" sz="1200" dirty="0">
                  <a:hlinkClick r:id="rId4"/>
                </a:rPr>
                <a:t>/Bandage/</a:t>
              </a:r>
              <a:endParaRPr lang="en-US" sz="1200" dirty="0"/>
            </a:p>
          </p:txBody>
        </p:sp>
      </p:grpSp>
    </p:spTree>
    <p:extLst>
      <p:ext uri="{BB962C8B-B14F-4D97-AF65-F5344CB8AC3E}">
        <p14:creationId xmlns:p14="http://schemas.microsoft.com/office/powerpoint/2010/main" val="382980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90351" y="5658468"/>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605C786-BDC1-6440-AD33-1536E3F50EFF}"/>
              </a:ext>
            </a:extLst>
          </p:cNvPr>
          <p:cNvSpPr txBox="1"/>
          <p:nvPr/>
        </p:nvSpPr>
        <p:spPr>
          <a:xfrm>
            <a:off x="6300625" y="6382392"/>
            <a:ext cx="2653868" cy="523220"/>
          </a:xfrm>
          <a:prstGeom prst="rect">
            <a:avLst/>
          </a:prstGeom>
          <a:noFill/>
        </p:spPr>
        <p:txBody>
          <a:bodyPr wrap="none" rtlCol="0">
            <a:spAutoFit/>
          </a:bodyPr>
          <a:lstStyle/>
          <a:p>
            <a:r>
              <a:rPr lang="en-US" sz="1400" dirty="0"/>
              <a:t>Can do direct RNA sequencing! </a:t>
            </a:r>
            <a:br>
              <a:rPr lang="en-US" sz="1400" dirty="0"/>
            </a:br>
            <a:r>
              <a:rPr lang="en-US" sz="1400" dirty="0"/>
              <a:t>and find evidence for methylation</a:t>
            </a:r>
          </a:p>
        </p:txBody>
      </p:sp>
    </p:spTree>
    <p:extLst>
      <p:ext uri="{BB962C8B-B14F-4D97-AF65-F5344CB8AC3E}">
        <p14:creationId xmlns:p14="http://schemas.microsoft.com/office/powerpoint/2010/main" val="1796506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4. Transcriptome Quality Assessment</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5905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103849" y="2904289"/>
            <a:ext cx="1493378"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alphaModFix amt="76000"/>
          </a:blip>
          <a:stretch>
            <a:fillRect/>
          </a:stretch>
        </p:blipFill>
        <p:spPr>
          <a:xfrm rot="19724985">
            <a:off x="3632487" y="2607511"/>
            <a:ext cx="2339441" cy="1598618"/>
          </a:xfrm>
          <a:prstGeom prst="rect">
            <a:avLst/>
          </a:prstGeom>
        </p:spPr>
      </p:pic>
      <p:sp>
        <p:nvSpPr>
          <p:cNvPr id="10" name="TextBox 9"/>
          <p:cNvSpPr txBox="1"/>
          <p:nvPr/>
        </p:nvSpPr>
        <p:spPr>
          <a:xfrm>
            <a:off x="663837" y="268518"/>
            <a:ext cx="8250977" cy="523220"/>
          </a:xfrm>
          <a:prstGeom prst="rect">
            <a:avLst/>
          </a:prstGeom>
          <a:noFill/>
        </p:spPr>
        <p:txBody>
          <a:bodyPr wrap="none" rtlCol="0">
            <a:spAutoFit/>
          </a:bodyPr>
          <a:lstStyle/>
          <a:p>
            <a:r>
              <a:rPr lang="en-US" sz="2800" b="1" dirty="0"/>
              <a:t>Evaluating the quality of your </a:t>
            </a:r>
            <a:r>
              <a:rPr lang="en-US" sz="2800" b="1" u="sng" dirty="0" err="1"/>
              <a:t>transcriptome</a:t>
            </a:r>
            <a:r>
              <a:rPr lang="en-US" sz="2800" b="1" dirty="0"/>
              <a:t> assembly</a:t>
            </a:r>
          </a:p>
        </p:txBody>
      </p:sp>
    </p:spTree>
    <p:extLst>
      <p:ext uri="{BB962C8B-B14F-4D97-AF65-F5344CB8AC3E}">
        <p14:creationId xmlns:p14="http://schemas.microsoft.com/office/powerpoint/2010/main" val="32611768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17.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90" y="687902"/>
            <a:ext cx="7877675" cy="5667465"/>
          </a:xfrm>
          <a:prstGeom prst="rect">
            <a:avLst/>
          </a:prstGeom>
        </p:spPr>
      </p:pic>
      <p:sp>
        <p:nvSpPr>
          <p:cNvPr id="5" name="TextBox 4"/>
          <p:cNvSpPr txBox="1"/>
          <p:nvPr/>
        </p:nvSpPr>
        <p:spPr>
          <a:xfrm>
            <a:off x="264496" y="26175"/>
            <a:ext cx="8879504" cy="461665"/>
          </a:xfrm>
          <a:prstGeom prst="rect">
            <a:avLst/>
          </a:prstGeom>
          <a:noFill/>
        </p:spPr>
        <p:txBody>
          <a:bodyPr wrap="none" rtlCol="0">
            <a:spAutoFit/>
          </a:bodyPr>
          <a:lstStyle/>
          <a:p>
            <a:r>
              <a:rPr lang="en-US" sz="2400" b="1" dirty="0"/>
              <a:t>De novo </a:t>
            </a:r>
            <a:r>
              <a:rPr lang="en-US" sz="2400" b="1" dirty="0" err="1"/>
              <a:t>Transcriptome</a:t>
            </a:r>
            <a:r>
              <a:rPr lang="en-US" sz="2400" b="1" dirty="0"/>
              <a:t> Assembly is Prone to Certain Types of Errors </a:t>
            </a:r>
          </a:p>
        </p:txBody>
      </p:sp>
      <p:sp>
        <p:nvSpPr>
          <p:cNvPr id="6" name="TextBox 5"/>
          <p:cNvSpPr txBox="1"/>
          <p:nvPr/>
        </p:nvSpPr>
        <p:spPr>
          <a:xfrm>
            <a:off x="4853616" y="6400722"/>
            <a:ext cx="4157057" cy="369332"/>
          </a:xfrm>
          <a:prstGeom prst="rect">
            <a:avLst/>
          </a:prstGeom>
          <a:noFill/>
        </p:spPr>
        <p:txBody>
          <a:bodyPr wrap="none" rtlCol="0">
            <a:spAutoFit/>
          </a:bodyPr>
          <a:lstStyle/>
          <a:p>
            <a:r>
              <a:rPr lang="en-US" dirty="0"/>
              <a:t>Smith-Unna et al. Genome Research, 2016</a:t>
            </a:r>
          </a:p>
        </p:txBody>
      </p:sp>
    </p:spTree>
    <p:extLst>
      <p:ext uri="{BB962C8B-B14F-4D97-AF65-F5344CB8AC3E}">
        <p14:creationId xmlns:p14="http://schemas.microsoft.com/office/powerpoint/2010/main" val="28099440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33.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396" y="87860"/>
            <a:ext cx="3606800" cy="622300"/>
          </a:xfrm>
          <a:prstGeom prst="rect">
            <a:avLst/>
          </a:prstGeom>
        </p:spPr>
      </p:pic>
      <p:pic>
        <p:nvPicPr>
          <p:cNvPr id="5" name="Picture 4" descr="Screen Shot 2016-09-07 at 11.3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25" y="785750"/>
            <a:ext cx="3634542" cy="5288725"/>
          </a:xfrm>
          <a:prstGeom prst="rect">
            <a:avLst/>
          </a:prstGeom>
        </p:spPr>
      </p:pic>
      <p:pic>
        <p:nvPicPr>
          <p:cNvPr id="6" name="Picture 5" descr="Screen Shot 2016-09-07 at 11.34.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962" y="754904"/>
            <a:ext cx="3690054" cy="5304453"/>
          </a:xfrm>
          <a:prstGeom prst="rect">
            <a:avLst/>
          </a:prstGeom>
        </p:spPr>
      </p:pic>
      <p:sp>
        <p:nvSpPr>
          <p:cNvPr id="7" name="TextBox 6"/>
          <p:cNvSpPr txBox="1"/>
          <p:nvPr/>
        </p:nvSpPr>
        <p:spPr>
          <a:xfrm>
            <a:off x="4853616" y="6400722"/>
            <a:ext cx="4157057" cy="369332"/>
          </a:xfrm>
          <a:prstGeom prst="rect">
            <a:avLst/>
          </a:prstGeom>
          <a:noFill/>
        </p:spPr>
        <p:txBody>
          <a:bodyPr wrap="none" rtlCol="0">
            <a:spAutoFit/>
          </a:bodyPr>
          <a:lstStyle/>
          <a:p>
            <a:r>
              <a:rPr lang="en-US" dirty="0"/>
              <a:t>Smith-Unna et al. Genome Research, 2016</a:t>
            </a:r>
          </a:p>
        </p:txBody>
      </p:sp>
    </p:spTree>
    <p:extLst>
      <p:ext uri="{BB962C8B-B14F-4D97-AF65-F5344CB8AC3E}">
        <p14:creationId xmlns:p14="http://schemas.microsoft.com/office/powerpoint/2010/main" val="41241170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143" y="498929"/>
            <a:ext cx="8258190" cy="523220"/>
          </a:xfrm>
          <a:prstGeom prst="rect">
            <a:avLst/>
          </a:prstGeom>
          <a:noFill/>
        </p:spPr>
        <p:txBody>
          <a:bodyPr wrap="none" rtlCol="0">
            <a:spAutoFit/>
          </a:bodyPr>
          <a:lstStyle/>
          <a:p>
            <a:r>
              <a:rPr lang="en-US" sz="2800" b="1" dirty="0"/>
              <a:t>Simple Quantitative and Qualitative Assembly Metrics</a:t>
            </a:r>
          </a:p>
        </p:txBody>
      </p:sp>
      <p:sp>
        <p:nvSpPr>
          <p:cNvPr id="5" name="TextBox 4"/>
          <p:cNvSpPr txBox="1"/>
          <p:nvPr/>
        </p:nvSpPr>
        <p:spPr>
          <a:xfrm>
            <a:off x="2366725" y="1256789"/>
            <a:ext cx="4500964" cy="461665"/>
          </a:xfrm>
          <a:prstGeom prst="rect">
            <a:avLst/>
          </a:prstGeom>
          <a:noFill/>
        </p:spPr>
        <p:txBody>
          <a:bodyPr wrap="none" rtlCol="0">
            <a:spAutoFit/>
          </a:bodyPr>
          <a:lstStyle/>
          <a:p>
            <a:r>
              <a:rPr lang="en-US" sz="2400" b="1" i="1" dirty="0"/>
              <a:t>Read representation by assembly</a:t>
            </a:r>
          </a:p>
        </p:txBody>
      </p:sp>
      <p:sp>
        <p:nvSpPr>
          <p:cNvPr id="2" name="TextBox 1"/>
          <p:cNvSpPr txBox="1"/>
          <p:nvPr/>
        </p:nvSpPr>
        <p:spPr>
          <a:xfrm>
            <a:off x="1168930" y="1919236"/>
            <a:ext cx="7226983" cy="1015663"/>
          </a:xfrm>
          <a:prstGeom prst="rect">
            <a:avLst/>
          </a:prstGeom>
          <a:noFill/>
        </p:spPr>
        <p:txBody>
          <a:bodyPr wrap="none" rtlCol="0">
            <a:spAutoFit/>
          </a:bodyPr>
          <a:lstStyle/>
          <a:p>
            <a:r>
              <a:rPr lang="en-US" sz="2000" dirty="0"/>
              <a:t>Align reads to the assembled transcripts using Bowtie.</a:t>
            </a:r>
          </a:p>
          <a:p>
            <a:r>
              <a:rPr lang="en-US" sz="2000" dirty="0"/>
              <a:t>A typical ‘good’ assembly has ~80 % reads mapping to the assembly</a:t>
            </a:r>
          </a:p>
          <a:p>
            <a:r>
              <a:rPr lang="en-US" sz="2000" dirty="0"/>
              <a:t>and ~80% are properly paired.</a:t>
            </a:r>
          </a:p>
        </p:txBody>
      </p:sp>
      <p:grpSp>
        <p:nvGrpSpPr>
          <p:cNvPr id="7" name="Group 6"/>
          <p:cNvGrpSpPr/>
          <p:nvPr/>
        </p:nvGrpSpPr>
        <p:grpSpPr>
          <a:xfrm>
            <a:off x="490663" y="4184206"/>
            <a:ext cx="2511038" cy="1822790"/>
            <a:chOff x="490663" y="4184206"/>
            <a:chExt cx="2511038" cy="1822790"/>
          </a:xfrm>
        </p:grpSpPr>
        <p:cxnSp>
          <p:nvCxnSpPr>
            <p:cNvPr id="6" name="Straight Connector 5"/>
            <p:cNvCxnSpPr/>
            <p:nvPr/>
          </p:nvCxnSpPr>
          <p:spPr>
            <a:xfrm>
              <a:off x="808151" y="5473075"/>
              <a:ext cx="1746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966894" y="5299912"/>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23399" y="5691285"/>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017" y="4184206"/>
              <a:ext cx="1330487" cy="369332"/>
            </a:xfrm>
            <a:prstGeom prst="rect">
              <a:avLst/>
            </a:prstGeom>
            <a:noFill/>
          </p:spPr>
          <p:txBody>
            <a:bodyPr wrap="none" rtlCol="0">
              <a:spAutoFit/>
            </a:bodyPr>
            <a:lstStyle/>
            <a:p>
              <a:r>
                <a:rPr lang="en-US" dirty="0"/>
                <a:t>Proper pairs</a:t>
              </a:r>
            </a:p>
          </p:txBody>
        </p:sp>
        <p:sp>
          <p:nvSpPr>
            <p:cNvPr id="13" name="Rectangle 12"/>
            <p:cNvSpPr/>
            <p:nvPr/>
          </p:nvSpPr>
          <p:spPr>
            <a:xfrm>
              <a:off x="490663" y="4679409"/>
              <a:ext cx="2511038" cy="132758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96708" y="3226655"/>
            <a:ext cx="8553745" cy="341481"/>
            <a:chOff x="296708" y="3226655"/>
            <a:chExt cx="8553745" cy="341481"/>
          </a:xfrm>
        </p:grpSpPr>
        <p:sp>
          <p:nvSpPr>
            <p:cNvPr id="30" name="TextBox 29"/>
            <p:cNvSpPr txBox="1"/>
            <p:nvPr/>
          </p:nvSpPr>
          <p:spPr>
            <a:xfrm>
              <a:off x="296708" y="3226655"/>
              <a:ext cx="1515860" cy="338554"/>
            </a:xfrm>
            <a:prstGeom prst="rect">
              <a:avLst/>
            </a:prstGeom>
            <a:noFill/>
          </p:spPr>
          <p:txBody>
            <a:bodyPr wrap="none" rtlCol="0">
              <a:spAutoFit/>
            </a:bodyPr>
            <a:lstStyle/>
            <a:p>
              <a:r>
                <a:rPr lang="en-US" sz="1600" dirty="0"/>
                <a:t>Given read pair: </a:t>
              </a:r>
            </a:p>
          </p:txBody>
        </p:sp>
        <p:cxnSp>
          <p:nvCxnSpPr>
            <p:cNvPr id="31" name="Straight Arrow Connector 30"/>
            <p:cNvCxnSpPr/>
            <p:nvPr/>
          </p:nvCxnSpPr>
          <p:spPr>
            <a:xfrm>
              <a:off x="1925140" y="3420011"/>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568258" y="3420011"/>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370568" y="3229582"/>
              <a:ext cx="5479885" cy="338554"/>
            </a:xfrm>
            <a:prstGeom prst="rect">
              <a:avLst/>
            </a:prstGeom>
            <a:noFill/>
          </p:spPr>
          <p:txBody>
            <a:bodyPr wrap="none" rtlCol="0">
              <a:spAutoFit/>
            </a:bodyPr>
            <a:lstStyle/>
            <a:p>
              <a:r>
                <a:rPr lang="en-US" sz="1600" dirty="0"/>
                <a:t>Possible mapping contexts in the Trinity assembly are reported:</a:t>
              </a:r>
            </a:p>
          </p:txBody>
        </p:sp>
      </p:grpSp>
      <p:grpSp>
        <p:nvGrpSpPr>
          <p:cNvPr id="10" name="Group 9"/>
          <p:cNvGrpSpPr/>
          <p:nvPr/>
        </p:nvGrpSpPr>
        <p:grpSpPr>
          <a:xfrm>
            <a:off x="3296923" y="4126486"/>
            <a:ext cx="1575071" cy="1995955"/>
            <a:chOff x="3296923" y="4126486"/>
            <a:chExt cx="1575071" cy="1995955"/>
          </a:xfrm>
        </p:grpSpPr>
        <p:cxnSp>
          <p:nvCxnSpPr>
            <p:cNvPr id="14" name="Straight Connector 13"/>
            <p:cNvCxnSpPr/>
            <p:nvPr/>
          </p:nvCxnSpPr>
          <p:spPr>
            <a:xfrm>
              <a:off x="3630332" y="504826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30332" y="564799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630332" y="478851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958205" y="584368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341706" y="459282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296923" y="4126486"/>
              <a:ext cx="1575071" cy="369332"/>
            </a:xfrm>
            <a:prstGeom prst="rect">
              <a:avLst/>
            </a:prstGeom>
            <a:noFill/>
          </p:spPr>
          <p:txBody>
            <a:bodyPr wrap="none" rtlCol="0">
              <a:spAutoFit/>
            </a:bodyPr>
            <a:lstStyle/>
            <a:p>
              <a:r>
                <a:rPr lang="en-US" dirty="0"/>
                <a:t>Improper pairs</a:t>
              </a:r>
            </a:p>
          </p:txBody>
        </p:sp>
      </p:grpSp>
      <p:grpSp>
        <p:nvGrpSpPr>
          <p:cNvPr id="21" name="Group 20"/>
          <p:cNvGrpSpPr/>
          <p:nvPr/>
        </p:nvGrpSpPr>
        <p:grpSpPr>
          <a:xfrm>
            <a:off x="5370168" y="4169776"/>
            <a:ext cx="3271078" cy="2068105"/>
            <a:chOff x="5370168" y="4169776"/>
            <a:chExt cx="3271078" cy="2068105"/>
          </a:xfrm>
        </p:grpSpPr>
        <p:grpSp>
          <p:nvGrpSpPr>
            <p:cNvPr id="11" name="Group 10"/>
            <p:cNvGrpSpPr/>
            <p:nvPr/>
          </p:nvGrpSpPr>
          <p:grpSpPr>
            <a:xfrm>
              <a:off x="5370168" y="4169776"/>
              <a:ext cx="1406175" cy="2039245"/>
              <a:chOff x="5370168" y="4169776"/>
              <a:chExt cx="1406175" cy="2039245"/>
            </a:xfrm>
          </p:grpSpPr>
          <p:cxnSp>
            <p:nvCxnSpPr>
              <p:cNvPr id="20" name="Straight Connector 19"/>
              <p:cNvCxnSpPr/>
              <p:nvPr/>
            </p:nvCxnSpPr>
            <p:spPr>
              <a:xfrm>
                <a:off x="5658794" y="513484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658794" y="487509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370168" y="467940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653166" y="4169776"/>
                <a:ext cx="992579" cy="369332"/>
              </a:xfrm>
              <a:prstGeom prst="rect">
                <a:avLst/>
              </a:prstGeom>
              <a:noFill/>
            </p:spPr>
            <p:txBody>
              <a:bodyPr wrap="none" rtlCol="0">
                <a:spAutoFit/>
              </a:bodyPr>
              <a:lstStyle/>
              <a:p>
                <a:r>
                  <a:rPr lang="en-US" dirty="0"/>
                  <a:t>Left only</a:t>
                </a:r>
              </a:p>
            </p:txBody>
          </p:sp>
        </p:grpSp>
        <p:grpSp>
          <p:nvGrpSpPr>
            <p:cNvPr id="15" name="Group 14"/>
            <p:cNvGrpSpPr/>
            <p:nvPr/>
          </p:nvGrpSpPr>
          <p:grpSpPr>
            <a:xfrm>
              <a:off x="7235071" y="4180207"/>
              <a:ext cx="1406175" cy="2057674"/>
              <a:chOff x="7235071" y="4180207"/>
              <a:chExt cx="1406175" cy="2057674"/>
            </a:xfrm>
          </p:grpSpPr>
          <p:cxnSp>
            <p:nvCxnSpPr>
              <p:cNvPr id="26" name="Straight Connector 25"/>
              <p:cNvCxnSpPr/>
              <p:nvPr/>
            </p:nvCxnSpPr>
            <p:spPr>
              <a:xfrm>
                <a:off x="7523697" y="576343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7851570" y="595912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235071" y="470826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7362288" y="4180207"/>
                <a:ext cx="1122874" cy="369332"/>
              </a:xfrm>
              <a:prstGeom prst="rect">
                <a:avLst/>
              </a:prstGeom>
              <a:noFill/>
            </p:spPr>
            <p:txBody>
              <a:bodyPr wrap="none" rtlCol="0">
                <a:spAutoFit/>
              </a:bodyPr>
              <a:lstStyle/>
              <a:p>
                <a:r>
                  <a:rPr lang="en-US" dirty="0"/>
                  <a:t>Right only</a:t>
                </a:r>
              </a:p>
            </p:txBody>
          </p:sp>
        </p:grpSp>
      </p:grpSp>
    </p:spTree>
    <p:extLst>
      <p:ext uri="{BB962C8B-B14F-4D97-AF65-F5344CB8AC3E}">
        <p14:creationId xmlns:p14="http://schemas.microsoft.com/office/powerpoint/2010/main" val="304108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2087" y="743803"/>
            <a:ext cx="4674401" cy="369332"/>
          </a:xfrm>
          <a:prstGeom prst="rect">
            <a:avLst/>
          </a:prstGeom>
          <a:noFill/>
        </p:spPr>
        <p:txBody>
          <a:bodyPr wrap="none" rtlCol="0">
            <a:spAutoFit/>
          </a:bodyPr>
          <a:lstStyle/>
          <a:p>
            <a:r>
              <a:rPr lang="en-US" dirty="0"/>
              <a:t>%  </a:t>
            </a:r>
            <a:r>
              <a:rPr lang="en-US" dirty="0" err="1"/>
              <a:t>samtools</a:t>
            </a:r>
            <a:r>
              <a:rPr lang="en-US" dirty="0"/>
              <a:t> </a:t>
            </a:r>
            <a:r>
              <a:rPr lang="en-US" dirty="0" err="1"/>
              <a:t>tview</a:t>
            </a:r>
            <a:r>
              <a:rPr lang="en-US" dirty="0"/>
              <a:t>  </a:t>
            </a:r>
            <a:r>
              <a:rPr lang="en-US" dirty="0" err="1"/>
              <a:t>alignments.bam</a:t>
            </a:r>
            <a:r>
              <a:rPr lang="en-US" dirty="0"/>
              <a:t>  </a:t>
            </a:r>
            <a:r>
              <a:rPr lang="en-US" dirty="0" err="1"/>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
        <p:nvSpPr>
          <p:cNvPr id="3" name="TextBox 2"/>
          <p:cNvSpPr txBox="1"/>
          <p:nvPr/>
        </p:nvSpPr>
        <p:spPr>
          <a:xfrm>
            <a:off x="573270" y="273508"/>
            <a:ext cx="8216161" cy="461665"/>
          </a:xfrm>
          <a:prstGeom prst="rect">
            <a:avLst/>
          </a:prstGeom>
          <a:noFill/>
        </p:spPr>
        <p:txBody>
          <a:bodyPr wrap="none" rtlCol="0">
            <a:spAutoFit/>
          </a:bodyPr>
          <a:lstStyle/>
          <a:p>
            <a:r>
              <a:rPr lang="en-US" sz="2400" b="1" dirty="0"/>
              <a:t>Assembled transcript </a:t>
            </a:r>
            <a:r>
              <a:rPr lang="en-US" sz="2400" b="1" dirty="0" err="1"/>
              <a:t>contig</a:t>
            </a:r>
            <a:r>
              <a:rPr lang="en-US" sz="2400" b="1" dirty="0"/>
              <a:t> is only as good as its read support.</a:t>
            </a:r>
          </a:p>
        </p:txBody>
      </p:sp>
    </p:spTree>
    <p:extLst>
      <p:ext uri="{BB962C8B-B14F-4D97-AF65-F5344CB8AC3E}">
        <p14:creationId xmlns:p14="http://schemas.microsoft.com/office/powerpoint/2010/main" val="25582263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a:t>IGV</a:t>
            </a:r>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8922053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0110"/>
            <a:ext cx="9144000" cy="6234176"/>
          </a:xfrm>
          <a:prstGeom prst="rect">
            <a:avLst/>
          </a:prstGeom>
        </p:spPr>
      </p:pic>
      <p:sp>
        <p:nvSpPr>
          <p:cNvPr id="2" name="TextBox 1"/>
          <p:cNvSpPr txBox="1"/>
          <p:nvPr/>
        </p:nvSpPr>
        <p:spPr>
          <a:xfrm>
            <a:off x="1486420" y="30676"/>
            <a:ext cx="6297367" cy="461665"/>
          </a:xfrm>
          <a:prstGeom prst="rect">
            <a:avLst/>
          </a:prstGeom>
          <a:noFill/>
        </p:spPr>
        <p:txBody>
          <a:bodyPr wrap="none" rtlCol="0">
            <a:spAutoFit/>
          </a:bodyPr>
          <a:lstStyle/>
          <a:p>
            <a:r>
              <a:rPr lang="en-US" sz="2400" b="1" dirty="0"/>
              <a:t>Can Examine Transcript Read Support Using IGV</a:t>
            </a:r>
          </a:p>
        </p:txBody>
      </p:sp>
    </p:spTree>
    <p:extLst>
      <p:ext uri="{BB962C8B-B14F-4D97-AF65-F5344CB8AC3E}">
        <p14:creationId xmlns:p14="http://schemas.microsoft.com/office/powerpoint/2010/main" val="15148507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a:t>Can align Trinity transcripts to genome scaffolds to examine intron/exon structures</a:t>
            </a:r>
          </a:p>
        </p:txBody>
      </p:sp>
      <p:sp>
        <p:nvSpPr>
          <p:cNvPr id="7" name="TextBox 6"/>
          <p:cNvSpPr txBox="1"/>
          <p:nvPr/>
        </p:nvSpPr>
        <p:spPr>
          <a:xfrm>
            <a:off x="2045390" y="384428"/>
            <a:ext cx="5342892" cy="369332"/>
          </a:xfrm>
          <a:prstGeom prst="rect">
            <a:avLst/>
          </a:prstGeom>
          <a:noFill/>
        </p:spPr>
        <p:txBody>
          <a:bodyPr wrap="none" rtlCol="0">
            <a:spAutoFit/>
          </a:bodyPr>
          <a:lstStyle/>
          <a:p>
            <a:r>
              <a:rPr lang="en-US" dirty="0"/>
              <a:t>(Trinity transcripts aligned to the genome using GMAP)</a:t>
            </a:r>
          </a:p>
        </p:txBody>
      </p:sp>
      <p:pic>
        <p:nvPicPr>
          <p:cNvPr id="3" name="Picture 2" descr="Screen Shot 2013-10-22 at 3.1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9239322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6568" y="345258"/>
            <a:ext cx="5106386" cy="707886"/>
          </a:xfrm>
          <a:prstGeom prst="rect">
            <a:avLst/>
          </a:prstGeom>
          <a:noFill/>
        </p:spPr>
        <p:txBody>
          <a:bodyPr wrap="none" rtlCol="0">
            <a:spAutoFit/>
          </a:bodyPr>
          <a:lstStyle/>
          <a:p>
            <a:r>
              <a:rPr lang="en-US" sz="4000" dirty="0"/>
              <a:t>The </a:t>
            </a:r>
            <a:r>
              <a:rPr lang="en-US" sz="4000" dirty="0" err="1"/>
              <a:t>Contig</a:t>
            </a:r>
            <a:r>
              <a:rPr lang="en-US" sz="4000" dirty="0"/>
              <a:t> N50 statistic</a:t>
            </a:r>
          </a:p>
        </p:txBody>
      </p:sp>
      <p:sp>
        <p:nvSpPr>
          <p:cNvPr id="5" name="TextBox 4"/>
          <p:cNvSpPr txBox="1"/>
          <p:nvPr/>
        </p:nvSpPr>
        <p:spPr>
          <a:xfrm>
            <a:off x="612745" y="1395019"/>
            <a:ext cx="8002715" cy="1077218"/>
          </a:xfrm>
          <a:prstGeom prst="rect">
            <a:avLst/>
          </a:prstGeom>
          <a:noFill/>
        </p:spPr>
        <p:txBody>
          <a:bodyPr wrap="square" rtlCol="0">
            <a:spAutoFit/>
          </a:bodyPr>
          <a:lstStyle/>
          <a:p>
            <a:r>
              <a:rPr lang="en-US" sz="3200" dirty="0"/>
              <a:t>“At least half of assembled bases are in </a:t>
            </a:r>
            <a:r>
              <a:rPr lang="en-US" sz="3200" dirty="0" err="1"/>
              <a:t>contigs</a:t>
            </a:r>
            <a:r>
              <a:rPr lang="en-US" sz="3200" dirty="0"/>
              <a:t> that are at least </a:t>
            </a:r>
            <a:r>
              <a:rPr lang="en-US" sz="3200" b="1" i="1" dirty="0"/>
              <a:t>N50</a:t>
            </a:r>
            <a:r>
              <a:rPr lang="en-US" sz="3200" dirty="0"/>
              <a:t> bases in length”</a:t>
            </a:r>
          </a:p>
        </p:txBody>
      </p:sp>
      <p:sp>
        <p:nvSpPr>
          <p:cNvPr id="6" name="TextBox 5"/>
          <p:cNvSpPr txBox="1"/>
          <p:nvPr/>
        </p:nvSpPr>
        <p:spPr>
          <a:xfrm>
            <a:off x="612745" y="2715732"/>
            <a:ext cx="7505255" cy="400110"/>
          </a:xfrm>
          <a:prstGeom prst="rect">
            <a:avLst/>
          </a:prstGeom>
          <a:noFill/>
        </p:spPr>
        <p:txBody>
          <a:bodyPr wrap="none" rtlCol="0">
            <a:spAutoFit/>
          </a:bodyPr>
          <a:lstStyle/>
          <a:p>
            <a:r>
              <a:rPr lang="en-US" sz="2000" dirty="0"/>
              <a:t>In genome assemblies – used often to judge ‘which assembly is better’</a:t>
            </a:r>
          </a:p>
        </p:txBody>
      </p:sp>
      <p:graphicFrame>
        <p:nvGraphicFramePr>
          <p:cNvPr id="8" name="Chart 7"/>
          <p:cNvGraphicFramePr>
            <a:graphicFrameLocks/>
          </p:cNvGraphicFramePr>
          <p:nvPr>
            <p:extLst>
              <p:ext uri="{D42A27DB-BD31-4B8C-83A1-F6EECF244321}">
                <p14:modId xmlns:p14="http://schemas.microsoft.com/office/powerpoint/2010/main" val="2761266099"/>
              </p:ext>
            </p:extLst>
          </p:nvPr>
        </p:nvGraphicFramePr>
        <p:xfrm>
          <a:off x="112326" y="3394603"/>
          <a:ext cx="8698524" cy="189707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1175830" y="4029736"/>
            <a:ext cx="467997" cy="338554"/>
          </a:xfrm>
          <a:prstGeom prst="rect">
            <a:avLst/>
          </a:prstGeom>
          <a:noFill/>
        </p:spPr>
        <p:txBody>
          <a:bodyPr wrap="none" rtlCol="0">
            <a:spAutoFit/>
          </a:bodyPr>
          <a:lstStyle/>
          <a:p>
            <a:r>
              <a:rPr lang="en-US" sz="1600" b="1" dirty="0"/>
              <a:t>1M</a:t>
            </a:r>
          </a:p>
        </p:txBody>
      </p:sp>
      <p:sp>
        <p:nvSpPr>
          <p:cNvPr id="9" name="TextBox 8"/>
          <p:cNvSpPr txBox="1"/>
          <p:nvPr/>
        </p:nvSpPr>
        <p:spPr>
          <a:xfrm>
            <a:off x="2801929" y="4012276"/>
            <a:ext cx="595135" cy="338554"/>
          </a:xfrm>
          <a:prstGeom prst="rect">
            <a:avLst/>
          </a:prstGeom>
          <a:noFill/>
        </p:spPr>
        <p:txBody>
          <a:bodyPr wrap="none" rtlCol="0">
            <a:spAutoFit/>
          </a:bodyPr>
          <a:lstStyle/>
          <a:p>
            <a:r>
              <a:rPr lang="en-US" sz="1600" b="1" dirty="0"/>
              <a:t>750k</a:t>
            </a:r>
          </a:p>
        </p:txBody>
      </p:sp>
      <p:sp>
        <p:nvSpPr>
          <p:cNvPr id="10" name="TextBox 9"/>
          <p:cNvSpPr txBox="1"/>
          <p:nvPr/>
        </p:nvSpPr>
        <p:spPr>
          <a:xfrm>
            <a:off x="4083121" y="4029736"/>
            <a:ext cx="595135" cy="338554"/>
          </a:xfrm>
          <a:prstGeom prst="rect">
            <a:avLst/>
          </a:prstGeom>
          <a:noFill/>
        </p:spPr>
        <p:txBody>
          <a:bodyPr wrap="none" rtlCol="0">
            <a:spAutoFit/>
          </a:bodyPr>
          <a:lstStyle/>
          <a:p>
            <a:r>
              <a:rPr lang="en-US" sz="1600" b="1" dirty="0"/>
              <a:t>500k</a:t>
            </a:r>
          </a:p>
        </p:txBody>
      </p:sp>
      <p:sp>
        <p:nvSpPr>
          <p:cNvPr id="11" name="TextBox 10"/>
          <p:cNvSpPr txBox="1"/>
          <p:nvPr/>
        </p:nvSpPr>
        <p:spPr>
          <a:xfrm>
            <a:off x="4799300" y="4037231"/>
            <a:ext cx="595135" cy="338554"/>
          </a:xfrm>
          <a:prstGeom prst="rect">
            <a:avLst/>
          </a:prstGeom>
          <a:noFill/>
        </p:spPr>
        <p:txBody>
          <a:bodyPr wrap="none" rtlCol="0">
            <a:spAutoFit/>
          </a:bodyPr>
          <a:lstStyle/>
          <a:p>
            <a:r>
              <a:rPr lang="en-US" sz="1600" b="1" dirty="0"/>
              <a:t>250k</a:t>
            </a:r>
          </a:p>
        </p:txBody>
      </p:sp>
      <p:cxnSp>
        <p:nvCxnSpPr>
          <p:cNvPr id="12" name="Straight Arrow Connector 11"/>
          <p:cNvCxnSpPr/>
          <p:nvPr/>
        </p:nvCxnSpPr>
        <p:spPr>
          <a:xfrm flipV="1">
            <a:off x="4374069" y="5535008"/>
            <a:ext cx="0" cy="329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13316" y="5864286"/>
            <a:ext cx="2521506" cy="369332"/>
          </a:xfrm>
          <a:prstGeom prst="rect">
            <a:avLst/>
          </a:prstGeom>
          <a:noFill/>
        </p:spPr>
        <p:txBody>
          <a:bodyPr wrap="none" rtlCol="0">
            <a:spAutoFit/>
          </a:bodyPr>
          <a:lstStyle/>
          <a:p>
            <a:r>
              <a:rPr lang="en-US" dirty="0"/>
              <a:t>N50 </a:t>
            </a:r>
            <a:r>
              <a:rPr lang="en-US" dirty="0" err="1"/>
              <a:t>contig</a:t>
            </a:r>
            <a:r>
              <a:rPr lang="en-US" dirty="0"/>
              <a:t> length = 500k</a:t>
            </a:r>
          </a:p>
        </p:txBody>
      </p:sp>
      <p:sp>
        <p:nvSpPr>
          <p:cNvPr id="14" name="TextBox 13"/>
          <p:cNvSpPr txBox="1"/>
          <p:nvPr/>
        </p:nvSpPr>
        <p:spPr>
          <a:xfrm>
            <a:off x="285544" y="3378923"/>
            <a:ext cx="3090134" cy="369332"/>
          </a:xfrm>
          <a:prstGeom prst="rect">
            <a:avLst/>
          </a:prstGeom>
          <a:solidFill>
            <a:srgbClr val="FFFFFF"/>
          </a:solidFill>
        </p:spPr>
        <p:txBody>
          <a:bodyPr wrap="none" rtlCol="0">
            <a:spAutoFit/>
          </a:bodyPr>
          <a:lstStyle/>
          <a:p>
            <a:r>
              <a:rPr lang="en-US" b="1" dirty="0"/>
              <a:t>Assemblies ordered by length:</a:t>
            </a:r>
          </a:p>
        </p:txBody>
      </p:sp>
    </p:spTree>
    <p:extLst>
      <p:ext uri="{BB962C8B-B14F-4D97-AF65-F5344CB8AC3E}">
        <p14:creationId xmlns:p14="http://schemas.microsoft.com/office/powerpoint/2010/main" val="1743689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3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908" y="401526"/>
            <a:ext cx="6782088" cy="6235579"/>
          </a:xfrm>
          <a:prstGeom prst="rect">
            <a:avLst/>
          </a:prstGeom>
        </p:spPr>
      </p:pic>
      <p:sp>
        <p:nvSpPr>
          <p:cNvPr id="5" name="TextBox 4"/>
          <p:cNvSpPr txBox="1"/>
          <p:nvPr/>
        </p:nvSpPr>
        <p:spPr>
          <a:xfrm>
            <a:off x="932529" y="199022"/>
            <a:ext cx="6991467" cy="400110"/>
          </a:xfrm>
          <a:prstGeom prst="rect">
            <a:avLst/>
          </a:prstGeom>
          <a:noFill/>
        </p:spPr>
        <p:txBody>
          <a:bodyPr wrap="none" rtlCol="0">
            <a:spAutoFit/>
          </a:bodyPr>
          <a:lstStyle/>
          <a:p>
            <a:r>
              <a:rPr lang="en-US" sz="2000" b="1" dirty="0"/>
              <a:t>A Plethora of Biological Sequence Analyses Enabled by RNA-</a:t>
            </a:r>
            <a:r>
              <a:rPr lang="en-US" sz="2000" b="1" dirty="0" err="1"/>
              <a:t>Seq</a:t>
            </a:r>
            <a:r>
              <a:rPr lang="en-US" sz="2000" b="1" dirty="0"/>
              <a:t> </a:t>
            </a:r>
          </a:p>
        </p:txBody>
      </p:sp>
      <p:sp>
        <p:nvSpPr>
          <p:cNvPr id="6" name="Rectangle 5"/>
          <p:cNvSpPr/>
          <p:nvPr/>
        </p:nvSpPr>
        <p:spPr>
          <a:xfrm>
            <a:off x="2277803" y="6433474"/>
            <a:ext cx="5176826" cy="2036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347540" y="6484799"/>
            <a:ext cx="2713904" cy="276999"/>
          </a:xfrm>
          <a:prstGeom prst="rect">
            <a:avLst/>
          </a:prstGeom>
          <a:noFill/>
        </p:spPr>
        <p:txBody>
          <a:bodyPr wrap="none" rtlCol="0">
            <a:spAutoFit/>
          </a:bodyPr>
          <a:lstStyle/>
          <a:p>
            <a:r>
              <a:rPr lang="en-US" sz="1200" dirty="0"/>
              <a:t>From </a:t>
            </a:r>
            <a:r>
              <a:rPr lang="en-US" sz="1200" dirty="0" err="1"/>
              <a:t>Cieslik</a:t>
            </a:r>
            <a:r>
              <a:rPr lang="en-US" sz="1200" dirty="0"/>
              <a:t> and </a:t>
            </a:r>
            <a:r>
              <a:rPr lang="en-US" sz="1200" dirty="0" err="1"/>
              <a:t>Chinnaiyan</a:t>
            </a:r>
            <a:r>
              <a:rPr lang="en-US" sz="1200" dirty="0"/>
              <a:t>,  NRG, 2017 </a:t>
            </a:r>
          </a:p>
        </p:txBody>
      </p:sp>
      <p:sp>
        <p:nvSpPr>
          <p:cNvPr id="2" name="TextBox 1">
            <a:extLst>
              <a:ext uri="{FF2B5EF4-FFF2-40B4-BE49-F238E27FC236}">
                <a16:creationId xmlns:a16="http://schemas.microsoft.com/office/drawing/2014/main" id="{4620AA1E-FE33-1146-8D41-7A97B7702462}"/>
              </a:ext>
            </a:extLst>
          </p:cNvPr>
          <p:cNvSpPr txBox="1"/>
          <p:nvPr/>
        </p:nvSpPr>
        <p:spPr>
          <a:xfrm>
            <a:off x="1906621" y="5155660"/>
            <a:ext cx="1021433" cy="261610"/>
          </a:xfrm>
          <a:prstGeom prst="rect">
            <a:avLst/>
          </a:prstGeom>
          <a:noFill/>
        </p:spPr>
        <p:txBody>
          <a:bodyPr wrap="none" rtlCol="0">
            <a:spAutoFit/>
          </a:bodyPr>
          <a:lstStyle/>
          <a:p>
            <a:r>
              <a:rPr lang="en-US" sz="1050" dirty="0"/>
              <a:t>(</a:t>
            </a:r>
            <a:r>
              <a:rPr lang="en-US" sz="1050" dirty="0" err="1"/>
              <a:t>ie</a:t>
            </a:r>
            <a:r>
              <a:rPr lang="en-US" sz="1050" dirty="0"/>
              <a:t>. mutations)</a:t>
            </a:r>
          </a:p>
        </p:txBody>
      </p:sp>
    </p:spTree>
    <p:extLst>
      <p:ext uri="{BB962C8B-B14F-4D97-AF65-F5344CB8AC3E}">
        <p14:creationId xmlns:p14="http://schemas.microsoft.com/office/powerpoint/2010/main" val="19696105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2437" y="1177337"/>
            <a:ext cx="4590250" cy="4490678"/>
          </a:xfrm>
          <a:prstGeom prst="rect">
            <a:avLst/>
          </a:prstGeom>
        </p:spPr>
      </p:pic>
      <p:sp>
        <p:nvSpPr>
          <p:cNvPr id="5" name="Freeform 4"/>
          <p:cNvSpPr/>
          <p:nvPr/>
        </p:nvSpPr>
        <p:spPr>
          <a:xfrm>
            <a:off x="3059424" y="5584526"/>
            <a:ext cx="3593381" cy="519491"/>
          </a:xfrm>
          <a:custGeom>
            <a:avLst/>
            <a:gdLst>
              <a:gd name="connsiteX0" fmla="*/ 0 w 3593381"/>
              <a:gd name="connsiteY0" fmla="*/ 0 h 519491"/>
              <a:gd name="connsiteX1" fmla="*/ 3593381 w 3593381"/>
              <a:gd name="connsiteY1" fmla="*/ 519491 h 519491"/>
              <a:gd name="connsiteX2" fmla="*/ 0 w 3593381"/>
              <a:gd name="connsiteY2" fmla="*/ 476200 h 519491"/>
              <a:gd name="connsiteX3" fmla="*/ 0 w 3593381"/>
              <a:gd name="connsiteY3" fmla="*/ 0 h 519491"/>
            </a:gdLst>
            <a:ahLst/>
            <a:cxnLst>
              <a:cxn ang="0">
                <a:pos x="connsiteX0" y="connsiteY0"/>
              </a:cxn>
              <a:cxn ang="0">
                <a:pos x="connsiteX1" y="connsiteY1"/>
              </a:cxn>
              <a:cxn ang="0">
                <a:pos x="connsiteX2" y="connsiteY2"/>
              </a:cxn>
              <a:cxn ang="0">
                <a:pos x="connsiteX3" y="connsiteY3"/>
              </a:cxn>
            </a:cxnLst>
            <a:rect l="l" t="t" r="r" b="b"/>
            <a:pathLst>
              <a:path w="3593381" h="519491">
                <a:moveTo>
                  <a:pt x="0" y="0"/>
                </a:moveTo>
                <a:lnTo>
                  <a:pt x="3593381" y="519491"/>
                </a:lnTo>
                <a:lnTo>
                  <a:pt x="0" y="476200"/>
                </a:lnTo>
                <a:lnTo>
                  <a:pt x="0" y="0"/>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31582" y="5682445"/>
            <a:ext cx="1190500" cy="369332"/>
          </a:xfrm>
          <a:prstGeom prst="rect">
            <a:avLst/>
          </a:prstGeom>
          <a:noFill/>
        </p:spPr>
        <p:txBody>
          <a:bodyPr wrap="none" rtlCol="0">
            <a:spAutoFit/>
          </a:bodyPr>
          <a:lstStyle/>
          <a:p>
            <a:r>
              <a:rPr lang="en-US" dirty="0"/>
              <a:t>Expression</a:t>
            </a:r>
          </a:p>
        </p:txBody>
      </p:sp>
      <p:sp>
        <p:nvSpPr>
          <p:cNvPr id="8" name="Rectangle 7"/>
          <p:cNvSpPr/>
          <p:nvPr/>
        </p:nvSpPr>
        <p:spPr>
          <a:xfrm>
            <a:off x="1916112" y="2482012"/>
            <a:ext cx="551632" cy="1471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77453" y="268426"/>
            <a:ext cx="8110213" cy="830997"/>
          </a:xfrm>
          <a:prstGeom prst="rect">
            <a:avLst/>
          </a:prstGeom>
          <a:noFill/>
        </p:spPr>
        <p:txBody>
          <a:bodyPr wrap="none" rtlCol="0">
            <a:spAutoFit/>
          </a:bodyPr>
          <a:lstStyle/>
          <a:p>
            <a:pPr algn="ctr"/>
            <a:r>
              <a:rPr lang="en-US" sz="2400" b="1" dirty="0"/>
              <a:t>Often, most assembled transcripts are *very* lowly expressed</a:t>
            </a:r>
          </a:p>
          <a:p>
            <a:pPr algn="ctr"/>
            <a:r>
              <a:rPr lang="en-US" sz="2400" dirty="0"/>
              <a:t>(How many ‘transcripts &amp; genes’ are there really?)</a:t>
            </a:r>
          </a:p>
        </p:txBody>
      </p:sp>
      <p:grpSp>
        <p:nvGrpSpPr>
          <p:cNvPr id="18" name="Group 17"/>
          <p:cNvGrpSpPr/>
          <p:nvPr/>
        </p:nvGrpSpPr>
        <p:grpSpPr>
          <a:xfrm>
            <a:off x="6191006" y="3766310"/>
            <a:ext cx="2412648" cy="369332"/>
            <a:chOff x="6191006" y="3766310"/>
            <a:chExt cx="2412648" cy="369332"/>
          </a:xfrm>
        </p:grpSpPr>
        <p:cxnSp>
          <p:nvCxnSpPr>
            <p:cNvPr id="13" name="Straight Arrow Connector 12"/>
            <p:cNvCxnSpPr/>
            <p:nvPr/>
          </p:nvCxnSpPr>
          <p:spPr>
            <a:xfrm flipH="1">
              <a:off x="6191006" y="3953902"/>
              <a:ext cx="7071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028020" y="3766310"/>
              <a:ext cx="1575634" cy="369332"/>
            </a:xfrm>
            <a:prstGeom prst="rect">
              <a:avLst/>
            </a:prstGeom>
            <a:noFill/>
          </p:spPr>
          <p:txBody>
            <a:bodyPr wrap="none" rtlCol="0">
              <a:spAutoFit/>
            </a:bodyPr>
            <a:lstStyle/>
            <a:p>
              <a:r>
                <a:rPr lang="en-US" dirty="0"/>
                <a:t>20k transcripts</a:t>
              </a:r>
            </a:p>
          </p:txBody>
        </p:sp>
      </p:grpSp>
      <p:sp>
        <p:nvSpPr>
          <p:cNvPr id="7" name="TextBox 6"/>
          <p:cNvSpPr txBox="1"/>
          <p:nvPr/>
        </p:nvSpPr>
        <p:spPr>
          <a:xfrm>
            <a:off x="721018" y="2626320"/>
            <a:ext cx="1599717" cy="1200328"/>
          </a:xfrm>
          <a:prstGeom prst="rect">
            <a:avLst/>
          </a:prstGeom>
          <a:noFill/>
        </p:spPr>
        <p:txBody>
          <a:bodyPr wrap="none" rtlCol="0">
            <a:spAutoFit/>
          </a:bodyPr>
          <a:lstStyle/>
          <a:p>
            <a:pPr algn="ctr"/>
            <a:r>
              <a:rPr lang="en-US" sz="2400" dirty="0"/>
              <a:t>Cumulative</a:t>
            </a:r>
          </a:p>
          <a:p>
            <a:pPr algn="ctr"/>
            <a:r>
              <a:rPr lang="en-US" sz="2400" dirty="0"/>
              <a:t># of </a:t>
            </a:r>
          </a:p>
          <a:p>
            <a:pPr algn="ctr"/>
            <a:r>
              <a:rPr lang="en-US" sz="2400" dirty="0"/>
              <a:t>Transcripts</a:t>
            </a:r>
          </a:p>
        </p:txBody>
      </p:sp>
      <p:grpSp>
        <p:nvGrpSpPr>
          <p:cNvPr id="19" name="Group 18"/>
          <p:cNvGrpSpPr/>
          <p:nvPr/>
        </p:nvGrpSpPr>
        <p:grpSpPr>
          <a:xfrm>
            <a:off x="6782687" y="1171388"/>
            <a:ext cx="2049875" cy="927665"/>
            <a:chOff x="6782687" y="1171388"/>
            <a:chExt cx="2049875" cy="927665"/>
          </a:xfrm>
        </p:grpSpPr>
        <p:sp>
          <p:nvSpPr>
            <p:cNvPr id="11" name="TextBox 10"/>
            <p:cNvSpPr txBox="1"/>
            <p:nvPr/>
          </p:nvSpPr>
          <p:spPr>
            <a:xfrm>
              <a:off x="6782687" y="1171388"/>
              <a:ext cx="2049875" cy="646331"/>
            </a:xfrm>
            <a:prstGeom prst="rect">
              <a:avLst/>
            </a:prstGeom>
            <a:noFill/>
          </p:spPr>
          <p:txBody>
            <a:bodyPr wrap="square" rtlCol="0">
              <a:spAutoFit/>
            </a:bodyPr>
            <a:lstStyle/>
            <a:p>
              <a:r>
                <a:rPr lang="en-US" dirty="0"/>
                <a:t>1.4 million Trinity  transcript </a:t>
              </a:r>
              <a:r>
                <a:rPr lang="en-US" dirty="0" err="1"/>
                <a:t>contigs</a:t>
              </a:r>
              <a:endParaRPr lang="en-US" dirty="0"/>
            </a:p>
          </p:txBody>
        </p:sp>
        <p:sp>
          <p:nvSpPr>
            <p:cNvPr id="15" name="TextBox 14"/>
            <p:cNvSpPr txBox="1"/>
            <p:nvPr/>
          </p:nvSpPr>
          <p:spPr>
            <a:xfrm>
              <a:off x="6927002" y="1760499"/>
              <a:ext cx="1547118" cy="338554"/>
            </a:xfrm>
            <a:prstGeom prst="rect">
              <a:avLst/>
            </a:prstGeom>
            <a:noFill/>
          </p:spPr>
          <p:txBody>
            <a:bodyPr wrap="none" rtlCol="0">
              <a:spAutoFit/>
            </a:bodyPr>
            <a:lstStyle/>
            <a:p>
              <a:r>
                <a:rPr lang="en-US" sz="1600" dirty="0">
                  <a:solidFill>
                    <a:srgbClr val="660066"/>
                  </a:solidFill>
                </a:rPr>
                <a:t>N50 ~ 500 bases</a:t>
              </a:r>
            </a:p>
          </p:txBody>
        </p:sp>
      </p:grpSp>
      <p:sp>
        <p:nvSpPr>
          <p:cNvPr id="16" name="TextBox 15"/>
          <p:cNvSpPr txBox="1"/>
          <p:nvPr/>
        </p:nvSpPr>
        <p:spPr>
          <a:xfrm>
            <a:off x="156651" y="6395550"/>
            <a:ext cx="2262158" cy="307777"/>
          </a:xfrm>
          <a:prstGeom prst="rect">
            <a:avLst/>
          </a:prstGeom>
          <a:noFill/>
        </p:spPr>
        <p:txBody>
          <a:bodyPr wrap="none" rtlCol="0">
            <a:spAutoFit/>
          </a:bodyPr>
          <a:lstStyle/>
          <a:p>
            <a:r>
              <a:rPr lang="en-US" sz="1400" dirty="0"/>
              <a:t>* Salamander </a:t>
            </a:r>
            <a:r>
              <a:rPr lang="en-US" sz="1400" dirty="0" err="1"/>
              <a:t>transcriptome</a:t>
            </a:r>
            <a:endParaRPr lang="en-US" sz="1400" dirty="0"/>
          </a:p>
        </p:txBody>
      </p:sp>
      <p:sp>
        <p:nvSpPr>
          <p:cNvPr id="17" name="TextBox 16"/>
          <p:cNvSpPr txBox="1"/>
          <p:nvPr/>
        </p:nvSpPr>
        <p:spPr>
          <a:xfrm>
            <a:off x="3773704" y="5168974"/>
            <a:ext cx="1974632" cy="369332"/>
          </a:xfrm>
          <a:prstGeom prst="rect">
            <a:avLst/>
          </a:prstGeom>
          <a:solidFill>
            <a:srgbClr val="FFFFFF"/>
          </a:solidFill>
        </p:spPr>
        <p:txBody>
          <a:bodyPr wrap="none" rtlCol="0">
            <a:spAutoFit/>
          </a:bodyPr>
          <a:lstStyle/>
          <a:p>
            <a:r>
              <a:rPr lang="en-US" dirty="0"/>
              <a:t>-1 * minimum TPM </a:t>
            </a:r>
          </a:p>
        </p:txBody>
      </p:sp>
      <p:pic>
        <p:nvPicPr>
          <p:cNvPr id="2" name="Picture 1">
            <a:extLst>
              <a:ext uri="{FF2B5EF4-FFF2-40B4-BE49-F238E27FC236}">
                <a16:creationId xmlns:a16="http://schemas.microsoft.com/office/drawing/2014/main" id="{7E398336-8678-5A4B-87C5-740B84653CEF}"/>
              </a:ext>
            </a:extLst>
          </p:cNvPr>
          <p:cNvPicPr>
            <a:picLocks noChangeAspect="1"/>
          </p:cNvPicPr>
          <p:nvPr/>
        </p:nvPicPr>
        <p:blipFill>
          <a:blip r:embed="rId3"/>
          <a:stretch>
            <a:fillRect/>
          </a:stretch>
        </p:blipFill>
        <p:spPr>
          <a:xfrm>
            <a:off x="7233307" y="5668015"/>
            <a:ext cx="1803400" cy="1130300"/>
          </a:xfrm>
          <a:prstGeom prst="rect">
            <a:avLst/>
          </a:prstGeom>
        </p:spPr>
      </p:pic>
    </p:spTree>
    <p:extLst>
      <p:ext uri="{BB962C8B-B14F-4D97-AF65-F5344CB8AC3E}">
        <p14:creationId xmlns:p14="http://schemas.microsoft.com/office/powerpoint/2010/main" val="1048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82"/>
            <a:ext cx="8229600" cy="1143000"/>
          </a:xfrm>
        </p:spPr>
        <p:txBody>
          <a:bodyPr>
            <a:noAutofit/>
          </a:bodyPr>
          <a:lstStyle/>
          <a:p>
            <a:r>
              <a:rPr lang="en-US" sz="3200" dirty="0"/>
              <a:t>N50 Calculation for </a:t>
            </a:r>
            <a:r>
              <a:rPr lang="en-US" sz="3200" i="1" dirty="0" err="1"/>
              <a:t>Transcriptome</a:t>
            </a:r>
            <a:r>
              <a:rPr lang="en-US" sz="3200" dirty="0"/>
              <a:t> Assemblies??</a:t>
            </a:r>
          </a:p>
        </p:txBody>
      </p:sp>
      <p:sp>
        <p:nvSpPr>
          <p:cNvPr id="4" name="TextBox 3"/>
          <p:cNvSpPr txBox="1"/>
          <p:nvPr/>
        </p:nvSpPr>
        <p:spPr>
          <a:xfrm>
            <a:off x="712392" y="4231981"/>
            <a:ext cx="7340902" cy="1631216"/>
          </a:xfrm>
          <a:prstGeom prst="rect">
            <a:avLst/>
          </a:prstGeom>
          <a:noFill/>
        </p:spPr>
        <p:txBody>
          <a:bodyPr wrap="square" rtlCol="0">
            <a:spAutoFit/>
          </a:bodyPr>
          <a:lstStyle/>
          <a:p>
            <a:r>
              <a:rPr lang="en-US" sz="2000" dirty="0"/>
              <a:t>In </a:t>
            </a:r>
            <a:r>
              <a:rPr lang="en-US" sz="2000" dirty="0" err="1"/>
              <a:t>transcriptome</a:t>
            </a:r>
            <a:r>
              <a:rPr lang="en-US" sz="2000" dirty="0"/>
              <a:t> assemblies – N50 is </a:t>
            </a:r>
            <a:r>
              <a:rPr lang="en-US" sz="2000" b="1" i="1" dirty="0"/>
              <a:t>not</a:t>
            </a:r>
            <a:r>
              <a:rPr lang="en-US" sz="2000" dirty="0"/>
              <a:t> very useful.</a:t>
            </a:r>
          </a:p>
          <a:p>
            <a:pPr marL="742950" lvl="1" indent="-285750">
              <a:buFont typeface="Arial"/>
              <a:buChar char="•"/>
            </a:pPr>
            <a:r>
              <a:rPr lang="en-US" sz="2000" dirty="0"/>
              <a:t> Overzealous isoform annotation for long transcripts drives higher N50</a:t>
            </a:r>
          </a:p>
          <a:p>
            <a:pPr marL="742950" lvl="1" indent="-285750">
              <a:buFont typeface="Arial"/>
              <a:buChar char="•"/>
            </a:pPr>
            <a:r>
              <a:rPr lang="en-US" sz="2000" dirty="0"/>
              <a:t>Very sensitive reconstruction for short lowly expressed transcripts drives lower N50</a:t>
            </a:r>
          </a:p>
        </p:txBody>
      </p:sp>
      <p:graphicFrame>
        <p:nvGraphicFramePr>
          <p:cNvPr id="5" name="Chart 4"/>
          <p:cNvGraphicFramePr>
            <a:graphicFrameLocks/>
          </p:cNvGraphicFramePr>
          <p:nvPr>
            <p:extLst>
              <p:ext uri="{D42A27DB-BD31-4B8C-83A1-F6EECF244321}">
                <p14:modId xmlns:p14="http://schemas.microsoft.com/office/powerpoint/2010/main" val="2698189105"/>
              </p:ext>
            </p:extLst>
          </p:nvPr>
        </p:nvGraphicFramePr>
        <p:xfrm>
          <a:off x="527050" y="1934443"/>
          <a:ext cx="8089900" cy="1828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8248693" y="2696945"/>
            <a:ext cx="895307" cy="646331"/>
          </a:xfrm>
          <a:prstGeom prst="rect">
            <a:avLst/>
          </a:prstGeom>
          <a:noFill/>
        </p:spPr>
        <p:txBody>
          <a:bodyPr wrap="square" rtlCol="0">
            <a:spAutoFit/>
          </a:bodyPr>
          <a:lstStyle/>
          <a:p>
            <a:r>
              <a:rPr lang="en-US" dirty="0"/>
              <a:t>…</a:t>
            </a:r>
            <a:r>
              <a:rPr lang="en-US" sz="1200" dirty="0"/>
              <a:t>300,000</a:t>
            </a:r>
            <a:endParaRPr lang="en-US" sz="1000" dirty="0"/>
          </a:p>
          <a:p>
            <a:endParaRPr lang="en-US" dirty="0"/>
          </a:p>
        </p:txBody>
      </p:sp>
      <p:sp>
        <p:nvSpPr>
          <p:cNvPr id="8" name="TextBox 7"/>
          <p:cNvSpPr txBox="1"/>
          <p:nvPr/>
        </p:nvSpPr>
        <p:spPr>
          <a:xfrm>
            <a:off x="7587112" y="3862649"/>
            <a:ext cx="1323161" cy="369332"/>
          </a:xfrm>
          <a:prstGeom prst="rect">
            <a:avLst/>
          </a:prstGeom>
          <a:noFill/>
        </p:spPr>
        <p:txBody>
          <a:bodyPr wrap="none" rtlCol="0">
            <a:spAutoFit/>
          </a:bodyPr>
          <a:lstStyle/>
          <a:p>
            <a:r>
              <a:rPr lang="en-US" dirty="0"/>
              <a:t>N50 length?</a:t>
            </a:r>
          </a:p>
        </p:txBody>
      </p:sp>
      <p:cxnSp>
        <p:nvCxnSpPr>
          <p:cNvPr id="10" name="Straight Arrow Connector 9"/>
          <p:cNvCxnSpPr/>
          <p:nvPr/>
        </p:nvCxnSpPr>
        <p:spPr>
          <a:xfrm flipV="1">
            <a:off x="8465941" y="3355500"/>
            <a:ext cx="15678" cy="407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22847" y="4106541"/>
            <a:ext cx="815848" cy="369332"/>
          </a:xfrm>
          <a:prstGeom prst="rect">
            <a:avLst/>
          </a:prstGeom>
          <a:noFill/>
        </p:spPr>
        <p:txBody>
          <a:bodyPr wrap="none" rtlCol="0">
            <a:spAutoFit/>
          </a:bodyPr>
          <a:lstStyle/>
          <a:p>
            <a:r>
              <a:rPr lang="en-US" dirty="0"/>
              <a:t>(small)</a:t>
            </a:r>
          </a:p>
        </p:txBody>
      </p:sp>
    </p:spTree>
    <p:extLst>
      <p:ext uri="{BB962C8B-B14F-4D97-AF65-F5344CB8AC3E}">
        <p14:creationId xmlns:p14="http://schemas.microsoft.com/office/powerpoint/2010/main" val="275487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538" y="1527597"/>
            <a:ext cx="5612581" cy="4753188"/>
          </a:xfrm>
          <a:prstGeom prst="rect">
            <a:avLst/>
          </a:prstGeom>
        </p:spPr>
      </p:pic>
      <p:sp>
        <p:nvSpPr>
          <p:cNvPr id="5" name="TextBox 4"/>
          <p:cNvSpPr txBox="1"/>
          <p:nvPr/>
        </p:nvSpPr>
        <p:spPr>
          <a:xfrm>
            <a:off x="1024619" y="1010123"/>
            <a:ext cx="7532831" cy="646331"/>
          </a:xfrm>
          <a:prstGeom prst="rect">
            <a:avLst/>
          </a:prstGeom>
          <a:noFill/>
        </p:spPr>
        <p:txBody>
          <a:bodyPr wrap="none" rtlCol="0">
            <a:spAutoFit/>
          </a:bodyPr>
          <a:lstStyle/>
          <a:p>
            <a:pPr marL="285750" indent="-285750">
              <a:buFont typeface="Arial"/>
              <a:buChar char="•"/>
            </a:pPr>
            <a:r>
              <a:rPr lang="en-US" dirty="0"/>
              <a:t>Sort </a:t>
            </a:r>
            <a:r>
              <a:rPr lang="en-US" dirty="0" err="1"/>
              <a:t>contigs</a:t>
            </a:r>
            <a:r>
              <a:rPr lang="en-US" dirty="0"/>
              <a:t> by expression value, </a:t>
            </a:r>
            <a:r>
              <a:rPr lang="en-US" dirty="0" err="1"/>
              <a:t>descendingly</a:t>
            </a:r>
            <a:r>
              <a:rPr lang="en-US" dirty="0"/>
              <a:t>.</a:t>
            </a:r>
          </a:p>
          <a:p>
            <a:pPr marL="285750" indent="-285750">
              <a:buFont typeface="Arial"/>
              <a:buChar char="•"/>
            </a:pPr>
            <a:r>
              <a:rPr lang="en-US" dirty="0"/>
              <a:t>Compute N50 given minimum % total expression data thresholds =&gt;  ExN50</a:t>
            </a:r>
          </a:p>
        </p:txBody>
      </p:sp>
      <p:grpSp>
        <p:nvGrpSpPr>
          <p:cNvPr id="10" name="Group 9"/>
          <p:cNvGrpSpPr/>
          <p:nvPr/>
        </p:nvGrpSpPr>
        <p:grpSpPr>
          <a:xfrm>
            <a:off x="3867576" y="2020244"/>
            <a:ext cx="2092530" cy="923330"/>
            <a:chOff x="3867576" y="2020244"/>
            <a:chExt cx="2092530" cy="923330"/>
          </a:xfrm>
        </p:grpSpPr>
        <p:sp>
          <p:nvSpPr>
            <p:cNvPr id="6" name="TextBox 5"/>
            <p:cNvSpPr txBox="1"/>
            <p:nvPr/>
          </p:nvSpPr>
          <p:spPr>
            <a:xfrm>
              <a:off x="3867576" y="2020244"/>
              <a:ext cx="1595309" cy="923330"/>
            </a:xfrm>
            <a:prstGeom prst="rect">
              <a:avLst/>
            </a:prstGeom>
            <a:noFill/>
            <a:ln w="28575" cmpd="sng">
              <a:solidFill>
                <a:schemeClr val="tx1"/>
              </a:solidFill>
            </a:ln>
          </p:spPr>
          <p:txBody>
            <a:bodyPr wrap="none" rtlCol="0">
              <a:spAutoFit/>
            </a:bodyPr>
            <a:lstStyle/>
            <a:p>
              <a:pPr algn="ctr"/>
              <a:r>
                <a:rPr lang="en-US" dirty="0"/>
                <a:t>N50=3457,</a:t>
              </a:r>
            </a:p>
            <a:p>
              <a:pPr algn="ctr"/>
              <a:r>
                <a:rPr lang="en-US" dirty="0"/>
                <a:t>and</a:t>
              </a:r>
            </a:p>
            <a:p>
              <a:pPr algn="ctr"/>
              <a:r>
                <a:rPr lang="en-US" dirty="0"/>
                <a:t>24K transcripts</a:t>
              </a:r>
            </a:p>
          </p:txBody>
        </p:sp>
        <p:cxnSp>
          <p:nvCxnSpPr>
            <p:cNvPr id="8" name="Straight Arrow Connector 7"/>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752088" y="646333"/>
            <a:ext cx="7209409" cy="400110"/>
          </a:xfrm>
          <a:prstGeom prst="rect">
            <a:avLst/>
          </a:prstGeom>
          <a:noFill/>
        </p:spPr>
        <p:txBody>
          <a:bodyPr wrap="none" rtlCol="0">
            <a:spAutoFit/>
          </a:bodyPr>
          <a:lstStyle/>
          <a:p>
            <a:r>
              <a:rPr lang="en-US" sz="2000" dirty="0"/>
              <a:t>Compute N50 Based on the Top-most Highly Expressed Transcripts</a:t>
            </a:r>
          </a:p>
        </p:txBody>
      </p:sp>
      <p:grpSp>
        <p:nvGrpSpPr>
          <p:cNvPr id="17" name="Group 16"/>
          <p:cNvGrpSpPr/>
          <p:nvPr/>
        </p:nvGrpSpPr>
        <p:grpSpPr>
          <a:xfrm>
            <a:off x="5209682" y="5353641"/>
            <a:ext cx="1664563" cy="1143499"/>
            <a:chOff x="5209682" y="5353641"/>
            <a:chExt cx="1664563" cy="1143499"/>
          </a:xfrm>
        </p:grpSpPr>
        <p:cxnSp>
          <p:nvCxnSpPr>
            <p:cNvPr id="13" name="Straight Arrow Connector 12"/>
            <p:cNvCxnSpPr/>
            <p:nvPr/>
          </p:nvCxnSpPr>
          <p:spPr>
            <a:xfrm flipV="1">
              <a:off x="6118849" y="5353641"/>
              <a:ext cx="0" cy="4906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09682" y="5850809"/>
              <a:ext cx="1664563" cy="646331"/>
            </a:xfrm>
            <a:prstGeom prst="rect">
              <a:avLst/>
            </a:prstGeom>
            <a:noFill/>
          </p:spPr>
          <p:txBody>
            <a:bodyPr wrap="none" rtlCol="0">
              <a:spAutoFit/>
            </a:bodyPr>
            <a:lstStyle/>
            <a:p>
              <a:pPr algn="ctr"/>
              <a:r>
                <a:rPr lang="en-US" dirty="0"/>
                <a:t>90% of </a:t>
              </a:r>
            </a:p>
            <a:p>
              <a:pPr algn="ctr"/>
              <a:r>
                <a:rPr lang="en-US" dirty="0"/>
                <a:t>expression data</a:t>
              </a:r>
            </a:p>
          </p:txBody>
        </p:sp>
      </p:grpSp>
      <p:pic>
        <p:nvPicPr>
          <p:cNvPr id="12" name="Picture 11">
            <a:extLst>
              <a:ext uri="{FF2B5EF4-FFF2-40B4-BE49-F238E27FC236}">
                <a16:creationId xmlns:a16="http://schemas.microsoft.com/office/drawing/2014/main" id="{5C0E4745-51EB-684D-8091-D6FB2E0E8EEA}"/>
              </a:ext>
            </a:extLst>
          </p:cNvPr>
          <p:cNvPicPr>
            <a:picLocks noChangeAspect="1"/>
          </p:cNvPicPr>
          <p:nvPr/>
        </p:nvPicPr>
        <p:blipFill>
          <a:blip r:embed="rId3"/>
          <a:stretch>
            <a:fillRect/>
          </a:stretch>
        </p:blipFill>
        <p:spPr>
          <a:xfrm>
            <a:off x="7233307" y="5668015"/>
            <a:ext cx="1803400" cy="1130300"/>
          </a:xfrm>
          <a:prstGeom prst="rect">
            <a:avLst/>
          </a:prstGeom>
        </p:spPr>
      </p:pic>
      <p:sp>
        <p:nvSpPr>
          <p:cNvPr id="2" name="TextBox 1">
            <a:extLst>
              <a:ext uri="{FF2B5EF4-FFF2-40B4-BE49-F238E27FC236}">
                <a16:creationId xmlns:a16="http://schemas.microsoft.com/office/drawing/2014/main" id="{BA2440C7-9484-5342-A36E-F9A4BCA16EBD}"/>
              </a:ext>
            </a:extLst>
          </p:cNvPr>
          <p:cNvSpPr txBox="1"/>
          <p:nvPr/>
        </p:nvSpPr>
        <p:spPr>
          <a:xfrm>
            <a:off x="178671" y="140109"/>
            <a:ext cx="9008813" cy="430887"/>
          </a:xfrm>
          <a:prstGeom prst="rect">
            <a:avLst/>
          </a:prstGeom>
          <a:noFill/>
        </p:spPr>
        <p:txBody>
          <a:bodyPr wrap="none" rtlCol="0">
            <a:spAutoFit/>
          </a:bodyPr>
          <a:lstStyle/>
          <a:p>
            <a:r>
              <a:rPr lang="en-US" sz="2200" b="1" dirty="0"/>
              <a:t>Expression-informed N50 Calculation for Transcriptome Assemblies (ExN50)</a:t>
            </a:r>
          </a:p>
        </p:txBody>
      </p:sp>
    </p:spTree>
    <p:extLst>
      <p:ext uri="{BB962C8B-B14F-4D97-AF65-F5344CB8AC3E}">
        <p14:creationId xmlns:p14="http://schemas.microsoft.com/office/powerpoint/2010/main" val="111750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9157" y="830092"/>
            <a:ext cx="5065330" cy="4802397"/>
          </a:xfrm>
          <a:prstGeom prst="rect">
            <a:avLst/>
          </a:prstGeom>
        </p:spPr>
      </p:pic>
      <p:sp>
        <p:nvSpPr>
          <p:cNvPr id="5" name="TextBox 4"/>
          <p:cNvSpPr txBox="1"/>
          <p:nvPr/>
        </p:nvSpPr>
        <p:spPr>
          <a:xfrm>
            <a:off x="649406" y="314542"/>
            <a:ext cx="8174033" cy="400110"/>
          </a:xfrm>
          <a:prstGeom prst="rect">
            <a:avLst/>
          </a:prstGeom>
          <a:noFill/>
        </p:spPr>
        <p:txBody>
          <a:bodyPr wrap="none" rtlCol="0">
            <a:spAutoFit/>
          </a:bodyPr>
          <a:lstStyle/>
          <a:p>
            <a:r>
              <a:rPr lang="en-US" sz="2000" b="1" dirty="0"/>
              <a:t>ExN50 Profiles for Different Trinity Assemblies Using Different Read Depths</a:t>
            </a:r>
          </a:p>
        </p:txBody>
      </p:sp>
      <p:sp>
        <p:nvSpPr>
          <p:cNvPr id="6" name="TextBox 5"/>
          <p:cNvSpPr txBox="1"/>
          <p:nvPr/>
        </p:nvSpPr>
        <p:spPr>
          <a:xfrm>
            <a:off x="1529711" y="5858707"/>
            <a:ext cx="6404317" cy="369332"/>
          </a:xfrm>
          <a:prstGeom prst="rect">
            <a:avLst/>
          </a:prstGeom>
          <a:noFill/>
        </p:spPr>
        <p:txBody>
          <a:bodyPr wrap="none" rtlCol="0">
            <a:spAutoFit/>
          </a:bodyPr>
          <a:lstStyle/>
          <a:p>
            <a:r>
              <a:rPr lang="en-US" dirty="0"/>
              <a:t>Note shift in ExN50 profiles as you assemble more and more reads.</a:t>
            </a:r>
          </a:p>
        </p:txBody>
      </p:sp>
      <p:sp>
        <p:nvSpPr>
          <p:cNvPr id="7" name="TextBox 6"/>
          <p:cNvSpPr txBox="1"/>
          <p:nvPr/>
        </p:nvSpPr>
        <p:spPr>
          <a:xfrm>
            <a:off x="115450" y="6421483"/>
            <a:ext cx="2238814" cy="338554"/>
          </a:xfrm>
          <a:prstGeom prst="rect">
            <a:avLst/>
          </a:prstGeom>
          <a:noFill/>
        </p:spPr>
        <p:txBody>
          <a:bodyPr wrap="none" rtlCol="0">
            <a:spAutoFit/>
          </a:bodyPr>
          <a:lstStyle/>
          <a:p>
            <a:r>
              <a:rPr lang="en-US" sz="1600" dirty="0"/>
              <a:t>* Candida </a:t>
            </a:r>
            <a:r>
              <a:rPr lang="en-US" sz="1600" dirty="0" err="1"/>
              <a:t>transcriptome</a:t>
            </a:r>
            <a:endParaRPr lang="en-US" sz="1600" dirty="0"/>
          </a:p>
        </p:txBody>
      </p:sp>
      <p:sp>
        <p:nvSpPr>
          <p:cNvPr id="8" name="TextBox 7"/>
          <p:cNvSpPr txBox="1"/>
          <p:nvPr/>
        </p:nvSpPr>
        <p:spPr>
          <a:xfrm>
            <a:off x="7244487" y="4447460"/>
            <a:ext cx="1766558" cy="646331"/>
          </a:xfrm>
          <a:prstGeom prst="rect">
            <a:avLst/>
          </a:prstGeom>
          <a:noFill/>
        </p:spPr>
        <p:txBody>
          <a:bodyPr wrap="square" rtlCol="0">
            <a:spAutoFit/>
          </a:bodyPr>
          <a:lstStyle/>
          <a:p>
            <a:pPr algn="ctr"/>
            <a:r>
              <a:rPr lang="en-US" dirty="0"/>
              <a:t>Thousands of </a:t>
            </a:r>
            <a:br>
              <a:rPr lang="en-US" dirty="0"/>
            </a:br>
            <a:r>
              <a:rPr lang="en-US" dirty="0"/>
              <a:t>Reads</a:t>
            </a:r>
          </a:p>
        </p:txBody>
      </p:sp>
      <p:sp>
        <p:nvSpPr>
          <p:cNvPr id="9" name="TextBox 8"/>
          <p:cNvSpPr txBox="1"/>
          <p:nvPr/>
        </p:nvSpPr>
        <p:spPr>
          <a:xfrm>
            <a:off x="7327916" y="1405595"/>
            <a:ext cx="1787669" cy="369332"/>
          </a:xfrm>
          <a:prstGeom prst="rect">
            <a:avLst/>
          </a:prstGeom>
          <a:noFill/>
        </p:spPr>
        <p:txBody>
          <a:bodyPr wrap="none" rtlCol="0">
            <a:spAutoFit/>
          </a:bodyPr>
          <a:lstStyle/>
          <a:p>
            <a:r>
              <a:rPr lang="en-US" dirty="0"/>
              <a:t>Millions of Reads</a:t>
            </a:r>
          </a:p>
        </p:txBody>
      </p:sp>
      <p:cxnSp>
        <p:nvCxnSpPr>
          <p:cNvPr id="11" name="Straight Arrow Connector 10"/>
          <p:cNvCxnSpPr/>
          <p:nvPr/>
        </p:nvCxnSpPr>
        <p:spPr>
          <a:xfrm>
            <a:off x="8139224" y="1904800"/>
            <a:ext cx="0" cy="23954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93452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614" y="207083"/>
            <a:ext cx="8250977" cy="523220"/>
          </a:xfrm>
          <a:prstGeom prst="rect">
            <a:avLst/>
          </a:prstGeom>
          <a:noFill/>
        </p:spPr>
        <p:txBody>
          <a:bodyPr wrap="none" rtlCol="0">
            <a:spAutoFit/>
          </a:bodyPr>
          <a:lstStyle/>
          <a:p>
            <a:r>
              <a:rPr lang="en-US" sz="2800" b="1" dirty="0"/>
              <a:t>Evaluating the quality of your </a:t>
            </a:r>
            <a:r>
              <a:rPr lang="en-US" sz="2800" b="1" dirty="0" err="1"/>
              <a:t>transcriptome</a:t>
            </a:r>
            <a:r>
              <a:rPr lang="en-US" sz="2800" b="1" dirty="0"/>
              <a:t> assembly</a:t>
            </a:r>
          </a:p>
        </p:txBody>
      </p:sp>
      <p:sp>
        <p:nvSpPr>
          <p:cNvPr id="6" name="TextBox 5"/>
          <p:cNvSpPr txBox="1"/>
          <p:nvPr/>
        </p:nvSpPr>
        <p:spPr>
          <a:xfrm>
            <a:off x="1880687" y="763834"/>
            <a:ext cx="5764832" cy="461665"/>
          </a:xfrm>
          <a:prstGeom prst="rect">
            <a:avLst/>
          </a:prstGeom>
          <a:noFill/>
        </p:spPr>
        <p:txBody>
          <a:bodyPr wrap="none" rtlCol="0">
            <a:spAutoFit/>
          </a:bodyPr>
          <a:lstStyle/>
          <a:p>
            <a:r>
              <a:rPr lang="en-US" sz="2400" b="1" i="1" dirty="0"/>
              <a:t>Full-length Transcript Detection via BLASTX</a:t>
            </a:r>
          </a:p>
        </p:txBody>
      </p:sp>
      <p:sp>
        <p:nvSpPr>
          <p:cNvPr id="7" name="Rectangle 6"/>
          <p:cNvSpPr/>
          <p:nvPr/>
        </p:nvSpPr>
        <p:spPr>
          <a:xfrm>
            <a:off x="3420206" y="1587332"/>
            <a:ext cx="2828525" cy="1154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319189" y="1445955"/>
            <a:ext cx="382023" cy="369332"/>
          </a:xfrm>
          <a:prstGeom prst="rect">
            <a:avLst/>
          </a:prstGeom>
          <a:noFill/>
        </p:spPr>
        <p:txBody>
          <a:bodyPr wrap="none" rtlCol="0">
            <a:spAutoFit/>
          </a:bodyPr>
          <a:lstStyle/>
          <a:p>
            <a:r>
              <a:rPr lang="en-US" dirty="0"/>
              <a:t>M</a:t>
            </a:r>
          </a:p>
        </p:txBody>
      </p:sp>
      <p:sp>
        <p:nvSpPr>
          <p:cNvPr id="9" name="TextBox 8"/>
          <p:cNvSpPr txBox="1"/>
          <p:nvPr/>
        </p:nvSpPr>
        <p:spPr>
          <a:xfrm>
            <a:off x="6012329" y="1489246"/>
            <a:ext cx="299631" cy="369332"/>
          </a:xfrm>
          <a:prstGeom prst="rect">
            <a:avLst/>
          </a:prstGeom>
          <a:noFill/>
        </p:spPr>
        <p:txBody>
          <a:bodyPr wrap="none" rtlCol="0">
            <a:spAutoFit/>
          </a:bodyPr>
          <a:lstStyle/>
          <a:p>
            <a:r>
              <a:rPr lang="en-US" dirty="0"/>
              <a:t>*</a:t>
            </a:r>
          </a:p>
        </p:txBody>
      </p:sp>
      <p:sp>
        <p:nvSpPr>
          <p:cNvPr id="10" name="TextBox 9"/>
          <p:cNvSpPr txBox="1"/>
          <p:nvPr/>
        </p:nvSpPr>
        <p:spPr>
          <a:xfrm>
            <a:off x="6311960" y="1417095"/>
            <a:ext cx="2625839" cy="338554"/>
          </a:xfrm>
          <a:prstGeom prst="rect">
            <a:avLst/>
          </a:prstGeom>
          <a:noFill/>
        </p:spPr>
        <p:txBody>
          <a:bodyPr wrap="none" rtlCol="0">
            <a:spAutoFit/>
          </a:bodyPr>
          <a:lstStyle/>
          <a:p>
            <a:r>
              <a:rPr lang="en-US" sz="1600" b="1" dirty="0"/>
              <a:t>Known protein (SWISSPROT)</a:t>
            </a:r>
          </a:p>
        </p:txBody>
      </p:sp>
      <p:sp>
        <p:nvSpPr>
          <p:cNvPr id="12" name="Freeform 11"/>
          <p:cNvSpPr/>
          <p:nvPr/>
        </p:nvSpPr>
        <p:spPr>
          <a:xfrm>
            <a:off x="2799662" y="1845656"/>
            <a:ext cx="3174875" cy="174621"/>
          </a:xfrm>
          <a:custGeom>
            <a:avLst/>
            <a:gdLst>
              <a:gd name="connsiteX0" fmla="*/ 0 w 3174875"/>
              <a:gd name="connsiteY0" fmla="*/ 73573 h 174621"/>
              <a:gd name="connsiteX1" fmla="*/ 432938 w 3174875"/>
              <a:gd name="connsiteY1" fmla="*/ 1421 h 174621"/>
              <a:gd name="connsiteX2" fmla="*/ 1024619 w 3174875"/>
              <a:gd name="connsiteY2" fmla="*/ 131294 h 174621"/>
              <a:gd name="connsiteX3" fmla="*/ 1558575 w 3174875"/>
              <a:gd name="connsiteY3" fmla="*/ 30282 h 174621"/>
              <a:gd name="connsiteX4" fmla="*/ 2222413 w 3174875"/>
              <a:gd name="connsiteY4" fmla="*/ 174585 h 174621"/>
              <a:gd name="connsiteX5" fmla="*/ 2713075 w 3174875"/>
              <a:gd name="connsiteY5" fmla="*/ 44712 h 174621"/>
              <a:gd name="connsiteX6" fmla="*/ 3174875 w 3174875"/>
              <a:gd name="connsiteY6" fmla="*/ 88003 h 1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875" h="174621">
                <a:moveTo>
                  <a:pt x="0" y="73573"/>
                </a:moveTo>
                <a:cubicBezTo>
                  <a:pt x="131084" y="32687"/>
                  <a:pt x="262168" y="-8199"/>
                  <a:pt x="432938" y="1421"/>
                </a:cubicBezTo>
                <a:cubicBezTo>
                  <a:pt x="603708" y="11041"/>
                  <a:pt x="837013" y="126484"/>
                  <a:pt x="1024619" y="131294"/>
                </a:cubicBezTo>
                <a:cubicBezTo>
                  <a:pt x="1212225" y="136104"/>
                  <a:pt x="1358943" y="23067"/>
                  <a:pt x="1558575" y="30282"/>
                </a:cubicBezTo>
                <a:cubicBezTo>
                  <a:pt x="1758207" y="37497"/>
                  <a:pt x="2029996" y="172180"/>
                  <a:pt x="2222413" y="174585"/>
                </a:cubicBezTo>
                <a:cubicBezTo>
                  <a:pt x="2414830" y="176990"/>
                  <a:pt x="2554331" y="59142"/>
                  <a:pt x="2713075" y="44712"/>
                </a:cubicBezTo>
                <a:lnTo>
                  <a:pt x="3174875" y="88003"/>
                </a:lnTo>
              </a:path>
            </a:pathLst>
          </a:cu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2"/>
            <a:endCxn id="8" idx="2"/>
          </p:cNvCxnSpPr>
          <p:nvPr/>
        </p:nvCxnSpPr>
        <p:spPr>
          <a:xfrm>
            <a:off x="3510201" y="18152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67926" y="1743135"/>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52593" y="17374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33855" y="17455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15117" y="171033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96379" y="17040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77641" y="17121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87765" y="17057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869027" y="17283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289" y="17364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31551" y="17300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27244" y="172374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00416" y="17093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81678" y="17174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8509" y="171108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1323" y="1731848"/>
            <a:ext cx="1791025" cy="369332"/>
          </a:xfrm>
          <a:prstGeom prst="rect">
            <a:avLst/>
          </a:prstGeom>
          <a:noFill/>
        </p:spPr>
        <p:txBody>
          <a:bodyPr wrap="none" rtlCol="0">
            <a:spAutoFit/>
          </a:bodyPr>
          <a:lstStyle/>
          <a:p>
            <a:r>
              <a:rPr lang="en-US" b="1" dirty="0"/>
              <a:t>Trinity transcript</a:t>
            </a:r>
          </a:p>
        </p:txBody>
      </p:sp>
      <p:grpSp>
        <p:nvGrpSpPr>
          <p:cNvPr id="36" name="Group 35"/>
          <p:cNvGrpSpPr/>
          <p:nvPr/>
        </p:nvGrpSpPr>
        <p:grpSpPr>
          <a:xfrm>
            <a:off x="86587" y="2525299"/>
            <a:ext cx="8851212" cy="4261684"/>
            <a:chOff x="86587" y="2525299"/>
            <a:chExt cx="8851212" cy="4261684"/>
          </a:xfrm>
        </p:grpSpPr>
        <p:grpSp>
          <p:nvGrpSpPr>
            <p:cNvPr id="34" name="Group 33"/>
            <p:cNvGrpSpPr/>
            <p:nvPr/>
          </p:nvGrpSpPr>
          <p:grpSpPr>
            <a:xfrm>
              <a:off x="2111587" y="2525299"/>
              <a:ext cx="6826212" cy="4214251"/>
              <a:chOff x="2111587" y="2525299"/>
              <a:chExt cx="6826212" cy="4214251"/>
            </a:xfrm>
          </p:grpSpPr>
          <p:pic>
            <p:nvPicPr>
              <p:cNvPr id="4" name="Picture 3"/>
              <p:cNvPicPr>
                <a:picLocks noChangeAspect="1"/>
              </p:cNvPicPr>
              <p:nvPr/>
            </p:nvPicPr>
            <p:blipFill>
              <a:blip r:embed="rId2"/>
              <a:stretch>
                <a:fillRect/>
              </a:stretch>
            </p:blipFill>
            <p:spPr>
              <a:xfrm>
                <a:off x="2111587" y="2525299"/>
                <a:ext cx="5161763" cy="4029585"/>
              </a:xfrm>
              <a:prstGeom prst="rect">
                <a:avLst/>
              </a:prstGeom>
            </p:spPr>
          </p:pic>
          <p:sp>
            <p:nvSpPr>
              <p:cNvPr id="33" name="TextBox 32"/>
              <p:cNvSpPr txBox="1"/>
              <p:nvPr/>
            </p:nvSpPr>
            <p:spPr>
              <a:xfrm>
                <a:off x="6083457" y="6370218"/>
                <a:ext cx="2854342" cy="369332"/>
              </a:xfrm>
              <a:prstGeom prst="rect">
                <a:avLst/>
              </a:prstGeom>
              <a:noFill/>
            </p:spPr>
            <p:txBody>
              <a:bodyPr wrap="none" rtlCol="0">
                <a:spAutoFit/>
              </a:bodyPr>
              <a:lstStyle/>
              <a:p>
                <a:r>
                  <a:rPr lang="en-US" dirty="0"/>
                  <a:t>Haas et al. Nat. </a:t>
                </a:r>
                <a:r>
                  <a:rPr lang="en-US" dirty="0" err="1"/>
                  <a:t>Protoc</a:t>
                </a:r>
                <a:r>
                  <a:rPr lang="en-US" dirty="0"/>
                  <a:t>. 2013</a:t>
                </a:r>
              </a:p>
            </p:txBody>
          </p:sp>
        </p:grpSp>
        <p:sp>
          <p:nvSpPr>
            <p:cNvPr id="35" name="TextBox 34"/>
            <p:cNvSpPr txBox="1"/>
            <p:nvPr/>
          </p:nvSpPr>
          <p:spPr>
            <a:xfrm>
              <a:off x="86587" y="6479206"/>
              <a:ext cx="1892190" cy="307777"/>
            </a:xfrm>
            <a:prstGeom prst="rect">
              <a:avLst/>
            </a:prstGeom>
            <a:noFill/>
          </p:spPr>
          <p:txBody>
            <a:bodyPr wrap="none" rtlCol="0">
              <a:spAutoFit/>
            </a:bodyPr>
            <a:lstStyle/>
            <a:p>
              <a:r>
                <a:rPr lang="en-US" sz="1400" dirty="0"/>
                <a:t>* Mouse </a:t>
              </a:r>
              <a:r>
                <a:rPr lang="en-US" sz="1400" dirty="0" err="1"/>
                <a:t>transcriptome</a:t>
              </a:r>
              <a:endParaRPr lang="en-US" sz="1400" dirty="0"/>
            </a:p>
          </p:txBody>
        </p:sp>
      </p:grpSp>
      <p:sp>
        <p:nvSpPr>
          <p:cNvPr id="37" name="TextBox 36"/>
          <p:cNvSpPr txBox="1"/>
          <p:nvPr/>
        </p:nvSpPr>
        <p:spPr>
          <a:xfrm>
            <a:off x="7239718" y="3403343"/>
            <a:ext cx="1581873" cy="1323439"/>
          </a:xfrm>
          <a:prstGeom prst="rect">
            <a:avLst/>
          </a:prstGeom>
          <a:noFill/>
        </p:spPr>
        <p:txBody>
          <a:bodyPr wrap="square" rtlCol="0">
            <a:spAutoFit/>
          </a:bodyPr>
          <a:lstStyle/>
          <a:p>
            <a:pPr algn="ctr"/>
            <a:r>
              <a:rPr lang="en-US" sz="2000" b="1" dirty="0">
                <a:solidFill>
                  <a:srgbClr val="FF0000"/>
                </a:solidFill>
              </a:rPr>
              <a:t>Have you sequenced deeply enough?</a:t>
            </a:r>
          </a:p>
        </p:txBody>
      </p:sp>
    </p:spTree>
    <p:extLst>
      <p:ext uri="{BB962C8B-B14F-4D97-AF65-F5344CB8AC3E}">
        <p14:creationId xmlns:p14="http://schemas.microsoft.com/office/powerpoint/2010/main" val="305687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Tree>
    <p:extLst>
      <p:ext uri="{BB962C8B-B14F-4D97-AF65-F5344CB8AC3E}">
        <p14:creationId xmlns:p14="http://schemas.microsoft.com/office/powerpoint/2010/main" val="25595845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p:cNvSpPr txBox="1"/>
          <p:nvPr/>
        </p:nvSpPr>
        <p:spPr>
          <a:xfrm>
            <a:off x="333151" y="3230053"/>
            <a:ext cx="8560007" cy="3416320"/>
          </a:xfrm>
          <a:prstGeom prst="rect">
            <a:avLst/>
          </a:prstGeom>
          <a:solidFill>
            <a:schemeClr val="bg1"/>
          </a:solidFill>
          <a:ln w="57150" cmpd="sng">
            <a:solidFill>
              <a:schemeClr val="tx1"/>
            </a:solidFill>
          </a:ln>
        </p:spPr>
        <p:txBody>
          <a:bodyPr wrap="square" rtlCol="0">
            <a:spAutoFit/>
          </a:bodyPr>
          <a:lstStyle/>
          <a:p>
            <a:pPr lvl="1"/>
            <a:r>
              <a:rPr lang="en-US" b="1" dirty="0"/>
              <a:t>#Summarized BUSCO benchmarking for file: </a:t>
            </a:r>
            <a:r>
              <a:rPr lang="en-US" b="1" dirty="0" err="1"/>
              <a:t>Trinity.fasta</a:t>
            </a:r>
            <a:endParaRPr lang="en-US" b="1" dirty="0"/>
          </a:p>
          <a:p>
            <a:pPr lvl="1"/>
            <a:r>
              <a:rPr lang="en-US" b="1" dirty="0"/>
              <a:t>#BUSCO was run in mode: trans</a:t>
            </a:r>
          </a:p>
          <a:p>
            <a:pPr lvl="1"/>
            <a:endParaRPr lang="en-US" b="1" dirty="0"/>
          </a:p>
          <a:p>
            <a:pPr lvl="1"/>
            <a:r>
              <a:rPr lang="en-US" b="1" dirty="0"/>
              <a:t>Summarized benchmarks in BUSCO notation:</a:t>
            </a:r>
          </a:p>
          <a:p>
            <a:pPr lvl="1"/>
            <a:r>
              <a:rPr lang="en-US" b="1" dirty="0"/>
              <a:t>        C:88%[D:53%],F:4.5%,M:7.3%,n:3023</a:t>
            </a:r>
          </a:p>
          <a:p>
            <a:pPr lvl="1"/>
            <a:endParaRPr lang="en-US" b="1" dirty="0"/>
          </a:p>
          <a:p>
            <a:pPr lvl="1"/>
            <a:r>
              <a:rPr lang="en-US" b="1" dirty="0"/>
              <a:t>Representing:</a:t>
            </a:r>
          </a:p>
          <a:p>
            <a:pPr lvl="1"/>
            <a:r>
              <a:rPr lang="en-US" b="1" dirty="0"/>
              <a:t>        1045    Complete Single-copy BUSCOs</a:t>
            </a:r>
          </a:p>
          <a:p>
            <a:pPr lvl="1"/>
            <a:r>
              <a:rPr lang="en-US" b="1" dirty="0"/>
              <a:t>        1617    Complete Duplicated BUSCOs</a:t>
            </a:r>
          </a:p>
          <a:p>
            <a:pPr lvl="1"/>
            <a:r>
              <a:rPr lang="en-US" b="1" dirty="0"/>
              <a:t>        139     Fragmented BUSCOs</a:t>
            </a:r>
          </a:p>
          <a:p>
            <a:pPr lvl="1"/>
            <a:r>
              <a:rPr lang="en-US" b="1" dirty="0"/>
              <a:t>        222     Missing BUSCOs</a:t>
            </a:r>
          </a:p>
          <a:p>
            <a:pPr lvl="1"/>
            <a:r>
              <a:rPr lang="en-US" b="1" dirty="0"/>
              <a:t>        3023    Total BUSCO groups searched</a:t>
            </a:r>
          </a:p>
        </p:txBody>
      </p:sp>
    </p:spTree>
    <p:extLst>
      <p:ext uri="{BB962C8B-B14F-4D97-AF65-F5344CB8AC3E}">
        <p14:creationId xmlns:p14="http://schemas.microsoft.com/office/powerpoint/2010/main" val="35264949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“RSEM-EVAL [sic] uses a novel probabilistic model-based method to compute the joint probability of both an assembly and the RNA-</a:t>
            </a:r>
            <a:r>
              <a:rPr lang="en-US" dirty="0" err="1"/>
              <a:t>Seq</a:t>
            </a:r>
            <a:r>
              <a:rPr lang="en-US" dirty="0"/>
              <a:t> data as an evaluation score.”</a:t>
            </a:r>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a:t>Li et al. </a:t>
            </a:r>
            <a:r>
              <a:rPr lang="en-US" sz="1600" b="1" dirty="0"/>
              <a:t>Evaluation of de novo </a:t>
            </a:r>
            <a:r>
              <a:rPr lang="en-US" sz="1600" b="1" dirty="0" err="1"/>
              <a:t>transcriptome</a:t>
            </a:r>
            <a:r>
              <a:rPr lang="en-US" sz="1600" b="1" dirty="0"/>
              <a:t> assemblies from RNA-</a:t>
            </a:r>
            <a:r>
              <a:rPr lang="en-US" sz="1600" b="1" dirty="0" err="1"/>
              <a:t>Seq</a:t>
            </a:r>
            <a:r>
              <a:rPr lang="en-US" sz="1600" b="1" dirty="0"/>
              <a:t> data</a:t>
            </a:r>
            <a:r>
              <a:rPr lang="en-US" sz="1600" dirty="0"/>
              <a:t>, Genome Biology 2014</a:t>
            </a:r>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a:t>Detonate: Which assembly is better?</a:t>
            </a:r>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a:t>“the RSEM-EVAL score of an assembly is defined as the log joint probability</a:t>
            </a:r>
          </a:p>
          <a:p>
            <a:r>
              <a:rPr lang="en-US" dirty="0"/>
              <a:t>of the assembly A  and the reads D  used to construct it”</a:t>
            </a:r>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Tree>
    <p:extLst>
      <p:ext uri="{BB962C8B-B14F-4D97-AF65-F5344CB8AC3E}">
        <p14:creationId xmlns:p14="http://schemas.microsoft.com/office/powerpoint/2010/main" val="63843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“RSEM-EVAL [sic] uses a novel probabilistic model-based method to compute the joint probability of both an assembly and the RNA-</a:t>
            </a:r>
            <a:r>
              <a:rPr lang="en-US" dirty="0" err="1"/>
              <a:t>Seq</a:t>
            </a:r>
            <a:r>
              <a:rPr lang="en-US" dirty="0"/>
              <a:t> data as an evaluation score.”</a:t>
            </a:r>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a:t>Li et al. </a:t>
            </a:r>
            <a:r>
              <a:rPr lang="en-US" sz="1600" b="1" dirty="0"/>
              <a:t>Evaluation of de novo </a:t>
            </a:r>
            <a:r>
              <a:rPr lang="en-US" sz="1600" b="1" dirty="0" err="1"/>
              <a:t>transcriptome</a:t>
            </a:r>
            <a:r>
              <a:rPr lang="en-US" sz="1600" b="1" dirty="0"/>
              <a:t> assemblies from RNA-</a:t>
            </a:r>
            <a:r>
              <a:rPr lang="en-US" sz="1600" b="1" dirty="0" err="1"/>
              <a:t>Seq</a:t>
            </a:r>
            <a:r>
              <a:rPr lang="en-US" sz="1600" b="1" dirty="0"/>
              <a:t> data</a:t>
            </a:r>
            <a:r>
              <a:rPr lang="en-US" sz="1600" dirty="0"/>
              <a:t>, Genome Biology 2014</a:t>
            </a:r>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a:t>Detonate: Which assembly is better?</a:t>
            </a:r>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a:t>“the RSEM-EVAL score of an assembly is defined as the log joint probability</a:t>
            </a:r>
          </a:p>
          <a:p>
            <a:r>
              <a:rPr lang="en-US" dirty="0"/>
              <a:t>of the assembly A  and the reads D  used to construct it”</a:t>
            </a:r>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
        <p:nvSpPr>
          <p:cNvPr id="8" name="Rectangle 7"/>
          <p:cNvSpPr/>
          <p:nvPr/>
        </p:nvSpPr>
        <p:spPr>
          <a:xfrm>
            <a:off x="1508123" y="3373992"/>
            <a:ext cx="6644263" cy="2574983"/>
          </a:xfrm>
          <a:prstGeom prst="rect">
            <a:avLst/>
          </a:prstGeom>
          <a:solidFill>
            <a:srgbClr val="FFFFFF">
              <a:alpha val="6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rPr>
              <a:t>Bigger Score = Better Assembly</a:t>
            </a:r>
          </a:p>
        </p:txBody>
      </p:sp>
    </p:spTree>
    <p:extLst>
      <p:ext uri="{BB962C8B-B14F-4D97-AF65-F5344CB8AC3E}">
        <p14:creationId xmlns:p14="http://schemas.microsoft.com/office/powerpoint/2010/main" val="11992347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1-19 at 10.01.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26" y="1931815"/>
            <a:ext cx="7886700" cy="3594100"/>
          </a:xfrm>
          <a:prstGeom prst="rect">
            <a:avLst/>
          </a:prstGeom>
        </p:spPr>
      </p:pic>
      <p:sp>
        <p:nvSpPr>
          <p:cNvPr id="5" name="TextBox 4"/>
          <p:cNvSpPr txBox="1"/>
          <p:nvPr/>
        </p:nvSpPr>
        <p:spPr>
          <a:xfrm>
            <a:off x="686851" y="1025985"/>
            <a:ext cx="8123998" cy="646331"/>
          </a:xfrm>
          <a:prstGeom prst="rect">
            <a:avLst/>
          </a:prstGeom>
          <a:noFill/>
        </p:spPr>
        <p:txBody>
          <a:bodyPr wrap="square" rtlCol="0">
            <a:spAutoFit/>
          </a:bodyPr>
          <a:lstStyle/>
          <a:p>
            <a:r>
              <a:rPr lang="en-US" dirty="0"/>
              <a:t> “RSEM-EVAL [sic] uses a novel probabilistic model-based method to compute the joint probability of both an assembly and the RNA-</a:t>
            </a:r>
            <a:r>
              <a:rPr lang="en-US" dirty="0" err="1"/>
              <a:t>Seq</a:t>
            </a:r>
            <a:r>
              <a:rPr lang="en-US" dirty="0"/>
              <a:t> data as an evaluation score.”</a:t>
            </a:r>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a:t>Li et al. </a:t>
            </a:r>
            <a:r>
              <a:rPr lang="en-US" sz="1600" b="1" dirty="0"/>
              <a:t>Evaluation of de novo </a:t>
            </a:r>
            <a:r>
              <a:rPr lang="en-US" sz="1600" b="1" dirty="0" err="1"/>
              <a:t>transcriptome</a:t>
            </a:r>
            <a:r>
              <a:rPr lang="en-US" sz="1600" b="1" dirty="0"/>
              <a:t> assemblies from RNA-</a:t>
            </a:r>
            <a:r>
              <a:rPr lang="en-US" sz="1600" b="1" dirty="0" err="1"/>
              <a:t>Seq</a:t>
            </a:r>
            <a:r>
              <a:rPr lang="en-US" sz="1600" b="1" dirty="0"/>
              <a:t> data</a:t>
            </a:r>
            <a:r>
              <a:rPr lang="en-US" sz="1600" dirty="0"/>
              <a:t>, Genome Biology 2014</a:t>
            </a:r>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a:t>Detonate: Which assembly is better?</a:t>
            </a:r>
          </a:p>
        </p:txBody>
      </p:sp>
      <p:sp>
        <p:nvSpPr>
          <p:cNvPr id="8" name="TextBox 7"/>
          <p:cNvSpPr txBox="1"/>
          <p:nvPr/>
        </p:nvSpPr>
        <p:spPr>
          <a:xfrm rot="16200000">
            <a:off x="-863989" y="3636438"/>
            <a:ext cx="2826415" cy="369332"/>
          </a:xfrm>
          <a:prstGeom prst="rect">
            <a:avLst/>
          </a:prstGeom>
          <a:noFill/>
        </p:spPr>
        <p:txBody>
          <a:bodyPr wrap="none" rtlCol="0">
            <a:spAutoFit/>
          </a:bodyPr>
          <a:lstStyle/>
          <a:p>
            <a:r>
              <a:rPr lang="en-US" b="1" dirty="0"/>
              <a:t>Ref Genome –based metric</a:t>
            </a:r>
          </a:p>
        </p:txBody>
      </p:sp>
      <p:sp>
        <p:nvSpPr>
          <p:cNvPr id="9" name="TextBox 8"/>
          <p:cNvSpPr txBox="1"/>
          <p:nvPr/>
        </p:nvSpPr>
        <p:spPr>
          <a:xfrm>
            <a:off x="3405779" y="5613386"/>
            <a:ext cx="3292450" cy="369332"/>
          </a:xfrm>
          <a:prstGeom prst="rect">
            <a:avLst/>
          </a:prstGeom>
          <a:noFill/>
        </p:spPr>
        <p:txBody>
          <a:bodyPr wrap="none" rtlCol="0">
            <a:spAutoFit/>
          </a:bodyPr>
          <a:lstStyle/>
          <a:p>
            <a:r>
              <a:rPr lang="en-US" b="1" dirty="0"/>
              <a:t>RSEM-EVAL Genome-free metric</a:t>
            </a:r>
          </a:p>
        </p:txBody>
      </p:sp>
      <p:sp>
        <p:nvSpPr>
          <p:cNvPr id="2" name="TextBox 1"/>
          <p:cNvSpPr txBox="1"/>
          <p:nvPr/>
        </p:nvSpPr>
        <p:spPr>
          <a:xfrm>
            <a:off x="8232596" y="1828169"/>
            <a:ext cx="1010738" cy="646331"/>
          </a:xfrm>
          <a:prstGeom prst="rect">
            <a:avLst/>
          </a:prstGeom>
          <a:noFill/>
        </p:spPr>
        <p:txBody>
          <a:bodyPr wrap="none" rtlCol="0">
            <a:spAutoFit/>
          </a:bodyPr>
          <a:lstStyle/>
          <a:p>
            <a:r>
              <a:rPr lang="en-US" b="1" i="1" dirty="0">
                <a:solidFill>
                  <a:srgbClr val="750001"/>
                </a:solidFill>
              </a:rPr>
              <a:t>Yay </a:t>
            </a:r>
          </a:p>
          <a:p>
            <a:r>
              <a:rPr lang="en-US" b="1" i="1" dirty="0">
                <a:solidFill>
                  <a:srgbClr val="750001"/>
                </a:solidFill>
              </a:rPr>
              <a:t>Trinity!!</a:t>
            </a:r>
          </a:p>
        </p:txBody>
      </p:sp>
    </p:spTree>
    <p:extLst>
      <p:ext uri="{BB962C8B-B14F-4D97-AF65-F5344CB8AC3E}">
        <p14:creationId xmlns:p14="http://schemas.microsoft.com/office/powerpoint/2010/main" val="5375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a:t>RNA-</a:t>
            </a:r>
            <a:r>
              <a:rPr lang="en-US" sz="2000" b="1" dirty="0" err="1"/>
              <a:t>Seq</a:t>
            </a:r>
            <a:r>
              <a:rPr lang="en-US" sz="20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Tree>
    <p:extLst>
      <p:ext uri="{BB962C8B-B14F-4D97-AF65-F5344CB8AC3E}">
        <p14:creationId xmlns:p14="http://schemas.microsoft.com/office/powerpoint/2010/main" val="17398403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5. Expression Quantification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46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2504640" y="3193968"/>
            <a:ext cx="1575691" cy="88614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60257" y="-67191"/>
            <a:ext cx="8229600" cy="1143000"/>
          </a:xfrm>
        </p:spPr>
        <p:txBody>
          <a:bodyPr>
            <a:normAutofit/>
          </a:bodyPr>
          <a:lstStyle/>
          <a:p>
            <a:r>
              <a:rPr lang="en-US" sz="3600" dirty="0"/>
              <a:t>Abundance Estimation</a:t>
            </a:r>
            <a:br>
              <a:rPr lang="en-US" sz="3600" dirty="0"/>
            </a:br>
            <a:r>
              <a:rPr lang="en-US" sz="2800" dirty="0"/>
              <a:t>(Aka. Computing Expression Values)</a:t>
            </a:r>
          </a:p>
        </p:txBody>
      </p:sp>
    </p:spTree>
    <p:extLst>
      <p:ext uri="{BB962C8B-B14F-4D97-AF65-F5344CB8AC3E}">
        <p14:creationId xmlns:p14="http://schemas.microsoft.com/office/powerpoint/2010/main" val="39406024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Tree>
    <p:extLst>
      <p:ext uri="{BB962C8B-B14F-4D97-AF65-F5344CB8AC3E}">
        <p14:creationId xmlns:p14="http://schemas.microsoft.com/office/powerpoint/2010/main" val="9682225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Expression Values</a:t>
            </a:r>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a:p>
          <a:p>
            <a:r>
              <a:rPr lang="en-US" dirty="0"/>
              <a:t>Transcript-mapped read counts are normalized for both length of the transcript and total depth of sequencing.</a:t>
            </a:r>
          </a:p>
          <a:p>
            <a:endParaRPr lang="en-US" dirty="0"/>
          </a:p>
          <a:p>
            <a:r>
              <a:rPr lang="en-US" dirty="0"/>
              <a:t>Reported as: Number of RNA-Seq </a:t>
            </a:r>
            <a:r>
              <a:rPr lang="en-US" sz="4000" b="1" dirty="0">
                <a:solidFill>
                  <a:srgbClr val="FF6600"/>
                </a:solidFill>
              </a:rPr>
              <a:t>F</a:t>
            </a:r>
            <a:r>
              <a:rPr lang="en-US" dirty="0"/>
              <a:t>ragments </a:t>
            </a:r>
            <a:br>
              <a:rPr lang="en-US" dirty="0"/>
            </a:br>
            <a:r>
              <a:rPr lang="en-US" dirty="0"/>
              <a:t>    </a:t>
            </a:r>
            <a:r>
              <a:rPr lang="en-US" sz="4000" b="1" dirty="0">
                <a:solidFill>
                  <a:srgbClr val="FF6600"/>
                </a:solidFill>
              </a:rPr>
              <a:t>P</a:t>
            </a:r>
            <a:r>
              <a:rPr lang="en-US" dirty="0"/>
              <a:t>er </a:t>
            </a:r>
            <a:r>
              <a:rPr lang="en-US" sz="4000" b="1" dirty="0" err="1">
                <a:solidFill>
                  <a:srgbClr val="FF6600"/>
                </a:solidFill>
              </a:rPr>
              <a:t>K</a:t>
            </a:r>
            <a:r>
              <a:rPr lang="en-US" dirty="0" err="1"/>
              <a:t>ilobase</a:t>
            </a:r>
            <a:r>
              <a:rPr lang="en-US" dirty="0"/>
              <a:t> of transcript</a:t>
            </a:r>
            <a:br>
              <a:rPr lang="en-US" dirty="0"/>
            </a:br>
            <a:r>
              <a:rPr lang="en-US" dirty="0"/>
              <a:t>            per total </a:t>
            </a:r>
            <a:r>
              <a:rPr lang="en-US" sz="4000" b="1" dirty="0">
                <a:solidFill>
                  <a:srgbClr val="FF6600"/>
                </a:solidFill>
              </a:rPr>
              <a:t>M</a:t>
            </a:r>
            <a:r>
              <a:rPr lang="en-US" dirty="0"/>
              <a:t>illion fragments mapped</a:t>
            </a:r>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a:solidFill>
                  <a:srgbClr val="FF6600"/>
                </a:solidFill>
              </a:rPr>
              <a:t>FPKM</a:t>
            </a: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a:t>RPKM (reads per kb per M) used with Single-end RNA-</a:t>
            </a:r>
            <a:r>
              <a:rPr lang="en-US" dirty="0" err="1"/>
              <a:t>Seq</a:t>
            </a:r>
            <a:r>
              <a:rPr lang="en-US" dirty="0"/>
              <a:t> reads</a:t>
            </a:r>
          </a:p>
          <a:p>
            <a:r>
              <a:rPr lang="en-US" dirty="0"/>
              <a:t>FPKM used with Paired-end RNA-</a:t>
            </a:r>
            <a:r>
              <a:rPr lang="en-US" dirty="0" err="1"/>
              <a:t>Seq</a:t>
            </a:r>
            <a:r>
              <a:rPr lang="en-US" dirty="0"/>
              <a:t> reads.</a:t>
            </a:r>
          </a:p>
        </p:txBody>
      </p:sp>
    </p:spTree>
    <p:extLst>
      <p:ext uri="{BB962C8B-B14F-4D97-AF65-F5344CB8AC3E}">
        <p14:creationId xmlns:p14="http://schemas.microsoft.com/office/powerpoint/2010/main" val="29988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Transcripts per Million (TPM)</a:t>
            </a:r>
          </a:p>
        </p:txBody>
      </p:sp>
      <p:graphicFrame>
        <p:nvGraphicFramePr>
          <p:cNvPr id="5" name="Object 4"/>
          <p:cNvGraphicFramePr>
            <a:graphicFrameLocks noChangeAspect="1"/>
          </p:cNvGraphicFramePr>
          <p:nvPr>
            <p:extLst>
              <p:ext uri="{D42A27DB-BD31-4B8C-83A1-F6EECF244321}">
                <p14:modId xmlns:p14="http://schemas.microsoft.com/office/powerpoint/2010/main" val="1837730445"/>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701"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a:t>Preferred metric for measuring expression</a:t>
            </a:r>
          </a:p>
          <a:p>
            <a:pPr marL="285750" indent="-285750">
              <a:buFont typeface="Arial"/>
              <a:buChar char="•"/>
            </a:pPr>
            <a:r>
              <a:rPr lang="en-US" sz="2400" dirty="0"/>
              <a:t>Better reflects transcript concentration in the sample.</a:t>
            </a:r>
          </a:p>
          <a:p>
            <a:pPr marL="285750" indent="-285750">
              <a:buFont typeface="Arial"/>
              <a:buChar char="•"/>
            </a:pPr>
            <a:r>
              <a:rPr lang="en-US" sz="2400" dirty="0"/>
              <a:t>Nicely sums to 1 million</a:t>
            </a:r>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a:t>TPM</a:t>
                </a:r>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a:t>FPKM</a:t>
                </a:r>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a:t>Linear relationship between TPM and FPKM values.</a:t>
              </a:r>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a:t>Both are valid metrics, but best to be consistent.</a:t>
              </a:r>
            </a:p>
          </p:txBody>
        </p:sp>
      </p:grpSp>
    </p:spTree>
    <p:extLst>
      <p:ext uri="{BB962C8B-B14F-4D97-AF65-F5344CB8AC3E}">
        <p14:creationId xmlns:p14="http://schemas.microsoft.com/office/powerpoint/2010/main" val="374451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6" name="TextBox 5"/>
          <p:cNvSpPr txBox="1"/>
          <p:nvPr/>
        </p:nvSpPr>
        <p:spPr>
          <a:xfrm>
            <a:off x="4088451" y="4346421"/>
            <a:ext cx="4874979" cy="2031325"/>
          </a:xfrm>
          <a:prstGeom prst="rect">
            <a:avLst/>
          </a:prstGeom>
          <a:noFill/>
        </p:spPr>
        <p:txBody>
          <a:bodyPr wrap="square" rtlCol="0">
            <a:spAutoFit/>
          </a:bodyPr>
          <a:lstStyle/>
          <a:p>
            <a:r>
              <a:rPr lang="en-US" dirty="0"/>
              <a:t>Use Expectation Maximization (EM) to find the most likely assignment of reads to transcripts.</a:t>
            </a:r>
          </a:p>
          <a:p>
            <a:endParaRPr lang="en-US" dirty="0"/>
          </a:p>
          <a:p>
            <a:r>
              <a:rPr lang="en-US" dirty="0"/>
              <a:t>Performed by: </a:t>
            </a:r>
          </a:p>
          <a:p>
            <a:pPr marL="285750" indent="-285750">
              <a:buFont typeface="Arial"/>
              <a:buChar char="•"/>
            </a:pPr>
            <a:r>
              <a:rPr lang="en-US" dirty="0"/>
              <a:t>Cufflinks, String Tie (Tuxedo)</a:t>
            </a:r>
          </a:p>
          <a:p>
            <a:pPr marL="285750" indent="-285750">
              <a:buFont typeface="Arial"/>
              <a:buChar char="•"/>
            </a:pPr>
            <a:r>
              <a:rPr lang="en-US" dirty="0"/>
              <a:t>RSEM, </a:t>
            </a:r>
            <a:r>
              <a:rPr lang="en-US" dirty="0" err="1"/>
              <a:t>eXpress</a:t>
            </a:r>
            <a:r>
              <a:rPr lang="en-US" dirty="0"/>
              <a:t> (genome-free)</a:t>
            </a:r>
          </a:p>
          <a:p>
            <a:pPr marL="285750" indent="-285750">
              <a:buFont typeface="Arial"/>
              <a:buChar char="•"/>
            </a:pPr>
            <a:r>
              <a:rPr lang="en-US" dirty="0" err="1"/>
              <a:t>Kallisto</a:t>
            </a:r>
            <a:r>
              <a:rPr lang="en-US" dirty="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a:t>Estimate expression,</a:t>
            </a:r>
          </a:p>
          <a:p>
            <a:r>
              <a:rPr lang="en-US" sz="1600" dirty="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a:t>Adj</a:t>
            </a:r>
            <a:r>
              <a:rPr lang="en-US" sz="1600" dirty="0"/>
              <a:t> Model </a:t>
            </a:r>
            <a:r>
              <a:rPr lang="en-US" sz="1600" dirty="0" err="1"/>
              <a:t>Params</a:t>
            </a:r>
            <a:r>
              <a:rPr lang="en-US" sz="1600" dirty="0"/>
              <a:t>,</a:t>
            </a:r>
          </a:p>
          <a:p>
            <a:r>
              <a:rPr lang="en-US" sz="1600" dirty="0"/>
              <a:t>Proportioning Reads</a:t>
            </a:r>
          </a:p>
        </p:txBody>
      </p:sp>
    </p:spTree>
    <p:extLst>
      <p:ext uri="{BB962C8B-B14F-4D97-AF65-F5344CB8AC3E}">
        <p14:creationId xmlns:p14="http://schemas.microsoft.com/office/powerpoint/2010/main" val="14065189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830" y="601284"/>
            <a:ext cx="5334915" cy="5602122"/>
          </a:xfrm>
          <a:prstGeom prst="rect">
            <a:avLst/>
          </a:prstGeom>
        </p:spPr>
      </p:pic>
      <p:sp>
        <p:nvSpPr>
          <p:cNvPr id="2" name="Title 1"/>
          <p:cNvSpPr>
            <a:spLocks noGrp="1"/>
          </p:cNvSpPr>
          <p:nvPr>
            <p:ph type="title"/>
          </p:nvPr>
        </p:nvSpPr>
        <p:spPr>
          <a:xfrm>
            <a:off x="293971" y="-115371"/>
            <a:ext cx="8510417" cy="1143000"/>
          </a:xfrm>
        </p:spPr>
        <p:txBody>
          <a:bodyPr>
            <a:noAutofit/>
          </a:bodyPr>
          <a:lstStyle/>
          <a:p>
            <a:r>
              <a:rPr lang="en-US" sz="2000" b="1" dirty="0"/>
              <a:t>Fast Abundance Estimation Using Pseudo-alignments and </a:t>
            </a:r>
            <a:r>
              <a:rPr lang="en-US" sz="2000" b="1" u="sng" dirty="0"/>
              <a:t>Equivalence Classes</a:t>
            </a:r>
            <a:br>
              <a:rPr lang="en-US" sz="2000" b="1" dirty="0"/>
            </a:br>
            <a:r>
              <a:rPr lang="en-US" sz="1800" dirty="0"/>
              <a:t>(</a:t>
            </a:r>
            <a:r>
              <a:rPr lang="en-US" sz="1800" dirty="0" err="1"/>
              <a:t>Kallisto</a:t>
            </a:r>
            <a:r>
              <a:rPr lang="en-US" sz="1800" dirty="0"/>
              <a:t> software, Bray et al., NBT 2016)</a:t>
            </a:r>
          </a:p>
        </p:txBody>
      </p:sp>
      <p:sp>
        <p:nvSpPr>
          <p:cNvPr id="5" name="TextBox 4"/>
          <p:cNvSpPr txBox="1"/>
          <p:nvPr/>
        </p:nvSpPr>
        <p:spPr>
          <a:xfrm>
            <a:off x="7096463" y="6571143"/>
            <a:ext cx="2108269" cy="253916"/>
          </a:xfrm>
          <a:prstGeom prst="rect">
            <a:avLst/>
          </a:prstGeom>
          <a:noFill/>
        </p:spPr>
        <p:txBody>
          <a:bodyPr wrap="none" rtlCol="0">
            <a:spAutoFit/>
          </a:bodyPr>
          <a:lstStyle/>
          <a:p>
            <a:r>
              <a:rPr lang="en-US" sz="1050" dirty="0"/>
              <a:t>Adapted from Fig 1 from Bray et al.</a:t>
            </a:r>
          </a:p>
        </p:txBody>
      </p:sp>
      <p:cxnSp>
        <p:nvCxnSpPr>
          <p:cNvPr id="7" name="Straight Connector 6"/>
          <p:cNvCxnSpPr/>
          <p:nvPr/>
        </p:nvCxnSpPr>
        <p:spPr>
          <a:xfrm>
            <a:off x="4384144" y="1130746"/>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85479" y="1322311"/>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986261" y="1493033"/>
            <a:ext cx="90663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2999505" y="6514921"/>
            <a:ext cx="2880147" cy="307777"/>
          </a:xfrm>
          <a:prstGeom prst="rect">
            <a:avLst/>
          </a:prstGeom>
        </p:spPr>
        <p:txBody>
          <a:bodyPr wrap="none">
            <a:spAutoFit/>
          </a:bodyPr>
          <a:lstStyle/>
          <a:p>
            <a:r>
              <a:rPr lang="en-US" sz="1400" dirty="0">
                <a:hlinkClick r:id="rId4"/>
              </a:rPr>
              <a:t>https://</a:t>
            </a:r>
            <a:r>
              <a:rPr lang="en-US" sz="1400" dirty="0" err="1">
                <a:hlinkClick r:id="rId4"/>
              </a:rPr>
              <a:t>pachterlab.github.io</a:t>
            </a:r>
            <a:r>
              <a:rPr lang="en-US" sz="1400" dirty="0">
                <a:hlinkClick r:id="rId4"/>
              </a:rPr>
              <a:t>/</a:t>
            </a:r>
            <a:r>
              <a:rPr lang="en-US" sz="1400" dirty="0" err="1">
                <a:hlinkClick r:id="rId4"/>
              </a:rPr>
              <a:t>kallisto</a:t>
            </a:r>
            <a:r>
              <a:rPr lang="en-US" sz="1400" dirty="0">
                <a:hlinkClick r:id="rId4"/>
              </a:rPr>
              <a:t>/</a:t>
            </a:r>
            <a:endParaRPr lang="en-US" sz="1400" dirty="0"/>
          </a:p>
        </p:txBody>
      </p:sp>
      <p:pic>
        <p:nvPicPr>
          <p:cNvPr id="6" name="Picture 5"/>
          <p:cNvPicPr>
            <a:picLocks noChangeAspect="1"/>
          </p:cNvPicPr>
          <p:nvPr/>
        </p:nvPicPr>
        <p:blipFill>
          <a:blip r:embed="rId5"/>
          <a:stretch>
            <a:fillRect/>
          </a:stretch>
        </p:blipFill>
        <p:spPr>
          <a:xfrm>
            <a:off x="86087" y="5311948"/>
            <a:ext cx="1736540" cy="1419515"/>
          </a:xfrm>
          <a:prstGeom prst="rect">
            <a:avLst/>
          </a:prstGeom>
        </p:spPr>
      </p:pic>
      <p:sp>
        <p:nvSpPr>
          <p:cNvPr id="10" name="TextBox 9">
            <a:extLst>
              <a:ext uri="{FF2B5EF4-FFF2-40B4-BE49-F238E27FC236}">
                <a16:creationId xmlns:a16="http://schemas.microsoft.com/office/drawing/2014/main" id="{6F799B1D-8C71-0B45-BF50-ED6930710811}"/>
              </a:ext>
            </a:extLst>
          </p:cNvPr>
          <p:cNvSpPr txBox="1"/>
          <p:nvPr/>
        </p:nvSpPr>
        <p:spPr>
          <a:xfrm>
            <a:off x="5405443" y="5967390"/>
            <a:ext cx="2572435" cy="461665"/>
          </a:xfrm>
          <a:prstGeom prst="rect">
            <a:avLst/>
          </a:prstGeom>
          <a:noFill/>
        </p:spPr>
        <p:txBody>
          <a:bodyPr wrap="none" rtlCol="0">
            <a:spAutoFit/>
          </a:bodyPr>
          <a:lstStyle/>
          <a:p>
            <a:r>
              <a:rPr lang="en-US" sz="1200" b="1" dirty="0"/>
              <a:t>Transcript Equivalence Class</a:t>
            </a:r>
          </a:p>
          <a:p>
            <a:r>
              <a:rPr lang="en-US" sz="1200" b="1" dirty="0"/>
              <a:t>       aka Transcript Compatibility Class</a:t>
            </a:r>
          </a:p>
        </p:txBody>
      </p:sp>
      <p:sp>
        <p:nvSpPr>
          <p:cNvPr id="11" name="TextBox 10">
            <a:extLst>
              <a:ext uri="{FF2B5EF4-FFF2-40B4-BE49-F238E27FC236}">
                <a16:creationId xmlns:a16="http://schemas.microsoft.com/office/drawing/2014/main" id="{D0208DF5-B043-BA4C-9038-896D1AD5B7B3}"/>
              </a:ext>
            </a:extLst>
          </p:cNvPr>
          <p:cNvSpPr txBox="1"/>
          <p:nvPr/>
        </p:nvSpPr>
        <p:spPr>
          <a:xfrm rot="21054577">
            <a:off x="240543" y="946080"/>
            <a:ext cx="1703287" cy="369332"/>
          </a:xfrm>
          <a:prstGeom prst="rect">
            <a:avLst/>
          </a:prstGeom>
          <a:noFill/>
        </p:spPr>
        <p:txBody>
          <a:bodyPr wrap="none" rtlCol="0">
            <a:spAutoFit/>
          </a:bodyPr>
          <a:lstStyle/>
          <a:p>
            <a:r>
              <a:rPr lang="en-US" i="1" dirty="0">
                <a:solidFill>
                  <a:srgbClr val="7030A0"/>
                </a:solidFill>
              </a:rPr>
              <a:t>Alignment-Free!</a:t>
            </a:r>
          </a:p>
        </p:txBody>
      </p:sp>
      <p:sp>
        <p:nvSpPr>
          <p:cNvPr id="12" name="TextBox 11">
            <a:extLst>
              <a:ext uri="{FF2B5EF4-FFF2-40B4-BE49-F238E27FC236}">
                <a16:creationId xmlns:a16="http://schemas.microsoft.com/office/drawing/2014/main" id="{300BC1D7-7D6B-9B4F-99B5-B8F790C3CB7C}"/>
              </a:ext>
            </a:extLst>
          </p:cNvPr>
          <p:cNvSpPr txBox="1"/>
          <p:nvPr/>
        </p:nvSpPr>
        <p:spPr>
          <a:xfrm>
            <a:off x="222063" y="2146030"/>
            <a:ext cx="2169268" cy="461665"/>
          </a:xfrm>
          <a:prstGeom prst="rect">
            <a:avLst/>
          </a:prstGeom>
          <a:noFill/>
        </p:spPr>
        <p:txBody>
          <a:bodyPr wrap="square" rtlCol="0">
            <a:spAutoFit/>
          </a:bodyPr>
          <a:lstStyle/>
          <a:p>
            <a:r>
              <a:rPr lang="en-US" sz="1200" dirty="0"/>
              <a:t>De </a:t>
            </a:r>
            <a:r>
              <a:rPr lang="en-US" sz="1200" dirty="0" err="1"/>
              <a:t>bruijn</a:t>
            </a:r>
            <a:r>
              <a:rPr lang="en-US" sz="1200" dirty="0"/>
              <a:t> graph for isoforms, not reads</a:t>
            </a:r>
          </a:p>
        </p:txBody>
      </p:sp>
      <p:sp>
        <p:nvSpPr>
          <p:cNvPr id="13" name="TextBox 12">
            <a:extLst>
              <a:ext uri="{FF2B5EF4-FFF2-40B4-BE49-F238E27FC236}">
                <a16:creationId xmlns:a16="http://schemas.microsoft.com/office/drawing/2014/main" id="{1FF48E36-4413-4848-A280-C14B9D43B5C8}"/>
              </a:ext>
            </a:extLst>
          </p:cNvPr>
          <p:cNvSpPr txBox="1"/>
          <p:nvPr/>
        </p:nvSpPr>
        <p:spPr>
          <a:xfrm>
            <a:off x="6879077" y="832884"/>
            <a:ext cx="1037463" cy="276999"/>
          </a:xfrm>
          <a:prstGeom prst="rect">
            <a:avLst/>
          </a:prstGeom>
          <a:noFill/>
        </p:spPr>
        <p:txBody>
          <a:bodyPr wrap="none" rtlCol="0">
            <a:spAutoFit/>
          </a:bodyPr>
          <a:lstStyle/>
          <a:p>
            <a:r>
              <a:rPr lang="en-US" sz="1200" dirty="0"/>
              <a:t>RNA-</a:t>
            </a:r>
            <a:r>
              <a:rPr lang="en-US" sz="1200" dirty="0" err="1"/>
              <a:t>seq</a:t>
            </a:r>
            <a:r>
              <a:rPr lang="en-US" sz="1200" dirty="0"/>
              <a:t> read</a:t>
            </a:r>
          </a:p>
        </p:txBody>
      </p:sp>
      <p:sp>
        <p:nvSpPr>
          <p:cNvPr id="14" name="TextBox 13">
            <a:extLst>
              <a:ext uri="{FF2B5EF4-FFF2-40B4-BE49-F238E27FC236}">
                <a16:creationId xmlns:a16="http://schemas.microsoft.com/office/drawing/2014/main" id="{EA5EC363-4DC0-594B-A8C4-61573CA6B26A}"/>
              </a:ext>
            </a:extLst>
          </p:cNvPr>
          <p:cNvSpPr txBox="1"/>
          <p:nvPr/>
        </p:nvSpPr>
        <p:spPr>
          <a:xfrm>
            <a:off x="6879077" y="989417"/>
            <a:ext cx="1123577" cy="646331"/>
          </a:xfrm>
          <a:prstGeom prst="rect">
            <a:avLst/>
          </a:prstGeom>
          <a:noFill/>
        </p:spPr>
        <p:txBody>
          <a:bodyPr wrap="none" rtlCol="0">
            <a:spAutoFit/>
          </a:bodyPr>
          <a:lstStyle/>
          <a:p>
            <a:r>
              <a:rPr lang="en-US" sz="1200" dirty="0" err="1">
                <a:solidFill>
                  <a:srgbClr val="E884B7"/>
                </a:solidFill>
              </a:rPr>
              <a:t>Pink_isoform</a:t>
            </a:r>
            <a:endParaRPr lang="en-US" sz="1200" dirty="0">
              <a:solidFill>
                <a:srgbClr val="E884B7"/>
              </a:solidFill>
            </a:endParaRPr>
          </a:p>
          <a:p>
            <a:r>
              <a:rPr lang="en-US" sz="1200" dirty="0" err="1">
                <a:solidFill>
                  <a:srgbClr val="69B9E1"/>
                </a:solidFill>
              </a:rPr>
              <a:t>Blue_isoform</a:t>
            </a:r>
            <a:endParaRPr lang="en-US" sz="1200" dirty="0">
              <a:solidFill>
                <a:srgbClr val="69B9E1"/>
              </a:solidFill>
            </a:endParaRPr>
          </a:p>
          <a:p>
            <a:r>
              <a:rPr lang="en-US" sz="1200" dirty="0" err="1">
                <a:solidFill>
                  <a:srgbClr val="72B58E"/>
                </a:solidFill>
              </a:rPr>
              <a:t>Green_isoform</a:t>
            </a:r>
            <a:endParaRPr lang="en-US" sz="1200" dirty="0">
              <a:solidFill>
                <a:srgbClr val="72B58E"/>
              </a:solidFill>
            </a:endParaRPr>
          </a:p>
        </p:txBody>
      </p:sp>
    </p:spTree>
    <p:extLst>
      <p:ext uri="{BB962C8B-B14F-4D97-AF65-F5344CB8AC3E}">
        <p14:creationId xmlns:p14="http://schemas.microsoft.com/office/powerpoint/2010/main" val="1545522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4.16.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413" y="3346054"/>
            <a:ext cx="4252000" cy="2716376"/>
          </a:xfrm>
          <a:prstGeom prst="rect">
            <a:avLst/>
          </a:prstGeom>
        </p:spPr>
      </p:pic>
      <p:sp>
        <p:nvSpPr>
          <p:cNvPr id="6" name="TextBox 5"/>
          <p:cNvSpPr txBox="1"/>
          <p:nvPr/>
        </p:nvSpPr>
        <p:spPr>
          <a:xfrm>
            <a:off x="2539918" y="6262318"/>
            <a:ext cx="3827152" cy="369332"/>
          </a:xfrm>
          <a:prstGeom prst="rect">
            <a:avLst/>
          </a:prstGeom>
          <a:noFill/>
        </p:spPr>
        <p:txBody>
          <a:bodyPr wrap="none" rtlCol="0">
            <a:spAutoFit/>
          </a:bodyPr>
          <a:lstStyle/>
          <a:p>
            <a:r>
              <a:rPr lang="en-US" dirty="0">
                <a:hlinkClick r:id="rId3"/>
              </a:rPr>
              <a:t>https://combine-</a:t>
            </a:r>
            <a:r>
              <a:rPr lang="en-US" dirty="0" err="1">
                <a:hlinkClick r:id="rId3"/>
              </a:rPr>
              <a:t>lab.github.io</a:t>
            </a:r>
            <a:r>
              <a:rPr lang="en-US" dirty="0">
                <a:hlinkClick r:id="rId3"/>
              </a:rPr>
              <a:t>/salmon/</a:t>
            </a:r>
            <a:endParaRPr lang="en-US" dirty="0"/>
          </a:p>
        </p:txBody>
      </p:sp>
      <p:pic>
        <p:nvPicPr>
          <p:cNvPr id="7" name="Picture 6" descr="Screen Shot 2018-01-16 at 4.17.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87" y="446812"/>
            <a:ext cx="7086196" cy="2746932"/>
          </a:xfrm>
          <a:prstGeom prst="rect">
            <a:avLst/>
          </a:prstGeom>
        </p:spPr>
      </p:pic>
      <p:sp>
        <p:nvSpPr>
          <p:cNvPr id="8" name="TextBox 7"/>
          <p:cNvSpPr txBox="1"/>
          <p:nvPr/>
        </p:nvSpPr>
        <p:spPr>
          <a:xfrm>
            <a:off x="975987" y="4165515"/>
            <a:ext cx="1879842" cy="923330"/>
          </a:xfrm>
          <a:prstGeom prst="rect">
            <a:avLst/>
          </a:prstGeom>
          <a:noFill/>
        </p:spPr>
        <p:txBody>
          <a:bodyPr wrap="none" rtlCol="0">
            <a:spAutoFit/>
          </a:bodyPr>
          <a:lstStyle/>
          <a:p>
            <a:r>
              <a:rPr lang="en-US" dirty="0"/>
              <a:t>Uses a suffix array</a:t>
            </a:r>
            <a:br>
              <a:rPr lang="en-US" dirty="0"/>
            </a:br>
            <a:r>
              <a:rPr lang="en-US" dirty="0"/>
              <a:t>instead of the </a:t>
            </a:r>
          </a:p>
          <a:p>
            <a:r>
              <a:rPr lang="en-US" dirty="0"/>
              <a:t>de </a:t>
            </a:r>
            <a:r>
              <a:rPr lang="en-US" dirty="0" err="1"/>
              <a:t>Bruijn</a:t>
            </a:r>
            <a:r>
              <a:rPr lang="en-US" dirty="0"/>
              <a:t> graph</a:t>
            </a:r>
          </a:p>
        </p:txBody>
      </p:sp>
    </p:spTree>
    <p:extLst>
      <p:ext uri="{BB962C8B-B14F-4D97-AF65-F5344CB8AC3E}">
        <p14:creationId xmlns:p14="http://schemas.microsoft.com/office/powerpoint/2010/main" val="39785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a:t>RNA-</a:t>
            </a:r>
            <a:r>
              <a:rPr lang="en-US" sz="2000" b="1" dirty="0" err="1"/>
              <a:t>Seq</a:t>
            </a:r>
            <a:r>
              <a:rPr lang="en-US" sz="20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
        <p:nvSpPr>
          <p:cNvPr id="2" name="TextBox 1">
            <a:extLst>
              <a:ext uri="{FF2B5EF4-FFF2-40B4-BE49-F238E27FC236}">
                <a16:creationId xmlns:a16="http://schemas.microsoft.com/office/drawing/2014/main" id="{7AC927A7-6FCC-C44B-8502-A49706B3E4D7}"/>
              </a:ext>
            </a:extLst>
          </p:cNvPr>
          <p:cNvSpPr txBox="1"/>
          <p:nvPr/>
        </p:nvSpPr>
        <p:spPr>
          <a:xfrm>
            <a:off x="-410966" y="2486346"/>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B0476198-2B66-694B-AEAA-05F6B036B20B}"/>
              </a:ext>
            </a:extLst>
          </p:cNvPr>
          <p:cNvSpPr txBox="1"/>
          <p:nvPr/>
        </p:nvSpPr>
        <p:spPr>
          <a:xfrm>
            <a:off x="1458755" y="2486346"/>
            <a:ext cx="6425733" cy="1384995"/>
          </a:xfrm>
          <a:prstGeom prst="rect">
            <a:avLst/>
          </a:prstGeom>
          <a:solidFill>
            <a:schemeClr val="tx2">
              <a:lumMod val="75000"/>
            </a:schemeClr>
          </a:solidFill>
        </p:spPr>
        <p:txBody>
          <a:bodyPr wrap="none" rtlCol="0">
            <a:spAutoFit/>
          </a:bodyPr>
          <a:lstStyle/>
          <a:p>
            <a:pPr algn="ctr"/>
            <a:r>
              <a:rPr lang="en-US" sz="2800" dirty="0">
                <a:solidFill>
                  <a:srgbClr val="FFFF00"/>
                </a:solidFill>
              </a:rPr>
              <a:t>Single Cell Transcriptomics Lecture and Lab</a:t>
            </a:r>
          </a:p>
          <a:p>
            <a:pPr algn="ctr"/>
            <a:r>
              <a:rPr lang="en-US" sz="2800" dirty="0">
                <a:solidFill>
                  <a:srgbClr val="FFFF00"/>
                </a:solidFill>
              </a:rPr>
              <a:t>Kirk </a:t>
            </a:r>
            <a:r>
              <a:rPr lang="en-US" sz="2800" dirty="0" err="1">
                <a:solidFill>
                  <a:srgbClr val="FFFF00"/>
                </a:solidFill>
              </a:rPr>
              <a:t>Gosik</a:t>
            </a:r>
            <a:br>
              <a:rPr lang="en-US" sz="2800" dirty="0">
                <a:solidFill>
                  <a:srgbClr val="FFFF00"/>
                </a:solidFill>
              </a:rPr>
            </a:br>
            <a:r>
              <a:rPr lang="en-US" sz="2800" dirty="0">
                <a:solidFill>
                  <a:srgbClr val="FFFF00"/>
                </a:solidFill>
              </a:rPr>
              <a:t>Thursday, 2-5pm and 7-10pm</a:t>
            </a:r>
          </a:p>
        </p:txBody>
      </p:sp>
    </p:spTree>
    <p:extLst>
      <p:ext uri="{BB962C8B-B14F-4D97-AF65-F5344CB8AC3E}">
        <p14:creationId xmlns:p14="http://schemas.microsoft.com/office/powerpoint/2010/main" val="11069366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6. Differential Expression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9436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Analysis</a:t>
            </a:r>
          </a:p>
        </p:txBody>
      </p:sp>
      <p:pic>
        <p:nvPicPr>
          <p:cNvPr id="4" name="Picture 3" descr="Screen Shot 2016-09-07 at 11.5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97" y="1375758"/>
            <a:ext cx="4602424" cy="4456605"/>
          </a:xfrm>
          <a:prstGeom prst="rect">
            <a:avLst/>
          </a:prstGeom>
        </p:spPr>
      </p:pic>
      <p:sp>
        <p:nvSpPr>
          <p:cNvPr id="3" name="TextBox 2"/>
          <p:cNvSpPr txBox="1"/>
          <p:nvPr/>
        </p:nvSpPr>
        <p:spPr>
          <a:xfrm>
            <a:off x="31352" y="6413083"/>
            <a:ext cx="2672526" cy="369332"/>
          </a:xfrm>
          <a:prstGeom prst="rect">
            <a:avLst/>
          </a:prstGeom>
          <a:noFill/>
        </p:spPr>
        <p:txBody>
          <a:bodyPr wrap="none" rtlCol="0">
            <a:spAutoFit/>
          </a:bodyPr>
          <a:lstStyle/>
          <a:p>
            <a:r>
              <a:rPr lang="en-US" dirty="0"/>
              <a:t>Thx, Charlotte </a:t>
            </a:r>
            <a:r>
              <a:rPr lang="en-US" dirty="0" err="1"/>
              <a:t>Soneson</a:t>
            </a:r>
            <a:r>
              <a:rPr lang="en-US" dirty="0"/>
              <a:t>! </a:t>
            </a:r>
            <a:r>
              <a:rPr lang="en-US" dirty="0">
                <a:sym typeface="Wingdings"/>
              </a:rPr>
              <a:t></a:t>
            </a:r>
            <a:endParaRPr lang="en-US" dirty="0"/>
          </a:p>
        </p:txBody>
      </p:sp>
    </p:spTree>
    <p:extLst>
      <p:ext uri="{BB962C8B-B14F-4D97-AF65-F5344CB8AC3E}">
        <p14:creationId xmlns:p14="http://schemas.microsoft.com/office/powerpoint/2010/main" val="15011114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Differential Expression Analysis Involves</a:t>
            </a:r>
          </a:p>
        </p:txBody>
      </p:sp>
      <p:sp>
        <p:nvSpPr>
          <p:cNvPr id="3" name="Content Placeholder 2"/>
          <p:cNvSpPr>
            <a:spLocks noGrp="1"/>
          </p:cNvSpPr>
          <p:nvPr>
            <p:ph idx="1"/>
          </p:nvPr>
        </p:nvSpPr>
        <p:spPr>
          <a:xfrm>
            <a:off x="1477650" y="1518164"/>
            <a:ext cx="6178779" cy="1472075"/>
          </a:xfrm>
        </p:spPr>
        <p:txBody>
          <a:bodyPr>
            <a:normAutofit fontScale="92500"/>
          </a:bodyPr>
          <a:lstStyle/>
          <a:p>
            <a:r>
              <a:rPr lang="en-US" dirty="0"/>
              <a:t>Counting reads mapped to features</a:t>
            </a:r>
          </a:p>
          <a:p>
            <a:r>
              <a:rPr lang="en-US" dirty="0"/>
              <a:t>Statistical significance testing</a:t>
            </a:r>
          </a:p>
        </p:txBody>
      </p:sp>
      <p:grpSp>
        <p:nvGrpSpPr>
          <p:cNvPr id="18" name="Group 17"/>
          <p:cNvGrpSpPr/>
          <p:nvPr/>
        </p:nvGrpSpPr>
        <p:grpSpPr>
          <a:xfrm>
            <a:off x="778010" y="4341819"/>
            <a:ext cx="7599302" cy="1611890"/>
            <a:chOff x="835665" y="3331710"/>
            <a:chExt cx="7599302" cy="1611890"/>
          </a:xfrm>
        </p:grpSpPr>
        <p:sp>
          <p:nvSpPr>
            <p:cNvPr id="4" name="TextBox 3"/>
            <p:cNvSpPr txBox="1"/>
            <p:nvPr/>
          </p:nvSpPr>
          <p:spPr>
            <a:xfrm>
              <a:off x="835665" y="3905206"/>
              <a:ext cx="880094" cy="369332"/>
            </a:xfrm>
            <a:prstGeom prst="rect">
              <a:avLst/>
            </a:prstGeom>
            <a:noFill/>
          </p:spPr>
          <p:txBody>
            <a:bodyPr wrap="none" rtlCol="0">
              <a:spAutoFit/>
            </a:bodyPr>
            <a:lstStyle/>
            <a:p>
              <a:r>
                <a:rPr lang="en-US" b="1" dirty="0"/>
                <a:t>Gene A</a:t>
              </a:r>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a:t>Gene B</a:t>
              </a:r>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a:t>Significant?</a:t>
              </a:r>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a:t>1</a:t>
              </a:r>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a:t>2</a:t>
              </a:r>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a:t>2-fold</a:t>
              </a:r>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a:t>100</a:t>
              </a:r>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a:t>200</a:t>
              </a:r>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a:t>2-fold</a:t>
              </a:r>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a:solidFill>
                    <a:srgbClr val="FF0000"/>
                  </a:solidFill>
                </a:rPr>
                <a:t>No</a:t>
              </a: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a:solidFill>
                    <a:srgbClr val="008000"/>
                  </a:solidFill>
                </a:rPr>
                <a:t>Yes</a:t>
              </a:r>
            </a:p>
          </p:txBody>
        </p:sp>
      </p:grpSp>
      <p:sp>
        <p:nvSpPr>
          <p:cNvPr id="19" name="TextBox 18"/>
          <p:cNvSpPr txBox="1"/>
          <p:nvPr/>
        </p:nvSpPr>
        <p:spPr>
          <a:xfrm>
            <a:off x="1056576" y="3376420"/>
            <a:ext cx="7083640" cy="461665"/>
          </a:xfrm>
          <a:prstGeom prst="rect">
            <a:avLst/>
          </a:prstGeom>
          <a:noFill/>
        </p:spPr>
        <p:txBody>
          <a:bodyPr wrap="none" rtlCol="0">
            <a:spAutoFit/>
          </a:bodyPr>
          <a:lstStyle/>
          <a:p>
            <a:r>
              <a:rPr lang="en-US" sz="2400" dirty="0"/>
              <a:t>Beware of small counts leading to notable fold changes</a:t>
            </a:r>
          </a:p>
        </p:txBody>
      </p:sp>
    </p:spTree>
    <p:extLst>
      <p:ext uri="{BB962C8B-B14F-4D97-AF65-F5344CB8AC3E}">
        <p14:creationId xmlns:p14="http://schemas.microsoft.com/office/powerpoint/2010/main" val="6956542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Variation Observed Between Technical Replicates</a:t>
            </a:r>
          </a:p>
        </p:txBody>
      </p:sp>
      <p:pic>
        <p:nvPicPr>
          <p:cNvPr id="4" name="Picture 3" descr="Screen Shot 2017-01-16 at 4.24.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26" y="1286247"/>
            <a:ext cx="4473393" cy="4661968"/>
          </a:xfrm>
          <a:prstGeom prst="rect">
            <a:avLst/>
          </a:prstGeom>
        </p:spPr>
      </p:pic>
      <p:sp>
        <p:nvSpPr>
          <p:cNvPr id="5" name="TextBox 4"/>
          <p:cNvSpPr txBox="1"/>
          <p:nvPr/>
        </p:nvSpPr>
        <p:spPr>
          <a:xfrm>
            <a:off x="248171" y="6365275"/>
            <a:ext cx="5035866" cy="369332"/>
          </a:xfrm>
          <a:prstGeom prst="rect">
            <a:avLst/>
          </a:prstGeom>
          <a:noFill/>
        </p:spPr>
        <p:txBody>
          <a:bodyPr wrap="none" rtlCol="0">
            <a:spAutoFit/>
          </a:bodyPr>
          <a:lstStyle/>
          <a:p>
            <a:r>
              <a:rPr lang="en-US" dirty="0"/>
              <a:t>* plot from </a:t>
            </a:r>
            <a:r>
              <a:rPr lang="en-US" dirty="0" err="1"/>
              <a:t>Brennecke</a:t>
            </a:r>
            <a:r>
              <a:rPr lang="en-US" dirty="0"/>
              <a:t>, et al. Nature Methods, 2013</a:t>
            </a:r>
          </a:p>
        </p:txBody>
      </p:sp>
      <p:sp>
        <p:nvSpPr>
          <p:cNvPr id="7" name="TextBox 6"/>
          <p:cNvSpPr txBox="1"/>
          <p:nvPr/>
        </p:nvSpPr>
        <p:spPr>
          <a:xfrm>
            <a:off x="3249540" y="3808856"/>
            <a:ext cx="4189969" cy="369332"/>
          </a:xfrm>
          <a:prstGeom prst="rect">
            <a:avLst/>
          </a:prstGeom>
          <a:noFill/>
        </p:spPr>
        <p:txBody>
          <a:bodyPr wrap="none" rtlCol="0">
            <a:spAutoFit/>
          </a:bodyPr>
          <a:lstStyle/>
          <a:p>
            <a:r>
              <a:rPr lang="en-US" dirty="0">
                <a:solidFill>
                  <a:srgbClr val="FF0000"/>
                </a:solidFill>
              </a:rPr>
              <a:t>Poisson shot noise is high for small counts.</a:t>
            </a:r>
          </a:p>
        </p:txBody>
      </p:sp>
      <p:sp>
        <p:nvSpPr>
          <p:cNvPr id="8" name="TextBox 7"/>
          <p:cNvSpPr txBox="1"/>
          <p:nvPr/>
        </p:nvSpPr>
        <p:spPr>
          <a:xfrm>
            <a:off x="5163075" y="2406243"/>
            <a:ext cx="2964273" cy="1200329"/>
          </a:xfrm>
          <a:prstGeom prst="rect">
            <a:avLst/>
          </a:prstGeom>
          <a:noFill/>
        </p:spPr>
        <p:txBody>
          <a:bodyPr wrap="square" rtlCol="0">
            <a:spAutoFit/>
          </a:bodyPr>
          <a:lstStyle/>
          <a:p>
            <a:pPr algn="ctr"/>
            <a:r>
              <a:rPr lang="en-US" dirty="0"/>
              <a:t>Variation observed is well described by models of random sampling</a:t>
            </a:r>
          </a:p>
          <a:p>
            <a:pPr algn="ctr"/>
            <a:r>
              <a:rPr lang="en-US" dirty="0"/>
              <a:t>(Poisson Distribution)</a:t>
            </a:r>
          </a:p>
        </p:txBody>
      </p:sp>
      <p:pic>
        <p:nvPicPr>
          <p:cNvPr id="6" name="Picture 5">
            <a:extLst>
              <a:ext uri="{FF2B5EF4-FFF2-40B4-BE49-F238E27FC236}">
                <a16:creationId xmlns:a16="http://schemas.microsoft.com/office/drawing/2014/main" id="{C803E813-C556-FA48-A8D3-50DE02F86AD3}"/>
              </a:ext>
            </a:extLst>
          </p:cNvPr>
          <p:cNvPicPr>
            <a:picLocks noChangeAspect="1"/>
          </p:cNvPicPr>
          <p:nvPr/>
        </p:nvPicPr>
        <p:blipFill>
          <a:blip r:embed="rId4"/>
          <a:stretch>
            <a:fillRect/>
          </a:stretch>
        </p:blipFill>
        <p:spPr>
          <a:xfrm>
            <a:off x="5475514" y="4365190"/>
            <a:ext cx="3410260" cy="2492810"/>
          </a:xfrm>
          <a:prstGeom prst="rect">
            <a:avLst/>
          </a:prstGeom>
        </p:spPr>
      </p:pic>
      <p:sp>
        <p:nvSpPr>
          <p:cNvPr id="9" name="TextBox 8">
            <a:extLst>
              <a:ext uri="{FF2B5EF4-FFF2-40B4-BE49-F238E27FC236}">
                <a16:creationId xmlns:a16="http://schemas.microsoft.com/office/drawing/2014/main" id="{E6B219E2-B2BE-E246-9EE1-0C3F9BF82E98}"/>
              </a:ext>
            </a:extLst>
          </p:cNvPr>
          <p:cNvSpPr txBox="1"/>
          <p:nvPr/>
        </p:nvSpPr>
        <p:spPr>
          <a:xfrm rot="20666423">
            <a:off x="6146469" y="4911510"/>
            <a:ext cx="985654" cy="523220"/>
          </a:xfrm>
          <a:prstGeom prst="rect">
            <a:avLst/>
          </a:prstGeom>
          <a:noFill/>
        </p:spPr>
        <p:txBody>
          <a:bodyPr wrap="none" rtlCol="0">
            <a:spAutoFit/>
          </a:bodyPr>
          <a:lstStyle/>
          <a:p>
            <a:r>
              <a:rPr lang="en-US" sz="1400" dirty="0">
                <a:solidFill>
                  <a:srgbClr val="FF0000"/>
                </a:solidFill>
              </a:rPr>
              <a:t>Noise to </a:t>
            </a:r>
          </a:p>
          <a:p>
            <a:r>
              <a:rPr lang="en-US" sz="1400" dirty="0">
                <a:solidFill>
                  <a:srgbClr val="FF0000"/>
                </a:solidFill>
              </a:rPr>
              <a:t>signal ratio</a:t>
            </a:r>
          </a:p>
        </p:txBody>
      </p:sp>
    </p:spTree>
    <p:extLst>
      <p:ext uri="{BB962C8B-B14F-4D97-AF65-F5344CB8AC3E}">
        <p14:creationId xmlns:p14="http://schemas.microsoft.com/office/powerpoint/2010/main" val="230822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a:t>Observed RNA-Seq Counts Result from Random Sampling of the Population of Reads</a:t>
            </a:r>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a:t>Technical variation in RNA-Seq counts per feature is </a:t>
            </a:r>
            <a:br>
              <a:rPr lang="en-US" dirty="0"/>
            </a:br>
            <a:r>
              <a:rPr lang="en-US" dirty="0"/>
              <a:t>well modeled by the Poisson distribution</a:t>
            </a:r>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a:t>(observed read counts)</a:t>
            </a:r>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a:t>Mean # fragments</a:t>
            </a:r>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a:t>See: http://</a:t>
            </a:r>
            <a:r>
              <a:rPr lang="en-US" dirty="0" err="1"/>
              <a:t>en.wikipedia.org</a:t>
            </a:r>
            <a:r>
              <a:rPr lang="en-US" dirty="0"/>
              <a:t>/wiki/</a:t>
            </a:r>
            <a:r>
              <a:rPr lang="en-US" dirty="0" err="1"/>
              <a:t>Poisson_distribution</a:t>
            </a:r>
            <a:endParaRPr lang="en-US" dirty="0"/>
          </a:p>
        </p:txBody>
      </p:sp>
    </p:spTree>
    <p:extLst>
      <p:ext uri="{BB962C8B-B14F-4D97-AF65-F5344CB8AC3E}">
        <p14:creationId xmlns:p14="http://schemas.microsoft.com/office/powerpoint/2010/main" val="40310321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b="1" dirty="0"/>
              <a:t>Example: One gene*not* differentially expressed</a:t>
            </a:r>
          </a:p>
        </p:txBody>
      </p:sp>
      <p:sp>
        <p:nvSpPr>
          <p:cNvPr id="4" name="TextBox 3"/>
          <p:cNvSpPr txBox="1"/>
          <p:nvPr/>
        </p:nvSpPr>
        <p:spPr>
          <a:xfrm>
            <a:off x="1303911" y="882415"/>
            <a:ext cx="6684192" cy="461665"/>
          </a:xfrm>
          <a:prstGeom prst="rect">
            <a:avLst/>
          </a:prstGeom>
          <a:noFill/>
        </p:spPr>
        <p:txBody>
          <a:bodyPr wrap="none" rtlCol="0">
            <a:spAutoFit/>
          </a:bodyPr>
          <a:lstStyle/>
          <a:p>
            <a:r>
              <a:rPr lang="en-US" sz="2400" dirty="0"/>
              <a:t>Example: </a:t>
            </a:r>
            <a:r>
              <a:rPr lang="en-US" sz="2400" dirty="0" err="1"/>
              <a:t>SampleA</a:t>
            </a:r>
            <a:r>
              <a:rPr lang="en-US" sz="2400" dirty="0"/>
              <a:t>(gene) = </a:t>
            </a:r>
            <a:r>
              <a:rPr lang="en-US" sz="2400" dirty="0" err="1"/>
              <a:t>SampleB</a:t>
            </a:r>
            <a:r>
              <a:rPr lang="en-US" sz="2400" dirty="0"/>
              <a:t>(gene) = 4 reads</a:t>
            </a:r>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a:t>(k) number of reads observed</a:t>
            </a:r>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a:t>density</a:t>
            </a:r>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a:t>Distribution of observed counts for single gene</a:t>
            </a:r>
            <a:br>
              <a:rPr lang="en-US" b="1" dirty="0"/>
            </a:br>
            <a:r>
              <a:rPr lang="en-US" b="1" dirty="0"/>
              <a:t>(under Poisson model)</a:t>
            </a:r>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 = log</a:t>
              </a:r>
              <a:r>
                <a:rPr lang="en-US" baseline="-25000" dirty="0"/>
                <a:t>2</a:t>
              </a:r>
              <a:r>
                <a:rPr lang="en-US" dirty="0"/>
                <a:t>(</a:t>
              </a:r>
              <a:r>
                <a:rPr lang="en-US" dirty="0" err="1"/>
                <a:t>SampleA</a:t>
              </a:r>
              <a:r>
                <a:rPr lang="en-US" dirty="0"/>
                <a:t>/</a:t>
              </a:r>
              <a:r>
                <a:rPr lang="en-US" dirty="0" err="1"/>
                <a:t>SampleB</a:t>
              </a:r>
              <a:r>
                <a:rPr lang="en-US" dirty="0"/>
                <a:t>)</a:t>
              </a:r>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a:t>density</a:t>
              </a:r>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a:t>same</a:t>
              </a:r>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a:t>2-fold diff</a:t>
              </a:r>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4-fold diff</a:t>
              </a:r>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a:t>Dist. of log</a:t>
              </a:r>
              <a:r>
                <a:rPr lang="en-US" b="1" baseline="-25000" dirty="0"/>
                <a:t>2</a:t>
              </a:r>
              <a:r>
                <a:rPr lang="en-US" b="1" dirty="0"/>
                <a:t>(fold change) values</a:t>
              </a:r>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a:solidFill>
                  <a:srgbClr val="3366FF"/>
                </a:solidFill>
              </a:rPr>
              <a:t>SampleA</a:t>
            </a:r>
            <a:r>
              <a:rPr lang="en-US" dirty="0">
                <a:solidFill>
                  <a:srgbClr val="3366FF"/>
                </a:solidFill>
              </a:rPr>
              <a:t>(</a:t>
            </a:r>
            <a:r>
              <a:rPr lang="en-US" dirty="0" err="1">
                <a:solidFill>
                  <a:srgbClr val="3366FF"/>
                </a:solidFill>
              </a:rPr>
              <a:t>geneX</a:t>
            </a:r>
            <a:r>
              <a:rPr lang="en-US" dirty="0">
                <a:solidFill>
                  <a:srgbClr val="3366FF"/>
                </a:solidFill>
              </a:rPr>
              <a:t>)</a:t>
            </a: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a:solidFill>
                  <a:srgbClr val="4CB087"/>
                </a:solidFill>
              </a:rPr>
              <a:t>SampleB</a:t>
            </a:r>
            <a:r>
              <a:rPr lang="en-US" dirty="0">
                <a:solidFill>
                  <a:srgbClr val="4CB087"/>
                </a:solidFill>
              </a:rPr>
              <a:t>(</a:t>
            </a:r>
            <a:r>
              <a:rPr lang="en-US" dirty="0" err="1">
                <a:solidFill>
                  <a:srgbClr val="4CB087"/>
                </a:solidFill>
              </a:rPr>
              <a:t>geneX</a:t>
            </a:r>
            <a:r>
              <a:rPr lang="en-US" dirty="0">
                <a:solidFill>
                  <a:srgbClr val="4CB087"/>
                </a:solidFill>
              </a:rPr>
              <a:t>)</a:t>
            </a:r>
          </a:p>
        </p:txBody>
      </p:sp>
    </p:spTree>
    <p:extLst>
      <p:ext uri="{BB962C8B-B14F-4D97-AF65-F5344CB8AC3E}">
        <p14:creationId xmlns:p14="http://schemas.microsoft.com/office/powerpoint/2010/main" val="321548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
        <p:nvSpPr>
          <p:cNvPr id="4" name="Rectangle 3">
            <a:extLst>
              <a:ext uri="{FF2B5EF4-FFF2-40B4-BE49-F238E27FC236}">
                <a16:creationId xmlns:a16="http://schemas.microsoft.com/office/drawing/2014/main" id="{96721281-497B-3941-A518-0C198697695B}"/>
              </a:ext>
            </a:extLst>
          </p:cNvPr>
          <p:cNvSpPr/>
          <p:nvPr/>
        </p:nvSpPr>
        <p:spPr>
          <a:xfrm>
            <a:off x="457200" y="3519114"/>
            <a:ext cx="8229600" cy="276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6452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
        <p:nvSpPr>
          <p:cNvPr id="11" name="Rectangle 10">
            <a:extLst>
              <a:ext uri="{FF2B5EF4-FFF2-40B4-BE49-F238E27FC236}">
                <a16:creationId xmlns:a16="http://schemas.microsoft.com/office/drawing/2014/main" id="{14E385EE-4CEF-874E-A193-ECC223E5368F}"/>
              </a:ext>
            </a:extLst>
          </p:cNvPr>
          <p:cNvSpPr/>
          <p:nvPr/>
        </p:nvSpPr>
        <p:spPr>
          <a:xfrm>
            <a:off x="457200" y="4779076"/>
            <a:ext cx="8229600" cy="1510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4114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Tree>
    <p:extLst>
      <p:ext uri="{BB962C8B-B14F-4D97-AF65-F5344CB8AC3E}">
        <p14:creationId xmlns:p14="http://schemas.microsoft.com/office/powerpoint/2010/main" val="1676390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15" y="289237"/>
            <a:ext cx="8447753" cy="1143000"/>
          </a:xfrm>
        </p:spPr>
        <p:txBody>
          <a:bodyPr>
            <a:normAutofit fontScale="90000"/>
          </a:bodyPr>
          <a:lstStyle/>
          <a:p>
            <a:r>
              <a:rPr lang="en-US" dirty="0"/>
              <a:t>Greater Depth = More Statistical Power</a:t>
            </a:r>
          </a:p>
        </p:txBody>
      </p:sp>
      <p:graphicFrame>
        <p:nvGraphicFramePr>
          <p:cNvPr id="20" name="Table 19"/>
          <p:cNvGraphicFramePr>
            <a:graphicFrameLocks noGrp="1"/>
          </p:cNvGraphicFramePr>
          <p:nvPr>
            <p:extLst>
              <p:ext uri="{D42A27DB-BD31-4B8C-83A1-F6EECF244321}">
                <p14:modId xmlns:p14="http://schemas.microsoft.com/office/powerpoint/2010/main" val="1908415941"/>
              </p:ext>
            </p:extLst>
          </p:nvPr>
        </p:nvGraphicFramePr>
        <p:xfrm>
          <a:off x="983861" y="2608739"/>
          <a:ext cx="7264168" cy="2632394"/>
        </p:xfrm>
        <a:graphic>
          <a:graphicData uri="http://schemas.openxmlformats.org/drawingml/2006/table">
            <a:tbl>
              <a:tblPr firstRow="1" bandRow="1">
                <a:tableStyleId>{5C22544A-7EE6-4342-B048-85BDC9FD1C3A}</a:tableStyleId>
              </a:tblPr>
              <a:tblGrid>
                <a:gridCol w="1816042">
                  <a:extLst>
                    <a:ext uri="{9D8B030D-6E8A-4147-A177-3AD203B41FA5}">
                      <a16:colId xmlns:a16="http://schemas.microsoft.com/office/drawing/2014/main" val="20000"/>
                    </a:ext>
                  </a:extLst>
                </a:gridCol>
                <a:gridCol w="1816042">
                  <a:extLst>
                    <a:ext uri="{9D8B030D-6E8A-4147-A177-3AD203B41FA5}">
                      <a16:colId xmlns:a16="http://schemas.microsoft.com/office/drawing/2014/main" val="20001"/>
                    </a:ext>
                  </a:extLst>
                </a:gridCol>
                <a:gridCol w="1816042">
                  <a:extLst>
                    <a:ext uri="{9D8B030D-6E8A-4147-A177-3AD203B41FA5}">
                      <a16:colId xmlns:a16="http://schemas.microsoft.com/office/drawing/2014/main" val="20002"/>
                    </a:ext>
                  </a:extLst>
                </a:gridCol>
                <a:gridCol w="1816042">
                  <a:extLst>
                    <a:ext uri="{9D8B030D-6E8A-4147-A177-3AD203B41FA5}">
                      <a16:colId xmlns:a16="http://schemas.microsoft.com/office/drawing/2014/main" val="20003"/>
                    </a:ext>
                  </a:extLst>
                </a:gridCol>
              </a:tblGrid>
              <a:tr h="1187546">
                <a:tc>
                  <a:txBody>
                    <a:bodyPr/>
                    <a:lstStyle/>
                    <a:p>
                      <a:r>
                        <a:rPr lang="en-US" dirty="0"/>
                        <a:t>Reads per sample</a:t>
                      </a:r>
                    </a:p>
                  </a:txBody>
                  <a:tcPr/>
                </a:tc>
                <a:tc>
                  <a:txBody>
                    <a:bodyPr/>
                    <a:lstStyle/>
                    <a:p>
                      <a:r>
                        <a:rPr lang="en-US" dirty="0"/>
                        <a:t>Sample A</a:t>
                      </a:r>
                    </a:p>
                    <a:p>
                      <a:r>
                        <a:rPr lang="en-US" dirty="0"/>
                        <a:t>Number of reads</a:t>
                      </a:r>
                    </a:p>
                  </a:txBody>
                  <a:tcPr/>
                </a:tc>
                <a:tc>
                  <a:txBody>
                    <a:bodyPr/>
                    <a:lstStyle/>
                    <a:p>
                      <a:r>
                        <a:rPr lang="en-US" dirty="0"/>
                        <a:t>Sample B</a:t>
                      </a:r>
                    </a:p>
                    <a:p>
                      <a:r>
                        <a:rPr lang="en-US" dirty="0"/>
                        <a:t>Number of reads</a:t>
                      </a:r>
                    </a:p>
                  </a:txBody>
                  <a:tcPr/>
                </a:tc>
                <a:tc>
                  <a:txBody>
                    <a:bodyPr/>
                    <a:lstStyle/>
                    <a:p>
                      <a:r>
                        <a:rPr lang="en-US" dirty="0"/>
                        <a:t>P-value (Fishers Exact</a:t>
                      </a:r>
                      <a:r>
                        <a:rPr lang="en-US" baseline="0" dirty="0"/>
                        <a:t> Test)</a:t>
                      </a:r>
                      <a:endParaRPr lang="en-US" dirty="0"/>
                    </a:p>
                  </a:txBody>
                  <a:tcPr/>
                </a:tc>
                <a:extLst>
                  <a:ext uri="{0D108BD9-81ED-4DB2-BD59-A6C34878D82A}">
                    <a16:rowId xmlns:a16="http://schemas.microsoft.com/office/drawing/2014/main" val="10000"/>
                  </a:ext>
                </a:extLst>
              </a:tr>
              <a:tr h="481616">
                <a:tc>
                  <a:txBody>
                    <a:bodyPr/>
                    <a:lstStyle/>
                    <a:p>
                      <a:r>
                        <a:rPr lang="en-US" dirty="0"/>
                        <a:t>100,000</a:t>
                      </a:r>
                    </a:p>
                  </a:txBody>
                  <a:tcPr/>
                </a:tc>
                <a:tc>
                  <a:txBody>
                    <a:bodyPr/>
                    <a:lstStyle/>
                    <a:p>
                      <a:r>
                        <a:rPr lang="en-US" dirty="0"/>
                        <a:t>1</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1"/>
                  </a:ext>
                </a:extLst>
              </a:tr>
              <a:tr h="481616">
                <a:tc>
                  <a:txBody>
                    <a:bodyPr/>
                    <a:lstStyle/>
                    <a:p>
                      <a:r>
                        <a:rPr lang="en-US" dirty="0"/>
                        <a:t>1,000,000</a:t>
                      </a:r>
                    </a:p>
                  </a:txBody>
                  <a:tcPr/>
                </a:tc>
                <a:tc>
                  <a:txBody>
                    <a:bodyPr/>
                    <a:lstStyle/>
                    <a:p>
                      <a:r>
                        <a:rPr lang="en-US" dirty="0"/>
                        <a:t>10</a:t>
                      </a:r>
                    </a:p>
                  </a:txBody>
                  <a:tcPr/>
                </a:tc>
                <a:tc>
                  <a:txBody>
                    <a:bodyPr/>
                    <a:lstStyle/>
                    <a:p>
                      <a:r>
                        <a:rPr lang="en-US" dirty="0"/>
                        <a:t>20</a:t>
                      </a:r>
                    </a:p>
                  </a:txBody>
                  <a:tcPr/>
                </a:tc>
                <a:tc>
                  <a:txBody>
                    <a:bodyPr/>
                    <a:lstStyle/>
                    <a:p>
                      <a:r>
                        <a:rPr lang="en-US" dirty="0"/>
                        <a:t>0.099</a:t>
                      </a:r>
                    </a:p>
                  </a:txBody>
                  <a:tcPr/>
                </a:tc>
                <a:extLst>
                  <a:ext uri="{0D108BD9-81ED-4DB2-BD59-A6C34878D82A}">
                    <a16:rowId xmlns:a16="http://schemas.microsoft.com/office/drawing/2014/main" val="10002"/>
                  </a:ext>
                </a:extLst>
              </a:tr>
              <a:tr h="481616">
                <a:tc>
                  <a:txBody>
                    <a:bodyPr/>
                    <a:lstStyle/>
                    <a:p>
                      <a:r>
                        <a:rPr lang="en-US" dirty="0"/>
                        <a:t>10,000,000</a:t>
                      </a:r>
                    </a:p>
                  </a:txBody>
                  <a:tcPr/>
                </a:tc>
                <a:tc>
                  <a:txBody>
                    <a:bodyPr/>
                    <a:lstStyle/>
                    <a:p>
                      <a:r>
                        <a:rPr lang="en-US" dirty="0"/>
                        <a:t>100</a:t>
                      </a:r>
                    </a:p>
                  </a:txBody>
                  <a:tcPr/>
                </a:tc>
                <a:tc>
                  <a:txBody>
                    <a:bodyPr/>
                    <a:lstStyle/>
                    <a:p>
                      <a:r>
                        <a:rPr lang="en-US" dirty="0"/>
                        <a:t>200</a:t>
                      </a:r>
                    </a:p>
                  </a:txBody>
                  <a:tcPr/>
                </a:tc>
                <a:tc>
                  <a:txBody>
                    <a:bodyPr/>
                    <a:lstStyle/>
                    <a:p>
                      <a:r>
                        <a:rPr lang="en-US" sz="1800" b="1" kern="1200" dirty="0">
                          <a:solidFill>
                            <a:srgbClr val="FF0000"/>
                          </a:solidFill>
                          <a:latin typeface="+mn-lt"/>
                          <a:ea typeface="+mn-ea"/>
                          <a:cs typeface="+mn-cs"/>
                        </a:rPr>
                        <a:t>8.0e-09</a:t>
                      </a: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21" name="TextBox 20"/>
          <p:cNvSpPr txBox="1"/>
          <p:nvPr/>
        </p:nvSpPr>
        <p:spPr>
          <a:xfrm>
            <a:off x="799738" y="1653508"/>
            <a:ext cx="7330803" cy="400110"/>
          </a:xfrm>
          <a:prstGeom prst="rect">
            <a:avLst/>
          </a:prstGeom>
          <a:noFill/>
        </p:spPr>
        <p:txBody>
          <a:bodyPr wrap="none" rtlCol="0">
            <a:spAutoFit/>
          </a:bodyPr>
          <a:lstStyle/>
          <a:p>
            <a:r>
              <a:rPr lang="en-US" sz="2000" dirty="0"/>
              <a:t>Example:  Single gene, reads sampled at different sequencing depths</a:t>
            </a:r>
          </a:p>
        </p:txBody>
      </p:sp>
    </p:spTree>
    <p:extLst>
      <p:ext uri="{BB962C8B-B14F-4D97-AF65-F5344CB8AC3E}">
        <p14:creationId xmlns:p14="http://schemas.microsoft.com/office/powerpoint/2010/main" val="3887816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F2689-4932-3446-9ADF-EDAF5E8F2C7F}"/>
              </a:ext>
            </a:extLst>
          </p:cNvPr>
          <p:cNvPicPr>
            <a:picLocks noChangeAspect="1"/>
          </p:cNvPicPr>
          <p:nvPr/>
        </p:nvPicPr>
        <p:blipFill>
          <a:blip r:embed="rId3"/>
          <a:stretch>
            <a:fillRect/>
          </a:stretch>
        </p:blipFill>
        <p:spPr>
          <a:xfrm>
            <a:off x="0" y="2042029"/>
            <a:ext cx="9144000" cy="2773942"/>
          </a:xfrm>
          <a:prstGeom prst="rect">
            <a:avLst/>
          </a:prstGeom>
        </p:spPr>
      </p:pic>
      <p:sp>
        <p:nvSpPr>
          <p:cNvPr id="3" name="TextBox 2">
            <a:extLst>
              <a:ext uri="{FF2B5EF4-FFF2-40B4-BE49-F238E27FC236}">
                <a16:creationId xmlns:a16="http://schemas.microsoft.com/office/drawing/2014/main" id="{F2CC92E7-AA9C-DD43-B733-DF9AB0F60515}"/>
              </a:ext>
            </a:extLst>
          </p:cNvPr>
          <p:cNvSpPr txBox="1"/>
          <p:nvPr/>
        </p:nvSpPr>
        <p:spPr>
          <a:xfrm>
            <a:off x="3068353" y="683878"/>
            <a:ext cx="4015651" cy="584775"/>
          </a:xfrm>
          <a:prstGeom prst="rect">
            <a:avLst/>
          </a:prstGeom>
          <a:noFill/>
        </p:spPr>
        <p:txBody>
          <a:bodyPr wrap="none" rtlCol="0">
            <a:spAutoFit/>
          </a:bodyPr>
          <a:lstStyle/>
          <a:p>
            <a:r>
              <a:rPr lang="en-US" sz="3200" dirty="0"/>
              <a:t>Spatial Transcriptomics</a:t>
            </a:r>
          </a:p>
        </p:txBody>
      </p:sp>
      <p:sp>
        <p:nvSpPr>
          <p:cNvPr id="4" name="TextBox 3">
            <a:extLst>
              <a:ext uri="{FF2B5EF4-FFF2-40B4-BE49-F238E27FC236}">
                <a16:creationId xmlns:a16="http://schemas.microsoft.com/office/drawing/2014/main" id="{450DFEF9-7182-1748-A812-C6BDB08FA0D7}"/>
              </a:ext>
            </a:extLst>
          </p:cNvPr>
          <p:cNvSpPr txBox="1"/>
          <p:nvPr/>
        </p:nvSpPr>
        <p:spPr>
          <a:xfrm>
            <a:off x="0" y="6275851"/>
            <a:ext cx="3222357" cy="553998"/>
          </a:xfrm>
          <a:prstGeom prst="rect">
            <a:avLst/>
          </a:prstGeom>
          <a:noFill/>
        </p:spPr>
        <p:txBody>
          <a:bodyPr wrap="none" rtlCol="0">
            <a:spAutoFit/>
          </a:bodyPr>
          <a:lstStyle/>
          <a:p>
            <a:r>
              <a:rPr lang="en-US" sz="1000" dirty="0"/>
              <a:t>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5" name="TextBox 4">
            <a:extLst>
              <a:ext uri="{FF2B5EF4-FFF2-40B4-BE49-F238E27FC236}">
                <a16:creationId xmlns:a16="http://schemas.microsoft.com/office/drawing/2014/main" id="{591C6410-CFDC-B548-81E2-EB2BCAC1CE7B}"/>
              </a:ext>
            </a:extLst>
          </p:cNvPr>
          <p:cNvSpPr txBox="1"/>
          <p:nvPr/>
        </p:nvSpPr>
        <p:spPr>
          <a:xfrm>
            <a:off x="4023361" y="1235144"/>
            <a:ext cx="1724318" cy="369332"/>
          </a:xfrm>
          <a:prstGeom prst="rect">
            <a:avLst/>
          </a:prstGeom>
          <a:noFill/>
        </p:spPr>
        <p:txBody>
          <a:bodyPr wrap="none" rtlCol="0">
            <a:spAutoFit/>
          </a:bodyPr>
          <a:lstStyle/>
          <a:p>
            <a:r>
              <a:rPr lang="en-US" dirty="0"/>
              <a:t>Spatial Encoding</a:t>
            </a:r>
          </a:p>
        </p:txBody>
      </p:sp>
      <p:sp>
        <p:nvSpPr>
          <p:cNvPr id="6" name="Rectangle 5">
            <a:extLst>
              <a:ext uri="{FF2B5EF4-FFF2-40B4-BE49-F238E27FC236}">
                <a16:creationId xmlns:a16="http://schemas.microsoft.com/office/drawing/2014/main" id="{911CBFBA-B53F-E643-AFE0-8B79D706C099}"/>
              </a:ext>
            </a:extLst>
          </p:cNvPr>
          <p:cNvSpPr/>
          <p:nvPr/>
        </p:nvSpPr>
        <p:spPr>
          <a:xfrm>
            <a:off x="107004" y="1964987"/>
            <a:ext cx="340468" cy="359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4171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458"/>
            <a:ext cx="8229600" cy="1143000"/>
          </a:xfrm>
        </p:spPr>
        <p:txBody>
          <a:bodyPr/>
          <a:lstStyle/>
          <a:p>
            <a:r>
              <a:rPr lang="en-US" dirty="0"/>
              <a:t>Technical vs. Biological Replicates</a:t>
            </a:r>
          </a:p>
        </p:txBody>
      </p:sp>
      <p:sp>
        <p:nvSpPr>
          <p:cNvPr id="4" name="TextBox 3"/>
          <p:cNvSpPr txBox="1"/>
          <p:nvPr/>
        </p:nvSpPr>
        <p:spPr>
          <a:xfrm>
            <a:off x="483850" y="2503382"/>
            <a:ext cx="8205057" cy="923330"/>
          </a:xfrm>
          <a:prstGeom prst="rect">
            <a:avLst/>
          </a:prstGeom>
          <a:noFill/>
        </p:spPr>
        <p:txBody>
          <a:bodyPr wrap="square" rtlCol="0">
            <a:spAutoFit/>
          </a:bodyPr>
          <a:lstStyle/>
          <a:p>
            <a:r>
              <a:rPr lang="en-US" dirty="0"/>
              <a:t>“We find that the </a:t>
            </a:r>
            <a:r>
              <a:rPr lang="en-US" dirty="0" err="1"/>
              <a:t>Illumina</a:t>
            </a:r>
            <a:r>
              <a:rPr lang="en-US" dirty="0"/>
              <a:t> sequencing data are highly replicable, with relatively little technical variation, and thus, for many purposes, it may suffice </a:t>
            </a:r>
            <a:r>
              <a:rPr lang="en-US" b="1" dirty="0"/>
              <a:t>to sequence each mRNA sample only once</a:t>
            </a:r>
            <a:r>
              <a:rPr lang="en-US" dirty="0"/>
              <a:t>”   </a:t>
            </a:r>
            <a:r>
              <a:rPr lang="en-US" i="1" dirty="0" err="1"/>
              <a:t>Marioni</a:t>
            </a:r>
            <a:r>
              <a:rPr lang="en-US" i="1" dirty="0"/>
              <a:t> et al., Genome Research, 2008</a:t>
            </a:r>
          </a:p>
        </p:txBody>
      </p:sp>
      <p:sp>
        <p:nvSpPr>
          <p:cNvPr id="6" name="TextBox 5"/>
          <p:cNvSpPr txBox="1"/>
          <p:nvPr/>
        </p:nvSpPr>
        <p:spPr>
          <a:xfrm>
            <a:off x="498970" y="1525390"/>
            <a:ext cx="5925270" cy="461665"/>
          </a:xfrm>
          <a:prstGeom prst="rect">
            <a:avLst/>
          </a:prstGeom>
          <a:noFill/>
        </p:spPr>
        <p:txBody>
          <a:bodyPr wrap="none" rtlCol="0">
            <a:spAutoFit/>
          </a:bodyPr>
          <a:lstStyle/>
          <a:p>
            <a:r>
              <a:rPr lang="en-US" sz="2400" b="1" u="sng" dirty="0"/>
              <a:t>RNA-</a:t>
            </a:r>
            <a:r>
              <a:rPr lang="en-US" sz="2400" b="1" u="sng" dirty="0" err="1"/>
              <a:t>Seq</a:t>
            </a:r>
            <a:r>
              <a:rPr lang="en-US" sz="2400" b="1" u="sng" dirty="0"/>
              <a:t> Technical replicates aren’t essential </a:t>
            </a:r>
          </a:p>
        </p:txBody>
      </p:sp>
      <p:sp>
        <p:nvSpPr>
          <p:cNvPr id="7" name="TextBox 6"/>
          <p:cNvSpPr txBox="1"/>
          <p:nvPr/>
        </p:nvSpPr>
        <p:spPr>
          <a:xfrm>
            <a:off x="1134025" y="2112436"/>
            <a:ext cx="6160836" cy="369332"/>
          </a:xfrm>
          <a:prstGeom prst="rect">
            <a:avLst/>
          </a:prstGeom>
          <a:noFill/>
        </p:spPr>
        <p:txBody>
          <a:bodyPr wrap="none" rtlCol="0">
            <a:spAutoFit/>
          </a:bodyPr>
          <a:lstStyle/>
          <a:p>
            <a:r>
              <a:rPr lang="en-US" dirty="0"/>
              <a:t>(Technical variation is well-modeled by the Poisson distribution)</a:t>
            </a:r>
          </a:p>
        </p:txBody>
      </p:sp>
      <p:grpSp>
        <p:nvGrpSpPr>
          <p:cNvPr id="12" name="Group 11"/>
          <p:cNvGrpSpPr/>
          <p:nvPr/>
        </p:nvGrpSpPr>
        <p:grpSpPr>
          <a:xfrm>
            <a:off x="517679" y="3852340"/>
            <a:ext cx="8063282" cy="2179829"/>
            <a:chOff x="517679" y="3852340"/>
            <a:chExt cx="8063282" cy="2179829"/>
          </a:xfrm>
        </p:grpSpPr>
        <p:sp>
          <p:nvSpPr>
            <p:cNvPr id="8" name="TextBox 7"/>
            <p:cNvSpPr txBox="1"/>
            <p:nvPr/>
          </p:nvSpPr>
          <p:spPr>
            <a:xfrm>
              <a:off x="1442231" y="4481489"/>
              <a:ext cx="5560987" cy="369332"/>
            </a:xfrm>
            <a:prstGeom prst="rect">
              <a:avLst/>
            </a:prstGeom>
            <a:noFill/>
          </p:spPr>
          <p:txBody>
            <a:bodyPr wrap="none" rtlCol="0">
              <a:spAutoFit/>
            </a:bodyPr>
            <a:lstStyle/>
            <a:p>
              <a:r>
                <a:rPr lang="en-US" dirty="0" err="1"/>
                <a:t>total_variance</a:t>
              </a:r>
              <a:r>
                <a:rPr lang="en-US" dirty="0"/>
                <a:t> = </a:t>
              </a:r>
              <a:r>
                <a:rPr lang="en-US" dirty="0" err="1"/>
                <a:t>technical_variance</a:t>
              </a:r>
              <a:r>
                <a:rPr lang="en-US" dirty="0"/>
                <a:t> + </a:t>
              </a:r>
              <a:r>
                <a:rPr lang="en-US" dirty="0" err="1"/>
                <a:t>biological_variance</a:t>
              </a:r>
              <a:endParaRPr lang="en-US" dirty="0"/>
            </a:p>
          </p:txBody>
        </p:sp>
        <p:sp>
          <p:nvSpPr>
            <p:cNvPr id="9" name="TextBox 8"/>
            <p:cNvSpPr txBox="1"/>
            <p:nvPr/>
          </p:nvSpPr>
          <p:spPr>
            <a:xfrm>
              <a:off x="1134025" y="4926412"/>
              <a:ext cx="6129728" cy="369332"/>
            </a:xfrm>
            <a:prstGeom prst="rect">
              <a:avLst/>
            </a:prstGeom>
            <a:noFill/>
          </p:spPr>
          <p:txBody>
            <a:bodyPr wrap="none" rtlCol="0">
              <a:spAutoFit/>
            </a:bodyPr>
            <a:lstStyle/>
            <a:p>
              <a:r>
                <a:rPr lang="en-US" dirty="0"/>
                <a:t>(Total variance well-modeled by negative binomial distribution)</a:t>
              </a:r>
            </a:p>
          </p:txBody>
        </p:sp>
        <p:sp>
          <p:nvSpPr>
            <p:cNvPr id="10" name="TextBox 9"/>
            <p:cNvSpPr txBox="1"/>
            <p:nvPr/>
          </p:nvSpPr>
          <p:spPr>
            <a:xfrm>
              <a:off x="574574" y="5385838"/>
              <a:ext cx="8006387" cy="646331"/>
            </a:xfrm>
            <a:prstGeom prst="rect">
              <a:avLst/>
            </a:prstGeom>
            <a:noFill/>
          </p:spPr>
          <p:txBody>
            <a:bodyPr wrap="square" rtlCol="0">
              <a:spAutoFit/>
            </a:bodyPr>
            <a:lstStyle/>
            <a:p>
              <a:r>
                <a:rPr lang="en-US" dirty="0"/>
                <a:t> “… </a:t>
              </a:r>
              <a:r>
                <a:rPr lang="en-US" b="1" dirty="0"/>
                <a:t>at least six biological replicates should be used</a:t>
              </a:r>
              <a:r>
                <a:rPr lang="en-US" dirty="0"/>
                <a:t>, rising to at least 12 when it is important to identify SDE genes for all fold changes.”  </a:t>
              </a:r>
              <a:r>
                <a:rPr lang="en-US" i="1" dirty="0" err="1"/>
                <a:t>Schurch</a:t>
              </a:r>
              <a:r>
                <a:rPr lang="en-US" i="1" dirty="0"/>
                <a:t> et al., RNA, 2016</a:t>
              </a:r>
            </a:p>
          </p:txBody>
        </p:sp>
        <p:sp>
          <p:nvSpPr>
            <p:cNvPr id="11" name="TextBox 10"/>
            <p:cNvSpPr txBox="1"/>
            <p:nvPr/>
          </p:nvSpPr>
          <p:spPr>
            <a:xfrm>
              <a:off x="517679" y="3852340"/>
              <a:ext cx="6119283" cy="461665"/>
            </a:xfrm>
            <a:prstGeom prst="rect">
              <a:avLst/>
            </a:prstGeom>
            <a:noFill/>
          </p:spPr>
          <p:txBody>
            <a:bodyPr wrap="none" rtlCol="0">
              <a:spAutoFit/>
            </a:bodyPr>
            <a:lstStyle/>
            <a:p>
              <a:r>
                <a:rPr lang="en-US" sz="2400" b="1" u="sng" dirty="0"/>
                <a:t>However, biological replicates *ARE* essential</a:t>
              </a:r>
            </a:p>
          </p:txBody>
        </p:sp>
      </p:grpSp>
    </p:spTree>
    <p:extLst>
      <p:ext uri="{BB962C8B-B14F-4D97-AF65-F5344CB8AC3E}">
        <p14:creationId xmlns:p14="http://schemas.microsoft.com/office/powerpoint/2010/main" val="33269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483" y="544100"/>
            <a:ext cx="1335898" cy="369332"/>
          </a:xfrm>
          <a:prstGeom prst="rect">
            <a:avLst/>
          </a:prstGeom>
          <a:solidFill>
            <a:srgbClr val="FFFFFF"/>
          </a:solidFill>
        </p:spPr>
        <p:txBody>
          <a:bodyPr wrap="none" rtlCol="0">
            <a:spAutoFit/>
          </a:bodyPr>
          <a:lstStyle/>
          <a:p>
            <a:r>
              <a:rPr lang="en-US" dirty="0"/>
              <a:t>&gt;1.4-fold DE</a:t>
            </a:r>
          </a:p>
        </p:txBody>
      </p:sp>
      <p:sp>
        <p:nvSpPr>
          <p:cNvPr id="6" name="TextBox 5"/>
          <p:cNvSpPr txBox="1"/>
          <p:nvPr/>
        </p:nvSpPr>
        <p:spPr>
          <a:xfrm>
            <a:off x="5338671" y="544100"/>
            <a:ext cx="1160632" cy="369332"/>
          </a:xfrm>
          <a:prstGeom prst="rect">
            <a:avLst/>
          </a:prstGeom>
          <a:solidFill>
            <a:srgbClr val="FFFFFF"/>
          </a:solidFill>
        </p:spPr>
        <p:txBody>
          <a:bodyPr wrap="none" rtlCol="0">
            <a:spAutoFit/>
          </a:bodyPr>
          <a:lstStyle/>
          <a:p>
            <a:r>
              <a:rPr lang="en-US" dirty="0"/>
              <a:t>&gt;4-fold DE</a:t>
            </a:r>
          </a:p>
        </p:txBody>
      </p:sp>
      <p:sp>
        <p:nvSpPr>
          <p:cNvPr id="10" name="TextBox 9"/>
          <p:cNvSpPr txBox="1"/>
          <p:nvPr/>
        </p:nvSpPr>
        <p:spPr>
          <a:xfrm>
            <a:off x="1018640" y="64446"/>
            <a:ext cx="7377741" cy="461665"/>
          </a:xfrm>
          <a:prstGeom prst="rect">
            <a:avLst/>
          </a:prstGeom>
          <a:noFill/>
        </p:spPr>
        <p:txBody>
          <a:bodyPr wrap="none" rtlCol="0">
            <a:spAutoFit/>
          </a:bodyPr>
          <a:lstStyle/>
          <a:p>
            <a:r>
              <a:rPr lang="en-US" sz="2400" b="1" dirty="0"/>
              <a:t>DE Accuracy Improves with Higher Biological Replication</a:t>
            </a:r>
          </a:p>
        </p:txBody>
      </p:sp>
      <p:pic>
        <p:nvPicPr>
          <p:cNvPr id="12" name="Picture 11" descr="Screen Shot 2017-01-16 at 8.50.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300" y="932862"/>
            <a:ext cx="3910247" cy="5234981"/>
          </a:xfrm>
          <a:prstGeom prst="rect">
            <a:avLst/>
          </a:prstGeom>
        </p:spPr>
      </p:pic>
      <p:pic>
        <p:nvPicPr>
          <p:cNvPr id="13" name="Picture 12" descr="Screen Shot 2017-01-16 at 8.51.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227" y="862393"/>
            <a:ext cx="1219056" cy="5310283"/>
          </a:xfrm>
          <a:prstGeom prst="rect">
            <a:avLst/>
          </a:prstGeom>
        </p:spPr>
      </p:pic>
      <p:pic>
        <p:nvPicPr>
          <p:cNvPr id="14" name="Picture 13" descr="Screen Shot 2017-01-16 at 8.5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419" y="6162043"/>
            <a:ext cx="2011406" cy="534563"/>
          </a:xfrm>
          <a:prstGeom prst="rect">
            <a:avLst/>
          </a:prstGeom>
        </p:spPr>
      </p:pic>
      <p:pic>
        <p:nvPicPr>
          <p:cNvPr id="15" name="Picture 14" descr="Screen Shot 2017-01-16 at 8.52.12 PM.png"/>
          <p:cNvPicPr>
            <a:picLocks noChangeAspect="1"/>
          </p:cNvPicPr>
          <p:nvPr/>
        </p:nvPicPr>
        <p:blipFill rotWithShape="1">
          <a:blip r:embed="rId4">
            <a:extLst>
              <a:ext uri="{28A0092B-C50C-407E-A947-70E740481C1C}">
                <a14:useLocalDpi xmlns:a14="http://schemas.microsoft.com/office/drawing/2010/main" val="0"/>
              </a:ext>
            </a:extLst>
          </a:blip>
          <a:srcRect l="9596" r="10900"/>
          <a:stretch/>
        </p:blipFill>
        <p:spPr>
          <a:xfrm>
            <a:off x="2788283" y="6166858"/>
            <a:ext cx="1599136" cy="534563"/>
          </a:xfrm>
          <a:prstGeom prst="rect">
            <a:avLst/>
          </a:prstGeom>
        </p:spPr>
      </p:pic>
      <p:grpSp>
        <p:nvGrpSpPr>
          <p:cNvPr id="21" name="Group 20"/>
          <p:cNvGrpSpPr/>
          <p:nvPr/>
        </p:nvGrpSpPr>
        <p:grpSpPr>
          <a:xfrm>
            <a:off x="1724544" y="2743984"/>
            <a:ext cx="7209024" cy="1693430"/>
            <a:chOff x="1724544" y="2743984"/>
            <a:chExt cx="7209024" cy="1693430"/>
          </a:xfrm>
        </p:grpSpPr>
        <p:sp>
          <p:nvSpPr>
            <p:cNvPr id="16" name="Rectangle 15"/>
            <p:cNvSpPr/>
            <p:nvPr/>
          </p:nvSpPr>
          <p:spPr>
            <a:xfrm>
              <a:off x="1724544" y="2743984"/>
              <a:ext cx="5361762" cy="1693430"/>
            </a:xfrm>
            <a:prstGeom prst="rect">
              <a:avLst/>
            </a:prstGeom>
            <a:noFill/>
            <a:ln>
              <a:solidFill>
                <a:srgbClr val="66006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161591" y="3402540"/>
              <a:ext cx="1771977" cy="369332"/>
            </a:xfrm>
            <a:prstGeom prst="rect">
              <a:avLst/>
            </a:prstGeom>
            <a:noFill/>
          </p:spPr>
          <p:txBody>
            <a:bodyPr wrap="none" rtlCol="0">
              <a:spAutoFit/>
            </a:bodyPr>
            <a:lstStyle/>
            <a:p>
              <a:r>
                <a:rPr lang="en-US" dirty="0">
                  <a:solidFill>
                    <a:srgbClr val="660066"/>
                  </a:solidFill>
                </a:rPr>
                <a:t>Respectable goal</a:t>
              </a:r>
            </a:p>
          </p:txBody>
        </p:sp>
      </p:grpSp>
      <p:grpSp>
        <p:nvGrpSpPr>
          <p:cNvPr id="22" name="Group 21"/>
          <p:cNvGrpSpPr/>
          <p:nvPr/>
        </p:nvGrpSpPr>
        <p:grpSpPr>
          <a:xfrm>
            <a:off x="1724544" y="987834"/>
            <a:ext cx="7419456" cy="1693430"/>
            <a:chOff x="1724544" y="987834"/>
            <a:chExt cx="7419456" cy="1693430"/>
          </a:xfrm>
        </p:grpSpPr>
        <p:sp>
          <p:nvSpPr>
            <p:cNvPr id="17" name="Rectangle 16"/>
            <p:cNvSpPr/>
            <p:nvPr/>
          </p:nvSpPr>
          <p:spPr>
            <a:xfrm>
              <a:off x="1724544" y="987834"/>
              <a:ext cx="5361762" cy="1693430"/>
            </a:xfrm>
            <a:prstGeom prst="rect">
              <a:avLst/>
            </a:prstGeom>
            <a:noFill/>
            <a:ln>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161591" y="1469510"/>
              <a:ext cx="1982409" cy="646331"/>
            </a:xfrm>
            <a:prstGeom prst="rect">
              <a:avLst/>
            </a:prstGeom>
            <a:noFill/>
          </p:spPr>
          <p:txBody>
            <a:bodyPr wrap="square" rtlCol="0">
              <a:spAutoFit/>
            </a:bodyPr>
            <a:lstStyle/>
            <a:p>
              <a:r>
                <a:rPr lang="en-US" dirty="0">
                  <a:solidFill>
                    <a:schemeClr val="accent6">
                      <a:lumMod val="75000"/>
                    </a:schemeClr>
                  </a:solidFill>
                </a:rPr>
                <a:t>At a minimum, do 3 bio replicates</a:t>
              </a:r>
            </a:p>
          </p:txBody>
        </p:sp>
      </p:grpSp>
      <p:sp>
        <p:nvSpPr>
          <p:cNvPr id="9" name="TextBox 8"/>
          <p:cNvSpPr txBox="1"/>
          <p:nvPr/>
        </p:nvSpPr>
        <p:spPr>
          <a:xfrm>
            <a:off x="0" y="6550223"/>
            <a:ext cx="4416594" cy="307777"/>
          </a:xfrm>
          <a:prstGeom prst="rect">
            <a:avLst/>
          </a:prstGeom>
          <a:noFill/>
        </p:spPr>
        <p:txBody>
          <a:bodyPr wrap="none" rtlCol="0">
            <a:spAutoFit/>
          </a:bodyPr>
          <a:lstStyle/>
          <a:p>
            <a:r>
              <a:rPr lang="en-US" sz="1400" dirty="0"/>
              <a:t>*Figure taken and adapted from </a:t>
            </a:r>
            <a:r>
              <a:rPr lang="en-US" sz="1400" dirty="0" err="1"/>
              <a:t>Schurch</a:t>
            </a:r>
            <a:r>
              <a:rPr lang="en-US" sz="1400" dirty="0"/>
              <a:t> et al., RNA, 2016</a:t>
            </a:r>
          </a:p>
        </p:txBody>
      </p:sp>
      <p:sp>
        <p:nvSpPr>
          <p:cNvPr id="23" name="TextBox 22"/>
          <p:cNvSpPr txBox="1"/>
          <p:nvPr/>
        </p:nvSpPr>
        <p:spPr>
          <a:xfrm>
            <a:off x="6293203" y="1727335"/>
            <a:ext cx="761747" cy="369332"/>
          </a:xfrm>
          <a:prstGeom prst="rect">
            <a:avLst/>
          </a:prstGeom>
          <a:solidFill>
            <a:srgbClr val="FFFFFF"/>
          </a:solidFill>
        </p:spPr>
        <p:txBody>
          <a:bodyPr wrap="none" rtlCol="0">
            <a:spAutoFit/>
          </a:bodyPr>
          <a:lstStyle/>
          <a:p>
            <a:r>
              <a:rPr lang="en-US" dirty="0"/>
              <a:t>3 reps</a:t>
            </a:r>
          </a:p>
        </p:txBody>
      </p:sp>
      <p:sp>
        <p:nvSpPr>
          <p:cNvPr id="24" name="TextBox 23"/>
          <p:cNvSpPr txBox="1"/>
          <p:nvPr/>
        </p:nvSpPr>
        <p:spPr>
          <a:xfrm>
            <a:off x="6277525" y="3402540"/>
            <a:ext cx="761747" cy="369332"/>
          </a:xfrm>
          <a:prstGeom prst="rect">
            <a:avLst/>
          </a:prstGeom>
          <a:solidFill>
            <a:srgbClr val="FFFFFF"/>
          </a:solidFill>
        </p:spPr>
        <p:txBody>
          <a:bodyPr wrap="none" rtlCol="0">
            <a:spAutoFit/>
          </a:bodyPr>
          <a:lstStyle/>
          <a:p>
            <a:r>
              <a:rPr lang="en-US" dirty="0"/>
              <a:t>6 reps</a:t>
            </a:r>
          </a:p>
        </p:txBody>
      </p:sp>
      <p:sp>
        <p:nvSpPr>
          <p:cNvPr id="25" name="TextBox 24"/>
          <p:cNvSpPr txBox="1"/>
          <p:nvPr/>
        </p:nvSpPr>
        <p:spPr>
          <a:xfrm>
            <a:off x="6320259" y="5142104"/>
            <a:ext cx="877727" cy="369332"/>
          </a:xfrm>
          <a:prstGeom prst="rect">
            <a:avLst/>
          </a:prstGeom>
          <a:solidFill>
            <a:srgbClr val="FFFFFF"/>
          </a:solidFill>
        </p:spPr>
        <p:txBody>
          <a:bodyPr wrap="none" rtlCol="0">
            <a:spAutoFit/>
          </a:bodyPr>
          <a:lstStyle/>
          <a:p>
            <a:r>
              <a:rPr lang="en-US" dirty="0"/>
              <a:t>12 reps</a:t>
            </a:r>
          </a:p>
        </p:txBody>
      </p:sp>
    </p:spTree>
    <p:extLst>
      <p:ext uri="{BB962C8B-B14F-4D97-AF65-F5344CB8AC3E}">
        <p14:creationId xmlns:p14="http://schemas.microsoft.com/office/powerpoint/2010/main" val="97457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Tools for DE analysis with RNA-Seq</a:t>
            </a:r>
          </a:p>
        </p:txBody>
      </p:sp>
      <p:sp>
        <p:nvSpPr>
          <p:cNvPr id="4" name="TextBox 3"/>
          <p:cNvSpPr txBox="1"/>
          <p:nvPr/>
        </p:nvSpPr>
        <p:spPr>
          <a:xfrm>
            <a:off x="341385" y="5961227"/>
            <a:ext cx="5392372" cy="369332"/>
          </a:xfrm>
          <a:prstGeom prst="rect">
            <a:avLst/>
          </a:prstGeom>
          <a:noFill/>
        </p:spPr>
        <p:txBody>
          <a:bodyPr wrap="none" rtlCol="0">
            <a:spAutoFit/>
          </a:bodyPr>
          <a:lstStyle/>
          <a:p>
            <a:r>
              <a:rPr lang="en-US" dirty="0"/>
              <a:t>See: </a:t>
            </a:r>
            <a:r>
              <a:rPr lang="en-US" dirty="0">
                <a:hlinkClick r:id="rId3"/>
              </a:rPr>
              <a:t>http://</a:t>
            </a:r>
            <a:r>
              <a:rPr lang="en-US" dirty="0" err="1">
                <a:hlinkClick r:id="rId3"/>
              </a:rPr>
              <a:t>www.biomedcentral.com</a:t>
            </a:r>
            <a:r>
              <a:rPr lang="en-US" dirty="0">
                <a:hlinkClick r:id="rId3"/>
              </a:rPr>
              <a:t>/1471-2105/14/91</a:t>
            </a:r>
            <a:endParaRPr lang="en-US" dirty="0"/>
          </a:p>
        </p:txBody>
      </p:sp>
      <p:pic>
        <p:nvPicPr>
          <p:cNvPr id="5" name="Picture 4"/>
          <p:cNvPicPr>
            <a:picLocks noChangeAspect="1"/>
          </p:cNvPicPr>
          <p:nvPr/>
        </p:nvPicPr>
        <p:blipFill>
          <a:blip r:embed="rId4"/>
          <a:stretch>
            <a:fillRect/>
          </a:stretch>
        </p:blipFill>
        <p:spPr>
          <a:xfrm>
            <a:off x="861654" y="3591234"/>
            <a:ext cx="3302000" cy="990600"/>
          </a:xfrm>
          <a:prstGeom prst="rect">
            <a:avLst/>
          </a:prstGeom>
        </p:spPr>
      </p:pic>
      <p:pic>
        <p:nvPicPr>
          <p:cNvPr id="6" name="Picture 5"/>
          <p:cNvPicPr>
            <a:picLocks noChangeAspect="1"/>
          </p:cNvPicPr>
          <p:nvPr/>
        </p:nvPicPr>
        <p:blipFill>
          <a:blip r:embed="rId5"/>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a:t>ShrinkSeq</a:t>
            </a:r>
            <a:br>
              <a:rPr lang="en-US" sz="2400" dirty="0"/>
            </a:br>
            <a:r>
              <a:rPr lang="en-US" sz="2400" dirty="0" err="1"/>
              <a:t>DESeq</a:t>
            </a:r>
            <a:endParaRPr lang="en-US" sz="2400" dirty="0"/>
          </a:p>
          <a:p>
            <a:r>
              <a:rPr lang="en-US" sz="2400" dirty="0" err="1"/>
              <a:t>baySeq</a:t>
            </a:r>
            <a:endParaRPr lang="en-US" sz="2400" dirty="0"/>
          </a:p>
          <a:p>
            <a:r>
              <a:rPr lang="en-US" sz="2400" dirty="0" err="1"/>
              <a:t>Vsf</a:t>
            </a:r>
            <a:endParaRPr lang="en-US" sz="2400" dirty="0"/>
          </a:p>
          <a:p>
            <a:r>
              <a:rPr lang="en-US" sz="2400" b="1" dirty="0" err="1"/>
              <a:t>Limma</a:t>
            </a:r>
            <a:r>
              <a:rPr lang="en-US" sz="2400" b="1" dirty="0"/>
              <a:t>/</a:t>
            </a:r>
            <a:r>
              <a:rPr lang="en-US" sz="2400" b="1" dirty="0" err="1"/>
              <a:t>Voom</a:t>
            </a:r>
            <a:endParaRPr lang="en-US" sz="2400" b="1" dirty="0"/>
          </a:p>
          <a:p>
            <a:r>
              <a:rPr lang="en-US" sz="2400" i="1" dirty="0" err="1"/>
              <a:t>mmdiff</a:t>
            </a:r>
            <a:endParaRPr lang="en-US" sz="2400" i="1" dirty="0"/>
          </a:p>
          <a:p>
            <a:r>
              <a:rPr lang="en-US" sz="2400" i="1" dirty="0" err="1"/>
              <a:t>cuffdiff</a:t>
            </a:r>
            <a:endParaRPr lang="en-US" sz="2400" i="1" dirty="0"/>
          </a:p>
        </p:txBody>
      </p:sp>
      <p:sp>
        <p:nvSpPr>
          <p:cNvPr id="3" name="TextBox 2"/>
          <p:cNvSpPr txBox="1"/>
          <p:nvPr/>
        </p:nvSpPr>
        <p:spPr>
          <a:xfrm>
            <a:off x="6962694" y="1790933"/>
            <a:ext cx="1200329" cy="3046988"/>
          </a:xfrm>
          <a:prstGeom prst="rect">
            <a:avLst/>
          </a:prstGeom>
          <a:noFill/>
        </p:spPr>
        <p:txBody>
          <a:bodyPr wrap="none" rtlCol="0">
            <a:spAutoFit/>
          </a:bodyPr>
          <a:lstStyle/>
          <a:p>
            <a:r>
              <a:rPr lang="en-US" sz="2400" b="1" dirty="0"/>
              <a:t>ROTS</a:t>
            </a:r>
          </a:p>
          <a:p>
            <a:r>
              <a:rPr lang="en-US" sz="2400" dirty="0"/>
              <a:t>TSPM</a:t>
            </a:r>
          </a:p>
          <a:p>
            <a:r>
              <a:rPr lang="en-US" sz="2400" b="1" dirty="0"/>
              <a:t>DESeq2</a:t>
            </a:r>
          </a:p>
          <a:p>
            <a:r>
              <a:rPr lang="en-US" sz="2400" dirty="0" err="1"/>
              <a:t>EBSeq</a:t>
            </a:r>
            <a:endParaRPr lang="en-US" sz="2400" dirty="0"/>
          </a:p>
          <a:p>
            <a:r>
              <a:rPr lang="en-US" sz="2400" dirty="0" err="1"/>
              <a:t>NBPSeq</a:t>
            </a:r>
            <a:endParaRPr lang="en-US" sz="2400" dirty="0"/>
          </a:p>
          <a:p>
            <a:r>
              <a:rPr lang="en-US" sz="2400" dirty="0" err="1"/>
              <a:t>SAMseq</a:t>
            </a:r>
            <a:endParaRPr lang="en-US" sz="2400" dirty="0"/>
          </a:p>
          <a:p>
            <a:r>
              <a:rPr lang="en-US" sz="2400" dirty="0" err="1"/>
              <a:t>NoiSeq</a:t>
            </a:r>
            <a:endParaRPr lang="en-US" sz="2400" dirty="0"/>
          </a:p>
          <a:p>
            <a:r>
              <a:rPr lang="en-US" sz="2400" i="1" dirty="0"/>
              <a:t>Sleuth</a:t>
            </a:r>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a:t>(italicized not in R/</a:t>
            </a:r>
            <a:r>
              <a:rPr lang="en-US" i="1" dirty="0" err="1"/>
              <a:t>Bioconductor</a:t>
            </a:r>
            <a:r>
              <a:rPr lang="en-US" i="1" dirty="0"/>
              <a:t> </a:t>
            </a:r>
          </a:p>
          <a:p>
            <a:pPr algn="ctr"/>
            <a:r>
              <a:rPr lang="en-US" i="1" dirty="0"/>
              <a:t>but stand-alone)</a:t>
            </a:r>
          </a:p>
        </p:txBody>
      </p:sp>
      <p:sp>
        <p:nvSpPr>
          <p:cNvPr id="8" name="TextBox 7"/>
          <p:cNvSpPr txBox="1"/>
          <p:nvPr/>
        </p:nvSpPr>
        <p:spPr>
          <a:xfrm>
            <a:off x="332442" y="6443314"/>
            <a:ext cx="2713791" cy="369332"/>
          </a:xfrm>
          <a:prstGeom prst="rect">
            <a:avLst/>
          </a:prstGeom>
          <a:noFill/>
        </p:spPr>
        <p:txBody>
          <a:bodyPr wrap="none" rtlCol="0">
            <a:spAutoFit/>
          </a:bodyPr>
          <a:lstStyle/>
          <a:p>
            <a:r>
              <a:rPr lang="en-US" dirty="0" err="1"/>
              <a:t>Soneson</a:t>
            </a:r>
            <a:r>
              <a:rPr lang="en-US" dirty="0"/>
              <a:t> &amp; </a:t>
            </a:r>
            <a:r>
              <a:rPr lang="en-US" dirty="0" err="1"/>
              <a:t>Delorenzi</a:t>
            </a:r>
            <a:r>
              <a:rPr lang="en-US" dirty="0"/>
              <a:t>, 2013</a:t>
            </a:r>
          </a:p>
        </p:txBody>
      </p:sp>
      <p:sp>
        <p:nvSpPr>
          <p:cNvPr id="10" name="TextBox 9"/>
          <p:cNvSpPr txBox="1"/>
          <p:nvPr/>
        </p:nvSpPr>
        <p:spPr>
          <a:xfrm>
            <a:off x="280905" y="6209615"/>
            <a:ext cx="7481360" cy="369332"/>
          </a:xfrm>
          <a:prstGeom prst="rect">
            <a:avLst/>
          </a:prstGeom>
          <a:noFill/>
        </p:spPr>
        <p:txBody>
          <a:bodyPr wrap="none" rtlCol="0">
            <a:spAutoFit/>
          </a:bodyPr>
          <a:lstStyle/>
          <a:p>
            <a:r>
              <a:rPr lang="en-US" dirty="0"/>
              <a:t> A comparison of methods for differential expression analysis of RNA-</a:t>
            </a:r>
            <a:r>
              <a:rPr lang="en-US" dirty="0" err="1"/>
              <a:t>seq</a:t>
            </a:r>
            <a:r>
              <a:rPr lang="en-US" dirty="0"/>
              <a:t> data</a:t>
            </a:r>
          </a:p>
        </p:txBody>
      </p:sp>
    </p:spTree>
    <p:extLst>
      <p:ext uri="{BB962C8B-B14F-4D97-AF65-F5344CB8AC3E}">
        <p14:creationId xmlns:p14="http://schemas.microsoft.com/office/powerpoint/2010/main" val="12837445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621" y="274638"/>
            <a:ext cx="8229600" cy="1143000"/>
          </a:xfrm>
        </p:spPr>
        <p:txBody>
          <a:bodyPr/>
          <a:lstStyle/>
          <a:p>
            <a:r>
              <a:rPr lang="en-US" dirty="0"/>
              <a:t>Typical output from DE analysis</a:t>
            </a:r>
          </a:p>
        </p:txBody>
      </p:sp>
      <p:sp>
        <p:nvSpPr>
          <p:cNvPr id="4" name="TextBox 3"/>
          <p:cNvSpPr txBox="1"/>
          <p:nvPr/>
        </p:nvSpPr>
        <p:spPr>
          <a:xfrm>
            <a:off x="183318" y="1600452"/>
            <a:ext cx="8649899" cy="3631763"/>
          </a:xfrm>
          <a:prstGeom prst="rect">
            <a:avLst/>
          </a:prstGeom>
          <a:noFill/>
        </p:spPr>
        <p:txBody>
          <a:bodyPr wrap="none" rtlCol="0">
            <a:spAutoFit/>
          </a:bodyPr>
          <a:lstStyle/>
          <a:p>
            <a:r>
              <a:rPr lang="fi-FI" sz="1000" b="1" dirty="0">
                <a:latin typeface="Courier New"/>
                <a:cs typeface="Courier New"/>
              </a:rPr>
              <a:t>                          </a:t>
            </a:r>
            <a:r>
              <a:rPr lang="fi-FI" sz="1000" b="1" dirty="0" err="1">
                <a:latin typeface="Courier New"/>
                <a:cs typeface="Courier New"/>
              </a:rPr>
              <a:t>logFC</a:t>
            </a:r>
            <a:r>
              <a:rPr lang="fi-FI" sz="1000" b="1" dirty="0">
                <a:latin typeface="Courier New"/>
                <a:cs typeface="Courier New"/>
              </a:rPr>
              <a:t>                    </a:t>
            </a:r>
            <a:r>
              <a:rPr lang="fi-FI" sz="1000" b="1" dirty="0" err="1">
                <a:latin typeface="Courier New"/>
                <a:cs typeface="Courier New"/>
              </a:rPr>
              <a:t>logCPM</a:t>
            </a:r>
            <a:r>
              <a:rPr lang="fi-FI" sz="1000" b="1" dirty="0">
                <a:latin typeface="Courier New"/>
                <a:cs typeface="Courier New"/>
              </a:rPr>
              <a:t>                </a:t>
            </a:r>
            <a:r>
              <a:rPr lang="fi-FI" sz="1000" b="1" dirty="0" err="1">
                <a:latin typeface="Courier New"/>
                <a:cs typeface="Courier New"/>
              </a:rPr>
              <a:t>PValue</a:t>
            </a:r>
            <a:r>
              <a:rPr lang="fi-FI" sz="1000" b="1" dirty="0">
                <a:latin typeface="Courier New"/>
                <a:cs typeface="Courier New"/>
              </a:rPr>
              <a:t>             FDR</a:t>
            </a:r>
          </a:p>
          <a:p>
            <a:r>
              <a:rPr lang="fi-FI" sz="1000" dirty="0">
                <a:latin typeface="Courier New"/>
                <a:cs typeface="Courier New"/>
              </a:rPr>
              <a:t>TRINITY_DN876_c0_g1_i1   -7.15049572793027     10.6197708379285   0                      0</a:t>
            </a:r>
          </a:p>
          <a:p>
            <a:r>
              <a:rPr lang="fi-FI" sz="1000" dirty="0">
                <a:latin typeface="Courier New"/>
                <a:cs typeface="Courier New"/>
              </a:rPr>
              <a:t>TRINITY_DN6470_c0_g1_i1  -7.26777912190146     7.03987604865422   1.687485656951e-287    6.46813252309319e-284</a:t>
            </a:r>
          </a:p>
          <a:p>
            <a:r>
              <a:rPr lang="fi-FI" sz="1000" dirty="0">
                <a:latin typeface="Courier New"/>
                <a:cs typeface="Courier New"/>
              </a:rPr>
              <a:t>TRINITY_DN5186_c0_g1_i1  -7.85623682454322     9.18570464327063   1.17049180235068e-278  2.99099671894011e-275</a:t>
            </a:r>
          </a:p>
          <a:p>
            <a:r>
              <a:rPr lang="fi-FI" sz="1000" dirty="0">
                <a:latin typeface="Courier New"/>
                <a:cs typeface="Courier New"/>
              </a:rPr>
              <a:t>TRINITY_DN768_c0_g1_i1   7.72884741150304      9.7514619195169    4.32504881419265e-272  8.28895605240022e-269</a:t>
            </a:r>
          </a:p>
          <a:p>
            <a:r>
              <a:rPr lang="fi-FI" sz="1000" dirty="0">
                <a:latin typeface="Courier New"/>
                <a:cs typeface="Courier New"/>
              </a:rPr>
              <a:t>TRINITY_DN70_c0_g1_i1    -12.7646078189688     7.86482982471445   3.92853491279431e-253  6.02322972829624e-250</a:t>
            </a:r>
          </a:p>
          <a:p>
            <a:r>
              <a:rPr lang="fi-FI" sz="1000" dirty="0">
                <a:latin typeface="Courier New"/>
                <a:cs typeface="Courier New"/>
              </a:rPr>
              <a:t>TRINITY_DN1587_c0_g1_i1  -5.89392061881667     9.07366563894607   6.32919557933429e-243  8.08660221852944e-240</a:t>
            </a:r>
          </a:p>
          <a:p>
            <a:r>
              <a:rPr lang="fi-FI" sz="1000" dirty="0">
                <a:latin typeface="Courier New"/>
                <a:cs typeface="Courier New"/>
              </a:rPr>
              <a:t>TRINITY_DN3236_c0_g1_i1  -7.27029815068473     8.02209568234202   3.64955175271959e-235  3.99678053376405e-232</a:t>
            </a:r>
          </a:p>
          <a:p>
            <a:r>
              <a:rPr lang="fi-FI" sz="1000" dirty="0">
                <a:latin typeface="Courier New"/>
                <a:cs typeface="Courier New"/>
              </a:rPr>
              <a:t>TRINITY_DN4631_c0_g1_i1  -7.45310693639574     6.91664918183241   4.30540921272851e-229  4.1256583780971e-226</a:t>
            </a:r>
          </a:p>
          <a:p>
            <a:r>
              <a:rPr lang="fi-FI" sz="1000" dirty="0">
                <a:latin typeface="Courier New"/>
                <a:cs typeface="Courier New"/>
              </a:rPr>
              <a:t>TRINITY_DN5082_c0_g5_i1  -5.33154406167545     10.6977538760467   2.74243356676259e-225  2.33594396920022e-222</a:t>
            </a:r>
          </a:p>
          <a:p>
            <a:r>
              <a:rPr lang="fi-FI" sz="1000" dirty="0">
                <a:latin typeface="Courier New"/>
                <a:cs typeface="Courier New"/>
              </a:rPr>
              <a:t>TRINITY_DN1789_c0_g3_i1  10.2032564835076      7.32607652700285   1.44273728647186e-213  1.10600240380933e-210</a:t>
            </a:r>
          </a:p>
          <a:p>
            <a:r>
              <a:rPr lang="fi-FI" sz="1000" dirty="0">
                <a:latin typeface="Courier New"/>
                <a:cs typeface="Courier New"/>
              </a:rPr>
              <a:t>TRINITY_DN4204_c0_g1_i1  4.81030233739325      9.88844409410644   9.27180216086162e-205  6.46160321501501e-202</a:t>
            </a:r>
          </a:p>
          <a:p>
            <a:r>
              <a:rPr lang="fi-FI" sz="1000" dirty="0">
                <a:latin typeface="Courier New"/>
                <a:cs typeface="Courier New"/>
              </a:rPr>
              <a:t>TRINITY_DN799_c0_g1_i1   -4.22044475626154     6.9937398638711    1.24746518421083e-197  7.96922341846683e-195</a:t>
            </a:r>
          </a:p>
          <a:p>
            <a:r>
              <a:rPr lang="fi-FI" sz="1000" dirty="0">
                <a:latin typeface="Courier New"/>
                <a:cs typeface="Courier New"/>
              </a:rPr>
              <a:t>TRINITY_DN196_c0_g2_i1   4.60597918494257      9.86878463857276   1.9819997623131e-192   1.16877001368402e-189</a:t>
            </a:r>
          </a:p>
          <a:p>
            <a:r>
              <a:rPr lang="fi-FI" sz="1000" dirty="0">
                <a:latin typeface="Courier New"/>
                <a:cs typeface="Courier New"/>
              </a:rPr>
              <a:t>TRINITY_DN5041_c0_g1_i1  -4.27126549355785     9.70894399883      1.8930437900069e-185   1.03657669244235e-182</a:t>
            </a:r>
          </a:p>
          <a:p>
            <a:r>
              <a:rPr lang="fi-FI" sz="1000" dirty="0">
                <a:latin typeface="Courier New"/>
                <a:cs typeface="Courier New"/>
              </a:rPr>
              <a:t>TRINITY_DN1619_c0_g1_i1  -4.47156415953777     9.22535948721718   1.76766063029526e-181  9.03392426122899e-179</a:t>
            </a:r>
          </a:p>
          <a:p>
            <a:r>
              <a:rPr lang="fi-FI" sz="1000" dirty="0">
                <a:latin typeface="Courier New"/>
                <a:cs typeface="Courier New"/>
              </a:rPr>
              <a:t>TRINITY_DN899_c0_g1_i1   -4.90914328409143     7.93768691394594   1.11054513767547e-180  5.32089939088761e-178</a:t>
            </a:r>
          </a:p>
          <a:p>
            <a:r>
              <a:rPr lang="fi-FI" sz="1000" dirty="0">
                <a:latin typeface="Courier New"/>
                <a:cs typeface="Courier New"/>
              </a:rPr>
              <a:t>TRINITY_DN324_c0_g2_i1   4.87160837667488      6.84850312231775   2.20092562166991e-179  9.92487989160089e-177</a:t>
            </a:r>
          </a:p>
          <a:p>
            <a:r>
              <a:rPr lang="fi-FI" sz="1000" dirty="0">
                <a:latin typeface="Courier New"/>
                <a:cs typeface="Courier New"/>
              </a:rPr>
              <a:t>TRINITY_DN3241_c0_g1_i1  -4.77760618069256     7.94111259715689   1.60585457735621e-173  6.83915621667372e-171</a:t>
            </a:r>
          </a:p>
          <a:p>
            <a:r>
              <a:rPr lang="fi-FI" sz="1000" dirty="0">
                <a:latin typeface="Courier New"/>
                <a:cs typeface="Courier New"/>
              </a:rPr>
              <a:t>TRINITY_DN4379_c0_g1_i1  3.85133572453294      7.23712813663389   3.48140532848425e-164  1.4046554341137e-161</a:t>
            </a:r>
          </a:p>
          <a:p>
            <a:r>
              <a:rPr lang="fi-FI" sz="1000" dirty="0">
                <a:latin typeface="Courier New"/>
                <a:cs typeface="Courier New"/>
              </a:rPr>
              <a:t>TRINITY_DN1919_c0_g1_i1  4.05998814332136      6.95937301668582   1.8588621194715e-161   7.12501850393425e-159</a:t>
            </a:r>
          </a:p>
          <a:p>
            <a:r>
              <a:rPr lang="fi-FI" sz="1000" dirty="0">
                <a:latin typeface="Courier New"/>
                <a:cs typeface="Courier New"/>
              </a:rPr>
              <a:t>TRINITY_DN2504_c0_g1_i1  -6.92417817059644     6.20370039359785   2.42022459856956e-160  8.83497227268296e-158</a:t>
            </a:r>
          </a:p>
          <a:p>
            <a:r>
              <a:rPr lang="fi-FI" sz="1000" dirty="0">
                <a:latin typeface="Courier New"/>
                <a:cs typeface="Courier New"/>
              </a:rPr>
              <a:t>…</a:t>
            </a:r>
            <a:endParaRPr lang="en-US" sz="1000" dirty="0">
              <a:latin typeface="Courier New"/>
              <a:cs typeface="Courier New"/>
            </a:endParaRPr>
          </a:p>
        </p:txBody>
      </p:sp>
      <p:sp>
        <p:nvSpPr>
          <p:cNvPr id="5" name="TextBox 4"/>
          <p:cNvSpPr txBox="1"/>
          <p:nvPr/>
        </p:nvSpPr>
        <p:spPr>
          <a:xfrm>
            <a:off x="1149683" y="5659826"/>
            <a:ext cx="2315696" cy="369332"/>
          </a:xfrm>
          <a:prstGeom prst="rect">
            <a:avLst/>
          </a:prstGeom>
          <a:noFill/>
        </p:spPr>
        <p:txBody>
          <a:bodyPr wrap="none" rtlCol="0">
            <a:spAutoFit/>
          </a:bodyPr>
          <a:lstStyle/>
          <a:p>
            <a:r>
              <a:rPr lang="en-US" dirty="0"/>
              <a:t>Up vs. Down regulated</a:t>
            </a:r>
          </a:p>
        </p:txBody>
      </p:sp>
      <p:sp>
        <p:nvSpPr>
          <p:cNvPr id="6" name="TextBox 5"/>
          <p:cNvSpPr txBox="1"/>
          <p:nvPr/>
        </p:nvSpPr>
        <p:spPr>
          <a:xfrm>
            <a:off x="4010527" y="5654842"/>
            <a:ext cx="2141669" cy="369332"/>
          </a:xfrm>
          <a:prstGeom prst="rect">
            <a:avLst/>
          </a:prstGeom>
          <a:noFill/>
        </p:spPr>
        <p:txBody>
          <a:bodyPr wrap="none" rtlCol="0">
            <a:spAutoFit/>
          </a:bodyPr>
          <a:lstStyle/>
          <a:p>
            <a:r>
              <a:rPr lang="en-US" dirty="0"/>
              <a:t>Avg. expression level</a:t>
            </a:r>
          </a:p>
        </p:txBody>
      </p:sp>
      <p:sp>
        <p:nvSpPr>
          <p:cNvPr id="7" name="TextBox 6"/>
          <p:cNvSpPr txBox="1"/>
          <p:nvPr/>
        </p:nvSpPr>
        <p:spPr>
          <a:xfrm>
            <a:off x="7302521" y="5650882"/>
            <a:ext cx="1290700" cy="369332"/>
          </a:xfrm>
          <a:prstGeom prst="rect">
            <a:avLst/>
          </a:prstGeom>
          <a:noFill/>
        </p:spPr>
        <p:txBody>
          <a:bodyPr wrap="none" rtlCol="0">
            <a:spAutoFit/>
          </a:bodyPr>
          <a:lstStyle/>
          <a:p>
            <a:r>
              <a:rPr lang="en-US" dirty="0"/>
              <a:t>Significance</a:t>
            </a:r>
          </a:p>
        </p:txBody>
      </p:sp>
      <p:cxnSp>
        <p:nvCxnSpPr>
          <p:cNvPr id="9" name="Straight Connector 8"/>
          <p:cNvCxnSpPr>
            <a:stCxn id="5" idx="0"/>
          </p:cNvCxnSpPr>
          <p:nvPr/>
        </p:nvCxnSpPr>
        <p:spPr>
          <a:xfrm flipV="1">
            <a:off x="2307531" y="5232215"/>
            <a:ext cx="432995" cy="427611"/>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0"/>
          </p:cNvCxnSpPr>
          <p:nvPr/>
        </p:nvCxnSpPr>
        <p:spPr>
          <a:xfrm flipH="1" flipV="1">
            <a:off x="4550610" y="5170810"/>
            <a:ext cx="530752"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47871" y="5170810"/>
            <a:ext cx="0"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71984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61" y="877744"/>
            <a:ext cx="8229600" cy="1143000"/>
          </a:xfrm>
        </p:spPr>
        <p:txBody>
          <a:bodyPr>
            <a:normAutofit/>
          </a:bodyPr>
          <a:lstStyle/>
          <a:p>
            <a:r>
              <a:rPr lang="en-US" sz="3200" dirty="0"/>
              <a:t>-- Before Comparing RNA-</a:t>
            </a:r>
            <a:r>
              <a:rPr lang="en-US" sz="3200" dirty="0" err="1"/>
              <a:t>Seq</a:t>
            </a:r>
            <a:r>
              <a:rPr lang="en-US" sz="3200" dirty="0"/>
              <a:t> Samples --</a:t>
            </a:r>
          </a:p>
        </p:txBody>
      </p:sp>
      <p:sp>
        <p:nvSpPr>
          <p:cNvPr id="4" name="TextBox 3"/>
          <p:cNvSpPr txBox="1"/>
          <p:nvPr/>
        </p:nvSpPr>
        <p:spPr>
          <a:xfrm>
            <a:off x="271867" y="2042499"/>
            <a:ext cx="8814657" cy="584775"/>
          </a:xfrm>
          <a:prstGeom prst="rect">
            <a:avLst/>
          </a:prstGeom>
          <a:noFill/>
        </p:spPr>
        <p:txBody>
          <a:bodyPr wrap="none" rtlCol="0">
            <a:spAutoFit/>
          </a:bodyPr>
          <a:lstStyle/>
          <a:p>
            <a:r>
              <a:rPr lang="en-US" sz="3200" dirty="0">
                <a:latin typeface="+mj-lt"/>
              </a:rPr>
              <a:t>Some Cross-sample Normalization May Be Required</a:t>
            </a:r>
          </a:p>
        </p:txBody>
      </p:sp>
      <p:pic>
        <p:nvPicPr>
          <p:cNvPr id="3" name="Picture 2">
            <a:extLst>
              <a:ext uri="{FF2B5EF4-FFF2-40B4-BE49-F238E27FC236}">
                <a16:creationId xmlns:a16="http://schemas.microsoft.com/office/drawing/2014/main" id="{B529BFB0-9334-A64B-89E6-B1FF63F2D639}"/>
              </a:ext>
            </a:extLst>
          </p:cNvPr>
          <p:cNvPicPr>
            <a:picLocks noChangeAspect="1"/>
          </p:cNvPicPr>
          <p:nvPr/>
        </p:nvPicPr>
        <p:blipFill>
          <a:blip r:embed="rId2"/>
          <a:stretch>
            <a:fillRect/>
          </a:stretch>
        </p:blipFill>
        <p:spPr>
          <a:xfrm>
            <a:off x="2299688" y="3950788"/>
            <a:ext cx="1879600" cy="1079500"/>
          </a:xfrm>
          <a:prstGeom prst="rect">
            <a:avLst/>
          </a:prstGeom>
        </p:spPr>
      </p:pic>
      <p:sp>
        <p:nvSpPr>
          <p:cNvPr id="5" name="TextBox 4">
            <a:extLst>
              <a:ext uri="{FF2B5EF4-FFF2-40B4-BE49-F238E27FC236}">
                <a16:creationId xmlns:a16="http://schemas.microsoft.com/office/drawing/2014/main" id="{EC30CDD3-7D98-E543-8E1B-45B2D93CE08D}"/>
              </a:ext>
            </a:extLst>
          </p:cNvPr>
          <p:cNvSpPr txBox="1"/>
          <p:nvPr/>
        </p:nvSpPr>
        <p:spPr>
          <a:xfrm>
            <a:off x="4452468" y="4305872"/>
            <a:ext cx="453457" cy="369332"/>
          </a:xfrm>
          <a:prstGeom prst="rect">
            <a:avLst/>
          </a:prstGeom>
          <a:noFill/>
        </p:spPr>
        <p:txBody>
          <a:bodyPr wrap="none" rtlCol="0">
            <a:spAutoFit/>
          </a:bodyPr>
          <a:lstStyle/>
          <a:p>
            <a:r>
              <a:rPr lang="en-US" dirty="0"/>
              <a:t>Vs.</a:t>
            </a:r>
          </a:p>
        </p:txBody>
      </p:sp>
      <p:pic>
        <p:nvPicPr>
          <p:cNvPr id="6" name="Picture 5">
            <a:extLst>
              <a:ext uri="{FF2B5EF4-FFF2-40B4-BE49-F238E27FC236}">
                <a16:creationId xmlns:a16="http://schemas.microsoft.com/office/drawing/2014/main" id="{376DC2E1-2223-7E44-979D-C0735C20B07A}"/>
              </a:ext>
            </a:extLst>
          </p:cNvPr>
          <p:cNvPicPr>
            <a:picLocks noChangeAspect="1"/>
          </p:cNvPicPr>
          <p:nvPr/>
        </p:nvPicPr>
        <p:blipFill>
          <a:blip r:embed="rId3"/>
          <a:stretch>
            <a:fillRect/>
          </a:stretch>
        </p:blipFill>
        <p:spPr>
          <a:xfrm>
            <a:off x="5332251" y="3779338"/>
            <a:ext cx="1422400" cy="1422400"/>
          </a:xfrm>
          <a:prstGeom prst="rect">
            <a:avLst/>
          </a:prstGeom>
        </p:spPr>
      </p:pic>
      <p:sp>
        <p:nvSpPr>
          <p:cNvPr id="7" name="TextBox 6">
            <a:extLst>
              <a:ext uri="{FF2B5EF4-FFF2-40B4-BE49-F238E27FC236}">
                <a16:creationId xmlns:a16="http://schemas.microsoft.com/office/drawing/2014/main" id="{0D1D3BBB-8CDC-2443-90D1-329125AB1804}"/>
              </a:ext>
            </a:extLst>
          </p:cNvPr>
          <p:cNvSpPr txBox="1"/>
          <p:nvPr/>
        </p:nvSpPr>
        <p:spPr>
          <a:xfrm>
            <a:off x="1832894" y="3411732"/>
            <a:ext cx="466794" cy="369332"/>
          </a:xfrm>
          <a:prstGeom prst="rect">
            <a:avLst/>
          </a:prstGeom>
          <a:noFill/>
        </p:spPr>
        <p:txBody>
          <a:bodyPr wrap="none" rtlCol="0">
            <a:spAutoFit/>
          </a:bodyPr>
          <a:lstStyle/>
          <a:p>
            <a:r>
              <a:rPr lang="en-US" dirty="0" err="1"/>
              <a:t>eg.</a:t>
            </a:r>
            <a:endParaRPr lang="en-US" dirty="0"/>
          </a:p>
        </p:txBody>
      </p:sp>
    </p:spTree>
    <p:extLst>
      <p:ext uri="{BB962C8B-B14F-4D97-AF65-F5344CB8AC3E}">
        <p14:creationId xmlns:p14="http://schemas.microsoft.com/office/powerpoint/2010/main" val="14947849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a:t>Why cross-sample normalization is important</a:t>
            </a:r>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a:t>Liver</a:t>
              </a:r>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a:t>Kidney</a:t>
              </a:r>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a:t>Absolute RNA quantities per cell</a:t>
              </a:r>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a:t>eg</a:t>
              </a:r>
              <a:r>
                <a:rPr lang="en-US" dirty="0"/>
                <a:t>. Some housekeeping gene’s expression level:</a:t>
              </a:r>
            </a:p>
          </p:txBody>
        </p:sp>
        <p:grpSp>
          <p:nvGrpSpPr>
            <p:cNvPr id="43" name="Group 42"/>
            <p:cNvGrpSpPr/>
            <p:nvPr/>
          </p:nvGrpSpPr>
          <p:grpSpPr>
            <a:xfrm>
              <a:off x="320282" y="5360908"/>
              <a:ext cx="1542395" cy="1437328"/>
              <a:chOff x="320282" y="5360908"/>
              <a:chExt cx="1542395" cy="1437328"/>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90302" y="5771492"/>
                <a:ext cx="1190500" cy="369332"/>
              </a:xfrm>
              <a:prstGeom prst="rect">
                <a:avLst/>
              </a:prstGeom>
              <a:noFill/>
            </p:spPr>
            <p:txBody>
              <a:bodyPr wrap="none" rtlCol="0">
                <a:spAutoFit/>
              </a:bodyPr>
              <a:lstStyle/>
              <a:p>
                <a:r>
                  <a:rPr lang="en-US" dirty="0"/>
                  <a:t>Expression</a:t>
                </a:r>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a:t>L</a:t>
                </a:r>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a:t>K</a:t>
                </a:r>
              </a:p>
            </p:txBody>
          </p:sp>
        </p:grpSp>
      </p:grpSp>
      <p:grpSp>
        <p:nvGrpSpPr>
          <p:cNvPr id="64" name="Group 63"/>
          <p:cNvGrpSpPr/>
          <p:nvPr/>
        </p:nvGrpSpPr>
        <p:grpSpPr>
          <a:xfrm>
            <a:off x="3241799" y="752669"/>
            <a:ext cx="1971288" cy="6097907"/>
            <a:chOff x="3241799" y="752669"/>
            <a:chExt cx="1971288"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a:t>Liver</a:t>
                </a:r>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a:t>Kidney</a:t>
                </a:r>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a:t>Measured relative abundance via RNA-</a:t>
                </a:r>
                <a:r>
                  <a:rPr lang="en-US" dirty="0" err="1"/>
                  <a:t>Seq</a:t>
                </a:r>
                <a:endParaRPr lang="en-US" dirty="0"/>
              </a:p>
            </p:txBody>
          </p:sp>
        </p:grpSp>
        <p:grpSp>
          <p:nvGrpSpPr>
            <p:cNvPr id="44" name="Group 43"/>
            <p:cNvGrpSpPr/>
            <p:nvPr/>
          </p:nvGrpSpPr>
          <p:grpSpPr>
            <a:xfrm>
              <a:off x="3241799" y="5477069"/>
              <a:ext cx="1542396" cy="1373507"/>
              <a:chOff x="320281" y="5424729"/>
              <a:chExt cx="1542396" cy="137350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98068" y="5771492"/>
                <a:ext cx="613757" cy="369332"/>
              </a:xfrm>
              <a:prstGeom prst="rect">
                <a:avLst/>
              </a:prstGeom>
              <a:noFill/>
            </p:spPr>
            <p:txBody>
              <a:bodyPr wrap="none" rtlCol="0">
                <a:spAutoFit/>
              </a:bodyPr>
              <a:lstStyle/>
              <a:p>
                <a:r>
                  <a:rPr lang="en-US" dirty="0"/>
                  <a:t>TPM</a:t>
                </a:r>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a:t>L</a:t>
                </a:r>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a:t>K</a:t>
                </a:r>
              </a:p>
            </p:txBody>
          </p:sp>
        </p:grpSp>
      </p:grpSp>
      <p:grpSp>
        <p:nvGrpSpPr>
          <p:cNvPr id="65" name="Group 64"/>
          <p:cNvGrpSpPr/>
          <p:nvPr/>
        </p:nvGrpSpPr>
        <p:grpSpPr>
          <a:xfrm>
            <a:off x="6389096" y="752669"/>
            <a:ext cx="2243612" cy="6087802"/>
            <a:chOff x="6389096" y="752669"/>
            <a:chExt cx="2243612"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a:t>Liver</a:t>
                </a:r>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a:t>Kidney</a:t>
                </a:r>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a:t>Cross-sample normalized (rescaled) relative abundance</a:t>
                </a:r>
              </a:p>
            </p:txBody>
          </p:sp>
        </p:grpSp>
        <p:grpSp>
          <p:nvGrpSpPr>
            <p:cNvPr id="52" name="Group 51"/>
            <p:cNvGrpSpPr/>
            <p:nvPr/>
          </p:nvGrpSpPr>
          <p:grpSpPr>
            <a:xfrm>
              <a:off x="6389096" y="5251546"/>
              <a:ext cx="1589427" cy="1588925"/>
              <a:chOff x="273250" y="5209311"/>
              <a:chExt cx="1589427" cy="1588925"/>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288931" y="5771492"/>
                <a:ext cx="1493693" cy="369332"/>
              </a:xfrm>
              <a:prstGeom prst="rect">
                <a:avLst/>
              </a:prstGeom>
              <a:noFill/>
            </p:spPr>
            <p:txBody>
              <a:bodyPr wrap="none" rtlCol="0">
                <a:spAutoFit/>
              </a:bodyPr>
              <a:lstStyle/>
              <a:p>
                <a:r>
                  <a:rPr lang="en-US" dirty="0"/>
                  <a:t>Rescaled TPM</a:t>
                </a:r>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a:t>L</a:t>
                </a:r>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a:t>K</a:t>
                </a:r>
              </a:p>
            </p:txBody>
          </p:sp>
        </p:grpSp>
      </p:grpSp>
    </p:spTree>
    <p:extLst>
      <p:ext uri="{BB962C8B-B14F-4D97-AF65-F5344CB8AC3E}">
        <p14:creationId xmlns:p14="http://schemas.microsoft.com/office/powerpoint/2010/main" val="228280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70086" y="20547"/>
            <a:ext cx="8229600" cy="1143000"/>
          </a:xfrm>
          <a:solidFill>
            <a:srgbClr val="FFFFFF"/>
          </a:solidFill>
        </p:spPr>
        <p:txBody>
          <a:bodyPr>
            <a:noAutofit/>
          </a:bodyPr>
          <a:lstStyle/>
          <a:p>
            <a:r>
              <a:rPr lang="en-US" sz="2400" b="1" dirty="0"/>
              <a:t>Cross-sample Normalization Required</a:t>
            </a:r>
            <a:br>
              <a:rPr lang="en-US" sz="2400" b="1" dirty="0"/>
            </a:br>
            <a:r>
              <a:rPr lang="en-US" sz="2400" b="1" dirty="0"/>
              <a:t>Otherwise, housekeeping genes look diff expressed </a:t>
            </a:r>
            <a:br>
              <a:rPr lang="en-US" sz="2400" b="1" dirty="0"/>
            </a:br>
            <a:r>
              <a:rPr lang="en-US" sz="2400" b="1" dirty="0"/>
              <a:t>due to sample composition differences</a:t>
            </a:r>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a:t>Subset of genes highly expressed in liver</a:t>
            </a:r>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a:t>Technical</a:t>
            </a:r>
            <a:br>
              <a:rPr lang="en-US" sz="1600" dirty="0"/>
            </a:br>
            <a:r>
              <a:rPr lang="en-US" sz="1600" dirty="0"/>
              <a:t> replicates</a:t>
            </a:r>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a:t>Liver - kidney</a:t>
            </a:r>
          </a:p>
        </p:txBody>
      </p:sp>
      <p:sp>
        <p:nvSpPr>
          <p:cNvPr id="7" name="TextBox 6"/>
          <p:cNvSpPr txBox="1"/>
          <p:nvPr/>
        </p:nvSpPr>
        <p:spPr>
          <a:xfrm>
            <a:off x="0" y="6488668"/>
            <a:ext cx="5850204" cy="369332"/>
          </a:xfrm>
          <a:prstGeom prst="rect">
            <a:avLst/>
          </a:prstGeom>
          <a:solidFill>
            <a:srgbClr val="FFFFFF"/>
          </a:solidFill>
        </p:spPr>
        <p:txBody>
          <a:bodyPr wrap="none" rtlCol="0">
            <a:spAutoFit/>
          </a:bodyPr>
          <a:lstStyle/>
          <a:p>
            <a:r>
              <a:rPr lang="en-US" dirty="0"/>
              <a:t>Adapted from: Robinson and </a:t>
            </a:r>
            <a:r>
              <a:rPr lang="en-US" dirty="0" err="1"/>
              <a:t>Oshlack</a:t>
            </a:r>
            <a:r>
              <a:rPr lang="en-US" dirty="0"/>
              <a:t>, Genome Biology, 2010</a:t>
            </a:r>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488576" y="3088943"/>
            <a:ext cx="2838461" cy="369332"/>
          </a:xfrm>
          <a:prstGeom prst="rect">
            <a:avLst/>
          </a:prstGeom>
          <a:solidFill>
            <a:srgbClr val="FFFFFF"/>
          </a:solidFill>
        </p:spPr>
        <p:txBody>
          <a:bodyPr wrap="square" rtlCol="0">
            <a:spAutoFit/>
          </a:bodyPr>
          <a:lstStyle/>
          <a:p>
            <a:r>
              <a:rPr lang="en-US" dirty="0"/>
              <a:t>         Log(fold change)      </a:t>
            </a:r>
          </a:p>
        </p:txBody>
      </p:sp>
      <p:sp>
        <p:nvSpPr>
          <p:cNvPr id="10" name="TextBox 9"/>
          <p:cNvSpPr txBox="1"/>
          <p:nvPr/>
        </p:nvSpPr>
        <p:spPr>
          <a:xfrm>
            <a:off x="1379875" y="5138612"/>
            <a:ext cx="2838461" cy="369332"/>
          </a:xfrm>
          <a:prstGeom prst="rect">
            <a:avLst/>
          </a:prstGeom>
          <a:solidFill>
            <a:srgbClr val="FFFFFF"/>
          </a:solidFill>
        </p:spPr>
        <p:txBody>
          <a:bodyPr wrap="square" rtlCol="0">
            <a:spAutoFit/>
          </a:bodyPr>
          <a:lstStyle/>
          <a:p>
            <a:r>
              <a:rPr lang="en-US" dirty="0"/>
              <a:t>         Log(fold change)      </a:t>
            </a:r>
          </a:p>
        </p:txBody>
      </p:sp>
      <p:sp>
        <p:nvSpPr>
          <p:cNvPr id="11" name="TextBox 10"/>
          <p:cNvSpPr txBox="1"/>
          <p:nvPr/>
        </p:nvSpPr>
        <p:spPr>
          <a:xfrm>
            <a:off x="5863572" y="5138612"/>
            <a:ext cx="2838461" cy="369332"/>
          </a:xfrm>
          <a:prstGeom prst="rect">
            <a:avLst/>
          </a:prstGeom>
          <a:solidFill>
            <a:srgbClr val="FFFFFF"/>
          </a:solidFill>
        </p:spPr>
        <p:txBody>
          <a:bodyPr wrap="square" rtlCol="0">
            <a:spAutoFit/>
          </a:bodyPr>
          <a:lstStyle/>
          <a:p>
            <a:r>
              <a:rPr lang="en-US" dirty="0"/>
              <a:t>    Average log(expression)</a:t>
            </a:r>
          </a:p>
        </p:txBody>
      </p:sp>
      <p:sp>
        <p:nvSpPr>
          <p:cNvPr id="12" name="TextBox 11"/>
          <p:cNvSpPr txBox="1"/>
          <p:nvPr/>
        </p:nvSpPr>
        <p:spPr>
          <a:xfrm rot="16200000">
            <a:off x="3265569" y="2904276"/>
            <a:ext cx="2838461" cy="369332"/>
          </a:xfrm>
          <a:prstGeom prst="rect">
            <a:avLst/>
          </a:prstGeom>
          <a:solidFill>
            <a:srgbClr val="FFFFFF"/>
          </a:solidFill>
        </p:spPr>
        <p:txBody>
          <a:bodyPr wrap="square" rtlCol="0">
            <a:spAutoFit/>
          </a:bodyPr>
          <a:lstStyle/>
          <a:p>
            <a:r>
              <a:rPr lang="en-US" dirty="0"/>
              <a:t>         Log(fold change)      </a:t>
            </a:r>
          </a:p>
        </p:txBody>
      </p:sp>
    </p:spTree>
    <p:extLst>
      <p:ext uri="{BB962C8B-B14F-4D97-AF65-F5344CB8AC3E}">
        <p14:creationId xmlns:p14="http://schemas.microsoft.com/office/powerpoint/2010/main" val="33189726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analysis.</a:t>
            </a:r>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a:t>From “A comprehensive evaluation of normalization methods for </a:t>
            </a:r>
            <a:r>
              <a:rPr lang="en-US" dirty="0" err="1"/>
              <a:t>Illumina</a:t>
            </a:r>
            <a:r>
              <a:rPr lang="en-US" dirty="0"/>
              <a:t> high throughput RNA sequencing data analysis” </a:t>
            </a:r>
            <a:r>
              <a:rPr lang="fi-FI" dirty="0" err="1"/>
              <a:t>Brief</a:t>
            </a:r>
            <a:r>
              <a:rPr lang="fi-FI" dirty="0"/>
              <a:t> </a:t>
            </a:r>
            <a:r>
              <a:rPr lang="fi-FI" dirty="0" err="1"/>
              <a:t>Bioinform</a:t>
            </a:r>
            <a:r>
              <a:rPr lang="fi-FI" dirty="0"/>
              <a:t>. 2013 Nov;14(6):671-83</a:t>
            </a:r>
          </a:p>
          <a:p>
            <a:pPr algn="ctr"/>
            <a:r>
              <a:rPr lang="en-US" dirty="0">
                <a:hlinkClick r:id="rId4"/>
              </a:rPr>
              <a:t>http://</a:t>
            </a:r>
            <a:r>
              <a:rPr lang="en-US" dirty="0" err="1">
                <a:hlinkClick r:id="rId4"/>
              </a:rPr>
              <a:t>www.ncbi.nlm.nih.gov</a:t>
            </a:r>
            <a:r>
              <a:rPr lang="en-US" dirty="0">
                <a:hlinkClick r:id="rId4"/>
              </a:rPr>
              <a:t>/</a:t>
            </a:r>
            <a:r>
              <a:rPr lang="en-US" dirty="0" err="1">
                <a:hlinkClick r:id="rId4"/>
              </a:rPr>
              <a:t>pubmed</a:t>
            </a:r>
            <a:r>
              <a:rPr lang="en-US" dirty="0">
                <a:hlinkClick r:id="rId4"/>
              </a:rPr>
              <a:t>/22988256</a:t>
            </a:r>
            <a:endParaRPr lang="en-US" dirty="0"/>
          </a:p>
        </p:txBody>
      </p:sp>
      <p:sp>
        <p:nvSpPr>
          <p:cNvPr id="2" name="TextBox 1">
            <a:extLst>
              <a:ext uri="{FF2B5EF4-FFF2-40B4-BE49-F238E27FC236}">
                <a16:creationId xmlns:a16="http://schemas.microsoft.com/office/drawing/2014/main" id="{3997EBB0-0207-4348-9DD8-BCA6D22B567A}"/>
              </a:ext>
            </a:extLst>
          </p:cNvPr>
          <p:cNvSpPr txBox="1"/>
          <p:nvPr/>
        </p:nvSpPr>
        <p:spPr>
          <a:xfrm>
            <a:off x="1160980" y="4251605"/>
            <a:ext cx="989373" cy="261610"/>
          </a:xfrm>
          <a:prstGeom prst="rect">
            <a:avLst/>
          </a:prstGeom>
          <a:noFill/>
        </p:spPr>
        <p:txBody>
          <a:bodyPr wrap="none" rtlCol="0">
            <a:spAutoFit/>
          </a:bodyPr>
          <a:lstStyle/>
          <a:p>
            <a:r>
              <a:rPr lang="en-US" sz="1100" dirty="0"/>
              <a:t>(Total Counts)</a:t>
            </a:r>
          </a:p>
        </p:txBody>
      </p:sp>
      <p:sp>
        <p:nvSpPr>
          <p:cNvPr id="7" name="TextBox 6">
            <a:extLst>
              <a:ext uri="{FF2B5EF4-FFF2-40B4-BE49-F238E27FC236}">
                <a16:creationId xmlns:a16="http://schemas.microsoft.com/office/drawing/2014/main" id="{0723BC10-B1C4-1B4D-90AB-66CF458E7F14}"/>
              </a:ext>
            </a:extLst>
          </p:cNvPr>
          <p:cNvSpPr txBox="1"/>
          <p:nvPr/>
        </p:nvSpPr>
        <p:spPr>
          <a:xfrm>
            <a:off x="2063791" y="4258221"/>
            <a:ext cx="1127232" cy="261610"/>
          </a:xfrm>
          <a:prstGeom prst="rect">
            <a:avLst/>
          </a:prstGeom>
          <a:noFill/>
        </p:spPr>
        <p:txBody>
          <a:bodyPr wrap="none" rtlCol="0">
            <a:spAutoFit/>
          </a:bodyPr>
          <a:lstStyle/>
          <a:p>
            <a:r>
              <a:rPr lang="en-US" sz="1100" dirty="0"/>
              <a:t>(Upper Quartile)</a:t>
            </a:r>
          </a:p>
        </p:txBody>
      </p:sp>
      <p:sp>
        <p:nvSpPr>
          <p:cNvPr id="8" name="TextBox 7">
            <a:extLst>
              <a:ext uri="{FF2B5EF4-FFF2-40B4-BE49-F238E27FC236}">
                <a16:creationId xmlns:a16="http://schemas.microsoft.com/office/drawing/2014/main" id="{7C9F939A-844C-0C45-8951-EA55496E3A24}"/>
              </a:ext>
            </a:extLst>
          </p:cNvPr>
          <p:cNvSpPr txBox="1"/>
          <p:nvPr/>
        </p:nvSpPr>
        <p:spPr>
          <a:xfrm>
            <a:off x="6038178" y="4251605"/>
            <a:ext cx="761747" cy="261610"/>
          </a:xfrm>
          <a:prstGeom prst="rect">
            <a:avLst/>
          </a:prstGeom>
          <a:noFill/>
        </p:spPr>
        <p:txBody>
          <a:bodyPr wrap="none" rtlCol="0">
            <a:spAutoFit/>
          </a:bodyPr>
          <a:lstStyle/>
          <a:p>
            <a:r>
              <a:rPr lang="en-US" sz="1100" dirty="0"/>
              <a:t>(Quantile)</a:t>
            </a:r>
          </a:p>
        </p:txBody>
      </p:sp>
    </p:spTree>
    <p:extLst>
      <p:ext uri="{BB962C8B-B14F-4D97-AF65-F5344CB8AC3E}">
        <p14:creationId xmlns:p14="http://schemas.microsoft.com/office/powerpoint/2010/main" val="3733545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grpSp>
        <p:nvGrpSpPr>
          <p:cNvPr id="16" name="Group 15"/>
          <p:cNvGrpSpPr/>
          <p:nvPr/>
        </p:nvGrpSpPr>
        <p:grpSpPr>
          <a:xfrm>
            <a:off x="7713826" y="684646"/>
            <a:ext cx="1430174" cy="1603455"/>
            <a:chOff x="7713826" y="684646"/>
            <a:chExt cx="1430174" cy="1603455"/>
          </a:xfrm>
        </p:grpSpPr>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grpSp>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sp>
        <p:nvSpPr>
          <p:cNvPr id="15" name="Freeform 14"/>
          <p:cNvSpPr/>
          <p:nvPr/>
        </p:nvSpPr>
        <p:spPr>
          <a:xfrm>
            <a:off x="670256" y="2622090"/>
            <a:ext cx="8431118" cy="4033080"/>
          </a:xfrm>
          <a:custGeom>
            <a:avLst/>
            <a:gdLst>
              <a:gd name="connsiteX0" fmla="*/ 0 w 8431118"/>
              <a:gd name="connsiteY0" fmla="*/ 811319 h 4033080"/>
              <a:gd name="connsiteX1" fmla="*/ 4103850 w 8431118"/>
              <a:gd name="connsiteY1" fmla="*/ 811319 h 4033080"/>
              <a:gd name="connsiteX2" fmla="*/ 4103850 w 8431118"/>
              <a:gd name="connsiteY2" fmla="*/ 0 h 4033080"/>
              <a:gd name="connsiteX3" fmla="*/ 8431118 w 8431118"/>
              <a:gd name="connsiteY3" fmla="*/ 23517 h 4033080"/>
              <a:gd name="connsiteX4" fmla="*/ 8419359 w 8431118"/>
              <a:gd name="connsiteY4" fmla="*/ 4033080 h 4033080"/>
              <a:gd name="connsiteX5" fmla="*/ 3527665 w 8431118"/>
              <a:gd name="connsiteY5" fmla="*/ 3609783 h 4033080"/>
              <a:gd name="connsiteX6" fmla="*/ 258696 w 8431118"/>
              <a:gd name="connsiteY6" fmla="*/ 3562750 h 4033080"/>
              <a:gd name="connsiteX7" fmla="*/ 0 w 8431118"/>
              <a:gd name="connsiteY7" fmla="*/ 811319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31118" h="4033080">
                <a:moveTo>
                  <a:pt x="0" y="811319"/>
                </a:moveTo>
                <a:lnTo>
                  <a:pt x="4103850" y="811319"/>
                </a:lnTo>
                <a:lnTo>
                  <a:pt x="4103850" y="0"/>
                </a:lnTo>
                <a:lnTo>
                  <a:pt x="8431118" y="23517"/>
                </a:lnTo>
                <a:cubicBezTo>
                  <a:pt x="8427198" y="1360038"/>
                  <a:pt x="8423279" y="2696559"/>
                  <a:pt x="8419359" y="4033080"/>
                </a:cubicBezTo>
                <a:lnTo>
                  <a:pt x="3527665" y="3609783"/>
                </a:lnTo>
                <a:lnTo>
                  <a:pt x="258696" y="3562750"/>
                </a:lnTo>
                <a:lnTo>
                  <a:pt x="0" y="811319"/>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291065" y="3744201"/>
            <a:ext cx="4929555" cy="1200329"/>
          </a:xfrm>
          <a:prstGeom prst="rect">
            <a:avLst/>
          </a:prstGeom>
          <a:noFill/>
        </p:spPr>
        <p:txBody>
          <a:bodyPr wrap="none" rtlCol="0">
            <a:spAutoFit/>
          </a:bodyPr>
          <a:lstStyle/>
          <a:p>
            <a:r>
              <a:rPr lang="en-US" dirty="0"/>
              <a:t>Batch variable types:</a:t>
            </a:r>
          </a:p>
          <a:p>
            <a:pPr marL="285750" indent="-285750">
              <a:buFont typeface="Arial"/>
              <a:buChar char="•"/>
            </a:pPr>
            <a:r>
              <a:rPr lang="en-US" dirty="0"/>
              <a:t>Times and dates</a:t>
            </a:r>
          </a:p>
          <a:p>
            <a:pPr marL="285750" indent="-285750">
              <a:buFont typeface="Arial"/>
              <a:buChar char="•"/>
            </a:pPr>
            <a:r>
              <a:rPr lang="en-US" dirty="0"/>
              <a:t>Technician processing the samples</a:t>
            </a:r>
          </a:p>
          <a:p>
            <a:pPr marL="285750" indent="-285750">
              <a:buFont typeface="Arial"/>
              <a:buChar char="•"/>
            </a:pPr>
            <a:r>
              <a:rPr lang="en-US" dirty="0"/>
              <a:t>Sequencing machine, or flow cell lane (</a:t>
            </a:r>
            <a:r>
              <a:rPr lang="en-US" dirty="0" err="1"/>
              <a:t>Illumina</a:t>
            </a:r>
            <a:r>
              <a:rPr lang="en-US" dirty="0"/>
              <a:t>)</a:t>
            </a:r>
          </a:p>
        </p:txBody>
      </p:sp>
    </p:spTree>
    <p:extLst>
      <p:ext uri="{BB962C8B-B14F-4D97-AF65-F5344CB8AC3E}">
        <p14:creationId xmlns:p14="http://schemas.microsoft.com/office/powerpoint/2010/main" val="351937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grpSp>
        <p:nvGrpSpPr>
          <p:cNvPr id="17" name="Group 16"/>
          <p:cNvGrpSpPr/>
          <p:nvPr/>
        </p:nvGrpSpPr>
        <p:grpSpPr>
          <a:xfrm>
            <a:off x="7881670" y="4944530"/>
            <a:ext cx="1262330" cy="1395560"/>
            <a:chOff x="7881670" y="4944530"/>
            <a:chExt cx="1262330" cy="1395560"/>
          </a:xfrm>
        </p:grpSpPr>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grpSp>
      <p:sp>
        <p:nvSpPr>
          <p:cNvPr id="16" name="Freeform 15"/>
          <p:cNvSpPr/>
          <p:nvPr/>
        </p:nvSpPr>
        <p:spPr>
          <a:xfrm>
            <a:off x="4362545" y="2727914"/>
            <a:ext cx="4727070" cy="1928353"/>
          </a:xfrm>
          <a:custGeom>
            <a:avLst/>
            <a:gdLst>
              <a:gd name="connsiteX0" fmla="*/ 540908 w 4727070"/>
              <a:gd name="connsiteY0" fmla="*/ 117583 h 1928353"/>
              <a:gd name="connsiteX1" fmla="*/ 529150 w 4727070"/>
              <a:gd name="connsiteY1" fmla="*/ 917144 h 1928353"/>
              <a:gd name="connsiteX2" fmla="*/ 0 w 4727070"/>
              <a:gd name="connsiteY2" fmla="*/ 1610881 h 1928353"/>
              <a:gd name="connsiteX3" fmla="*/ 670256 w 4727070"/>
              <a:gd name="connsiteY3" fmla="*/ 1846046 h 1928353"/>
              <a:gd name="connsiteX4" fmla="*/ 2257705 w 4727070"/>
              <a:gd name="connsiteY4" fmla="*/ 1928353 h 1928353"/>
              <a:gd name="connsiteX5" fmla="*/ 4727070 w 4727070"/>
              <a:gd name="connsiteY5" fmla="*/ 1928353 h 1928353"/>
              <a:gd name="connsiteX6" fmla="*/ 4691794 w 4727070"/>
              <a:gd name="connsiteY6" fmla="*/ 0 h 1928353"/>
              <a:gd name="connsiteX7" fmla="*/ 540908 w 4727070"/>
              <a:gd name="connsiteY7" fmla="*/ 117583 h 192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070" h="1928353">
                <a:moveTo>
                  <a:pt x="540908" y="117583"/>
                </a:moveTo>
                <a:lnTo>
                  <a:pt x="529150" y="917144"/>
                </a:lnTo>
                <a:lnTo>
                  <a:pt x="0" y="1610881"/>
                </a:lnTo>
                <a:lnTo>
                  <a:pt x="670256" y="1846046"/>
                </a:lnTo>
                <a:lnTo>
                  <a:pt x="2257705" y="1928353"/>
                </a:lnTo>
                <a:lnTo>
                  <a:pt x="4727070" y="1928353"/>
                </a:lnTo>
                <a:lnTo>
                  <a:pt x="4691794" y="0"/>
                </a:lnTo>
                <a:lnTo>
                  <a:pt x="540908" y="117583"/>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682569" y="6357854"/>
            <a:ext cx="2461431" cy="276999"/>
          </a:xfrm>
          <a:prstGeom prst="rect">
            <a:avLst/>
          </a:prstGeom>
          <a:noFill/>
        </p:spPr>
        <p:txBody>
          <a:bodyPr wrap="none" rtlCol="0">
            <a:spAutoFit/>
          </a:bodyPr>
          <a:lstStyle/>
          <a:p>
            <a:r>
              <a:rPr lang="en-US" sz="1200" dirty="0"/>
              <a:t>(Explore Batch Removal Techniques)</a:t>
            </a:r>
          </a:p>
        </p:txBody>
      </p:sp>
    </p:spTree>
    <p:extLst>
      <p:ext uri="{BB962C8B-B14F-4D97-AF65-F5344CB8AC3E}">
        <p14:creationId xmlns:p14="http://schemas.microsoft.com/office/powerpoint/2010/main" val="36299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399A54-519B-FC48-93FC-1EFAF2C26421}"/>
              </a:ext>
            </a:extLst>
          </p:cNvPr>
          <p:cNvPicPr>
            <a:picLocks noChangeAspect="1"/>
          </p:cNvPicPr>
          <p:nvPr/>
        </p:nvPicPr>
        <p:blipFill rotWithShape="1">
          <a:blip r:embed="rId3"/>
          <a:srcRect l="58529" t="2260" r="1874" b="1938"/>
          <a:stretch/>
        </p:blipFill>
        <p:spPr>
          <a:xfrm>
            <a:off x="863600" y="2103120"/>
            <a:ext cx="3434080" cy="3027680"/>
          </a:xfrm>
          <a:prstGeom prst="rect">
            <a:avLst/>
          </a:prstGeom>
        </p:spPr>
      </p:pic>
      <p:sp>
        <p:nvSpPr>
          <p:cNvPr id="4" name="TextBox 3">
            <a:extLst>
              <a:ext uri="{FF2B5EF4-FFF2-40B4-BE49-F238E27FC236}">
                <a16:creationId xmlns:a16="http://schemas.microsoft.com/office/drawing/2014/main" id="{0590885B-C97C-1B47-BD30-BB419DEA50D4}"/>
              </a:ext>
            </a:extLst>
          </p:cNvPr>
          <p:cNvSpPr txBox="1"/>
          <p:nvPr/>
        </p:nvSpPr>
        <p:spPr>
          <a:xfrm>
            <a:off x="153501" y="6130832"/>
            <a:ext cx="1888659" cy="646331"/>
          </a:xfrm>
          <a:prstGeom prst="rect">
            <a:avLst/>
          </a:prstGeom>
          <a:noFill/>
        </p:spPr>
        <p:txBody>
          <a:bodyPr wrap="none" rtlCol="0">
            <a:spAutoFit/>
          </a:bodyPr>
          <a:lstStyle/>
          <a:p>
            <a:r>
              <a:rPr lang="en-US" sz="1200" dirty="0"/>
              <a:t>Adapted from:</a:t>
            </a:r>
          </a:p>
          <a:p>
            <a:r>
              <a:rPr lang="en-US" sz="1200" dirty="0"/>
              <a:t>JH Lee, 2017, PMC5315614</a:t>
            </a:r>
          </a:p>
          <a:p>
            <a:r>
              <a:rPr lang="en-US" sz="1200" dirty="0"/>
              <a:t>JH Lee, 2014, PMC4140943</a:t>
            </a:r>
          </a:p>
        </p:txBody>
      </p:sp>
      <p:pic>
        <p:nvPicPr>
          <p:cNvPr id="6" name="Picture 5">
            <a:extLst>
              <a:ext uri="{FF2B5EF4-FFF2-40B4-BE49-F238E27FC236}">
                <a16:creationId xmlns:a16="http://schemas.microsoft.com/office/drawing/2014/main" id="{587AF97D-AB5E-7342-9E3C-FF85A7F1893E}"/>
              </a:ext>
            </a:extLst>
          </p:cNvPr>
          <p:cNvPicPr>
            <a:picLocks noChangeAspect="1"/>
          </p:cNvPicPr>
          <p:nvPr/>
        </p:nvPicPr>
        <p:blipFill>
          <a:blip r:embed="rId4"/>
          <a:stretch>
            <a:fillRect/>
          </a:stretch>
        </p:blipFill>
        <p:spPr>
          <a:xfrm>
            <a:off x="5095492" y="1884680"/>
            <a:ext cx="3352399" cy="3342640"/>
          </a:xfrm>
          <a:prstGeom prst="rect">
            <a:avLst/>
          </a:prstGeom>
        </p:spPr>
      </p:pic>
      <p:sp>
        <p:nvSpPr>
          <p:cNvPr id="7" name="TextBox 6">
            <a:extLst>
              <a:ext uri="{FF2B5EF4-FFF2-40B4-BE49-F238E27FC236}">
                <a16:creationId xmlns:a16="http://schemas.microsoft.com/office/drawing/2014/main" id="{11D3AB8B-A1DC-1B42-9F92-E989090ED1F5}"/>
              </a:ext>
            </a:extLst>
          </p:cNvPr>
          <p:cNvSpPr txBox="1"/>
          <p:nvPr/>
        </p:nvSpPr>
        <p:spPr>
          <a:xfrm>
            <a:off x="2352889" y="1073269"/>
            <a:ext cx="4866012" cy="400110"/>
          </a:xfrm>
          <a:prstGeom prst="rect">
            <a:avLst/>
          </a:prstGeom>
          <a:noFill/>
        </p:spPr>
        <p:txBody>
          <a:bodyPr wrap="none" rtlCol="0">
            <a:spAutoFit/>
          </a:bodyPr>
          <a:lstStyle/>
          <a:p>
            <a:r>
              <a:rPr lang="en-US" sz="2000" b="1" dirty="0"/>
              <a:t>Fluorescent in situ RNA sequencing (FISSEQ)</a:t>
            </a:r>
          </a:p>
        </p:txBody>
      </p:sp>
      <p:cxnSp>
        <p:nvCxnSpPr>
          <p:cNvPr id="9" name="Straight Arrow Connector 8">
            <a:extLst>
              <a:ext uri="{FF2B5EF4-FFF2-40B4-BE49-F238E27FC236}">
                <a16:creationId xmlns:a16="http://schemas.microsoft.com/office/drawing/2014/main" id="{BFE1382A-49EC-CD43-AA92-09E2A7180DA2}"/>
              </a:ext>
            </a:extLst>
          </p:cNvPr>
          <p:cNvCxnSpPr>
            <a:cxnSpLocks/>
          </p:cNvCxnSpPr>
          <p:nvPr/>
        </p:nvCxnSpPr>
        <p:spPr>
          <a:xfrm>
            <a:off x="3688080" y="4490720"/>
            <a:ext cx="1168400"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C7B2F80-66EC-9F4F-8DEB-E0533E622BC8}"/>
              </a:ext>
            </a:extLst>
          </p:cNvPr>
          <p:cNvSpPr txBox="1"/>
          <p:nvPr/>
        </p:nvSpPr>
        <p:spPr>
          <a:xfrm>
            <a:off x="5204723" y="5315187"/>
            <a:ext cx="3133935" cy="369332"/>
          </a:xfrm>
          <a:prstGeom prst="rect">
            <a:avLst/>
          </a:prstGeom>
          <a:noFill/>
        </p:spPr>
        <p:txBody>
          <a:bodyPr wrap="none" rtlCol="0">
            <a:spAutoFit/>
          </a:bodyPr>
          <a:lstStyle/>
          <a:p>
            <a:r>
              <a:rPr lang="en-US" dirty="0"/>
              <a:t>Fibroblasts, FISSEQ gene pixels</a:t>
            </a:r>
          </a:p>
        </p:txBody>
      </p:sp>
      <p:sp>
        <p:nvSpPr>
          <p:cNvPr id="12" name="Freeform 11">
            <a:extLst>
              <a:ext uri="{FF2B5EF4-FFF2-40B4-BE49-F238E27FC236}">
                <a16:creationId xmlns:a16="http://schemas.microsoft.com/office/drawing/2014/main" id="{B87DEAF6-6024-614A-BCC6-A09FADFBBB4D}"/>
              </a:ext>
            </a:extLst>
          </p:cNvPr>
          <p:cNvSpPr/>
          <p:nvPr/>
        </p:nvSpPr>
        <p:spPr>
          <a:xfrm>
            <a:off x="1959429" y="2100943"/>
            <a:ext cx="2275114" cy="1687286"/>
          </a:xfrm>
          <a:custGeom>
            <a:avLst/>
            <a:gdLst>
              <a:gd name="connsiteX0" fmla="*/ 261257 w 2275114"/>
              <a:gd name="connsiteY0" fmla="*/ 0 h 1687286"/>
              <a:gd name="connsiteX1" fmla="*/ 304800 w 2275114"/>
              <a:gd name="connsiteY1" fmla="*/ 587828 h 1687286"/>
              <a:gd name="connsiteX2" fmla="*/ 326571 w 2275114"/>
              <a:gd name="connsiteY2" fmla="*/ 957943 h 1687286"/>
              <a:gd name="connsiteX3" fmla="*/ 0 w 2275114"/>
              <a:gd name="connsiteY3" fmla="*/ 957943 h 1687286"/>
              <a:gd name="connsiteX4" fmla="*/ 21771 w 2275114"/>
              <a:gd name="connsiteY4" fmla="*/ 1687286 h 1687286"/>
              <a:gd name="connsiteX5" fmla="*/ 2275114 w 2275114"/>
              <a:gd name="connsiteY5" fmla="*/ 1643743 h 1687286"/>
              <a:gd name="connsiteX6" fmla="*/ 2253342 w 2275114"/>
              <a:gd name="connsiteY6" fmla="*/ 21771 h 1687286"/>
              <a:gd name="connsiteX7" fmla="*/ 261257 w 2275114"/>
              <a:gd name="connsiteY7" fmla="*/ 0 h 168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114" h="1687286">
                <a:moveTo>
                  <a:pt x="261257" y="0"/>
                </a:moveTo>
                <a:lnTo>
                  <a:pt x="304800" y="587828"/>
                </a:lnTo>
                <a:lnTo>
                  <a:pt x="326571" y="957943"/>
                </a:lnTo>
                <a:lnTo>
                  <a:pt x="0" y="957943"/>
                </a:lnTo>
                <a:lnTo>
                  <a:pt x="21771" y="1687286"/>
                </a:lnTo>
                <a:lnTo>
                  <a:pt x="2275114" y="1643743"/>
                </a:lnTo>
                <a:lnTo>
                  <a:pt x="2253342" y="21771"/>
                </a:lnTo>
                <a:lnTo>
                  <a:pt x="26125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BC657B9-F37E-DB4F-A9AF-1FFBCEE38B86}"/>
              </a:ext>
            </a:extLst>
          </p:cNvPr>
          <p:cNvSpPr txBox="1"/>
          <p:nvPr/>
        </p:nvSpPr>
        <p:spPr>
          <a:xfrm>
            <a:off x="381002" y="2300737"/>
            <a:ext cx="761747" cy="523220"/>
          </a:xfrm>
          <a:prstGeom prst="rect">
            <a:avLst/>
          </a:prstGeom>
          <a:noFill/>
        </p:spPr>
        <p:txBody>
          <a:bodyPr wrap="none" rtlCol="0">
            <a:spAutoFit/>
          </a:bodyPr>
          <a:lstStyle/>
          <a:p>
            <a:r>
              <a:rPr lang="en-US" sz="1400" b="1" dirty="0"/>
              <a:t>Tissue</a:t>
            </a:r>
            <a:br>
              <a:rPr lang="en-US" sz="1400" b="1" dirty="0"/>
            </a:br>
            <a:r>
              <a:rPr lang="en-US" sz="1400" b="1" dirty="0"/>
              <a:t> sample</a:t>
            </a:r>
          </a:p>
        </p:txBody>
      </p:sp>
      <p:sp>
        <p:nvSpPr>
          <p:cNvPr id="10" name="TextBox 9">
            <a:extLst>
              <a:ext uri="{FF2B5EF4-FFF2-40B4-BE49-F238E27FC236}">
                <a16:creationId xmlns:a16="http://schemas.microsoft.com/office/drawing/2014/main" id="{C74100CF-37A5-B34D-ADC7-EECB6060BADC}"/>
              </a:ext>
            </a:extLst>
          </p:cNvPr>
          <p:cNvSpPr txBox="1"/>
          <p:nvPr/>
        </p:nvSpPr>
        <p:spPr>
          <a:xfrm>
            <a:off x="2877530" y="465984"/>
            <a:ext cx="4106189" cy="584775"/>
          </a:xfrm>
          <a:prstGeom prst="rect">
            <a:avLst/>
          </a:prstGeom>
          <a:noFill/>
        </p:spPr>
        <p:txBody>
          <a:bodyPr wrap="none" rtlCol="0">
            <a:spAutoFit/>
          </a:bodyPr>
          <a:lstStyle/>
          <a:p>
            <a:r>
              <a:rPr lang="en-US" sz="3200" b="1" dirty="0"/>
              <a:t>Spatial Transcriptomics</a:t>
            </a:r>
          </a:p>
        </p:txBody>
      </p:sp>
    </p:spTree>
    <p:extLst>
      <p:ext uri="{BB962C8B-B14F-4D97-AF65-F5344CB8AC3E}">
        <p14:creationId xmlns:p14="http://schemas.microsoft.com/office/powerpoint/2010/main" val="34120681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grpSp>
        <p:nvGrpSpPr>
          <p:cNvPr id="15" name="Group 14"/>
          <p:cNvGrpSpPr/>
          <p:nvPr/>
        </p:nvGrpSpPr>
        <p:grpSpPr>
          <a:xfrm>
            <a:off x="7713826" y="3010486"/>
            <a:ext cx="1430174" cy="1499926"/>
            <a:chOff x="7713826" y="3010486"/>
            <a:chExt cx="1430174" cy="1499926"/>
          </a:xfrm>
        </p:grpSpPr>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grpSp>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sp>
        <p:nvSpPr>
          <p:cNvPr id="17" name="TextBox 16"/>
          <p:cNvSpPr txBox="1"/>
          <p:nvPr/>
        </p:nvSpPr>
        <p:spPr>
          <a:xfrm>
            <a:off x="6682569" y="6357854"/>
            <a:ext cx="2461431" cy="276999"/>
          </a:xfrm>
          <a:prstGeom prst="rect">
            <a:avLst/>
          </a:prstGeom>
          <a:noFill/>
        </p:spPr>
        <p:txBody>
          <a:bodyPr wrap="none" rtlCol="0">
            <a:spAutoFit/>
          </a:bodyPr>
          <a:lstStyle/>
          <a:p>
            <a:r>
              <a:rPr lang="en-US" sz="1200" dirty="0"/>
              <a:t>(Explore Batch Removal Techniques)</a:t>
            </a:r>
          </a:p>
        </p:txBody>
      </p:sp>
    </p:spTree>
    <p:extLst>
      <p:ext uri="{BB962C8B-B14F-4D97-AF65-F5344CB8AC3E}">
        <p14:creationId xmlns:p14="http://schemas.microsoft.com/office/powerpoint/2010/main" val="36299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E374C8-49E0-9B41-A961-06AED91E005A}"/>
              </a:ext>
            </a:extLst>
          </p:cNvPr>
          <p:cNvPicPr>
            <a:picLocks noChangeAspect="1"/>
          </p:cNvPicPr>
          <p:nvPr/>
        </p:nvPicPr>
        <p:blipFill>
          <a:blip r:embed="rId3"/>
          <a:stretch>
            <a:fillRect/>
          </a:stretch>
        </p:blipFill>
        <p:spPr>
          <a:xfrm>
            <a:off x="1676400" y="225185"/>
            <a:ext cx="5562600" cy="2869427"/>
          </a:xfrm>
          <a:prstGeom prst="rect">
            <a:avLst/>
          </a:prstGeom>
        </p:spPr>
      </p:pic>
      <p:pic>
        <p:nvPicPr>
          <p:cNvPr id="9" name="Picture 8">
            <a:extLst>
              <a:ext uri="{FF2B5EF4-FFF2-40B4-BE49-F238E27FC236}">
                <a16:creationId xmlns:a16="http://schemas.microsoft.com/office/drawing/2014/main" id="{229AEB19-4F56-4646-860D-C61F6FAA20FA}"/>
              </a:ext>
            </a:extLst>
          </p:cNvPr>
          <p:cNvPicPr>
            <a:picLocks noChangeAspect="1"/>
          </p:cNvPicPr>
          <p:nvPr/>
        </p:nvPicPr>
        <p:blipFill rotWithShape="1">
          <a:blip r:embed="rId4"/>
          <a:srcRect l="7067" t="1552"/>
          <a:stretch/>
        </p:blipFill>
        <p:spPr>
          <a:xfrm>
            <a:off x="108856" y="3091542"/>
            <a:ext cx="5607531" cy="3167745"/>
          </a:xfrm>
          <a:prstGeom prst="rect">
            <a:avLst/>
          </a:prstGeom>
        </p:spPr>
      </p:pic>
      <p:grpSp>
        <p:nvGrpSpPr>
          <p:cNvPr id="13" name="Group 12">
            <a:extLst>
              <a:ext uri="{FF2B5EF4-FFF2-40B4-BE49-F238E27FC236}">
                <a16:creationId xmlns:a16="http://schemas.microsoft.com/office/drawing/2014/main" id="{84E8B310-90F8-A847-BF3B-EA62CF7C109B}"/>
              </a:ext>
            </a:extLst>
          </p:cNvPr>
          <p:cNvGrpSpPr/>
          <p:nvPr/>
        </p:nvGrpSpPr>
        <p:grpSpPr>
          <a:xfrm>
            <a:off x="815614" y="3312988"/>
            <a:ext cx="2155928" cy="2170733"/>
            <a:chOff x="898156" y="3127930"/>
            <a:chExt cx="1975650" cy="1593377"/>
          </a:xfrm>
        </p:grpSpPr>
        <p:sp>
          <p:nvSpPr>
            <p:cNvPr id="11" name="Freeform 10">
              <a:extLst>
                <a:ext uri="{FF2B5EF4-FFF2-40B4-BE49-F238E27FC236}">
                  <a16:creationId xmlns:a16="http://schemas.microsoft.com/office/drawing/2014/main" id="{F8D4B8C4-D4F6-0442-B4D0-49212A55D0D0}"/>
                </a:ext>
              </a:extLst>
            </p:cNvPr>
            <p:cNvSpPr/>
            <p:nvPr/>
          </p:nvSpPr>
          <p:spPr>
            <a:xfrm>
              <a:off x="898156" y="3127930"/>
              <a:ext cx="1397309" cy="1307690"/>
            </a:xfrm>
            <a:custGeom>
              <a:avLst/>
              <a:gdLst>
                <a:gd name="connsiteX0" fmla="*/ 98780 w 1267452"/>
                <a:gd name="connsiteY0" fmla="*/ 910670 h 1230720"/>
                <a:gd name="connsiteX1" fmla="*/ 566866 w 1267452"/>
                <a:gd name="connsiteY1" fmla="*/ 83356 h 1230720"/>
                <a:gd name="connsiteX2" fmla="*/ 1100266 w 1267452"/>
                <a:gd name="connsiteY2" fmla="*/ 50699 h 1230720"/>
                <a:gd name="connsiteX3" fmla="*/ 1230894 w 1267452"/>
                <a:gd name="connsiteY3" fmla="*/ 279299 h 1230720"/>
                <a:gd name="connsiteX4" fmla="*/ 512437 w 1267452"/>
                <a:gd name="connsiteY4" fmla="*/ 1171927 h 1230720"/>
                <a:gd name="connsiteX5" fmla="*/ 33466 w 1267452"/>
                <a:gd name="connsiteY5" fmla="*/ 1117499 h 1230720"/>
                <a:gd name="connsiteX6" fmla="*/ 98780 w 1267452"/>
                <a:gd name="connsiteY6" fmla="*/ 910670 h 123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7452" h="1230720">
                  <a:moveTo>
                    <a:pt x="98780" y="910670"/>
                  </a:moveTo>
                  <a:cubicBezTo>
                    <a:pt x="187680" y="738313"/>
                    <a:pt x="399952" y="226684"/>
                    <a:pt x="566866" y="83356"/>
                  </a:cubicBezTo>
                  <a:cubicBezTo>
                    <a:pt x="733780" y="-59973"/>
                    <a:pt x="989595" y="18042"/>
                    <a:pt x="1100266" y="50699"/>
                  </a:cubicBezTo>
                  <a:cubicBezTo>
                    <a:pt x="1210937" y="83356"/>
                    <a:pt x="1328865" y="92428"/>
                    <a:pt x="1230894" y="279299"/>
                  </a:cubicBezTo>
                  <a:cubicBezTo>
                    <a:pt x="1132923" y="466170"/>
                    <a:pt x="712008" y="1032227"/>
                    <a:pt x="512437" y="1171927"/>
                  </a:cubicBezTo>
                  <a:cubicBezTo>
                    <a:pt x="312866" y="1311627"/>
                    <a:pt x="102409" y="1164670"/>
                    <a:pt x="33466" y="1117499"/>
                  </a:cubicBezTo>
                  <a:cubicBezTo>
                    <a:pt x="-35477" y="1070328"/>
                    <a:pt x="9880" y="1083027"/>
                    <a:pt x="98780" y="910670"/>
                  </a:cubicBezTo>
                  <a:close/>
                </a:path>
              </a:pathLst>
            </a:custGeom>
            <a:solidFill>
              <a:srgbClr val="FF0000">
                <a:alpha val="1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00A14E65-61C3-1648-A6CA-2410DA65FF89}"/>
                </a:ext>
              </a:extLst>
            </p:cNvPr>
            <p:cNvSpPr/>
            <p:nvPr/>
          </p:nvSpPr>
          <p:spPr>
            <a:xfrm>
              <a:off x="1904542" y="3135267"/>
              <a:ext cx="969264" cy="1586040"/>
            </a:xfrm>
            <a:custGeom>
              <a:avLst/>
              <a:gdLst>
                <a:gd name="connsiteX0" fmla="*/ 478445 w 969264"/>
                <a:gd name="connsiteY0" fmla="*/ 173990 h 1586040"/>
                <a:gd name="connsiteX1" fmla="*/ 532874 w 969264"/>
                <a:gd name="connsiteY1" fmla="*/ 32476 h 1586040"/>
                <a:gd name="connsiteX2" fmla="*/ 848560 w 969264"/>
                <a:gd name="connsiteY2" fmla="*/ 21590 h 1586040"/>
                <a:gd name="connsiteX3" fmla="*/ 968302 w 969264"/>
                <a:gd name="connsiteY3" fmla="*/ 282847 h 1586040"/>
                <a:gd name="connsiteX4" fmla="*/ 794131 w 969264"/>
                <a:gd name="connsiteY4" fmla="*/ 1088390 h 1586040"/>
                <a:gd name="connsiteX5" fmla="*/ 478445 w 969264"/>
                <a:gd name="connsiteY5" fmla="*/ 1523819 h 1586040"/>
                <a:gd name="connsiteX6" fmla="*/ 195417 w 969264"/>
                <a:gd name="connsiteY6" fmla="*/ 1567362 h 1586040"/>
                <a:gd name="connsiteX7" fmla="*/ 21245 w 969264"/>
                <a:gd name="connsiteY7" fmla="*/ 1371419 h 1586040"/>
                <a:gd name="connsiteX8" fmla="*/ 53902 w 969264"/>
                <a:gd name="connsiteY8" fmla="*/ 1044847 h 1586040"/>
                <a:gd name="connsiteX9" fmla="*/ 478445 w 969264"/>
                <a:gd name="connsiteY9" fmla="*/ 173990 h 15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9264" h="1586040">
                  <a:moveTo>
                    <a:pt x="478445" y="173990"/>
                  </a:moveTo>
                  <a:cubicBezTo>
                    <a:pt x="558274" y="5262"/>
                    <a:pt x="471188" y="57876"/>
                    <a:pt x="532874" y="32476"/>
                  </a:cubicBezTo>
                  <a:cubicBezTo>
                    <a:pt x="594560" y="7076"/>
                    <a:pt x="775989" y="-20138"/>
                    <a:pt x="848560" y="21590"/>
                  </a:cubicBezTo>
                  <a:cubicBezTo>
                    <a:pt x="921131" y="63318"/>
                    <a:pt x="977374" y="105047"/>
                    <a:pt x="968302" y="282847"/>
                  </a:cubicBezTo>
                  <a:cubicBezTo>
                    <a:pt x="959231" y="460647"/>
                    <a:pt x="875774" y="881561"/>
                    <a:pt x="794131" y="1088390"/>
                  </a:cubicBezTo>
                  <a:cubicBezTo>
                    <a:pt x="712488" y="1295219"/>
                    <a:pt x="578231" y="1443990"/>
                    <a:pt x="478445" y="1523819"/>
                  </a:cubicBezTo>
                  <a:cubicBezTo>
                    <a:pt x="378659" y="1603648"/>
                    <a:pt x="271617" y="1592762"/>
                    <a:pt x="195417" y="1567362"/>
                  </a:cubicBezTo>
                  <a:cubicBezTo>
                    <a:pt x="119217" y="1541962"/>
                    <a:pt x="44831" y="1458505"/>
                    <a:pt x="21245" y="1371419"/>
                  </a:cubicBezTo>
                  <a:cubicBezTo>
                    <a:pt x="-2341" y="1284333"/>
                    <a:pt x="-22298" y="1242604"/>
                    <a:pt x="53902" y="1044847"/>
                  </a:cubicBezTo>
                  <a:cubicBezTo>
                    <a:pt x="130102" y="847090"/>
                    <a:pt x="398616" y="342718"/>
                    <a:pt x="478445" y="173990"/>
                  </a:cubicBezTo>
                  <a:close/>
                </a:path>
              </a:pathLst>
            </a:custGeom>
            <a:solidFill>
              <a:schemeClr val="tx2">
                <a:lumMod val="60000"/>
                <a:lumOff val="40000"/>
                <a:alpha val="2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EB2FE325-5836-AC49-B103-F7FFAE27B88B}"/>
              </a:ext>
            </a:extLst>
          </p:cNvPr>
          <p:cNvSpPr txBox="1"/>
          <p:nvPr/>
        </p:nvSpPr>
        <p:spPr>
          <a:xfrm>
            <a:off x="382709" y="0"/>
            <a:ext cx="8351069" cy="369332"/>
          </a:xfrm>
          <a:prstGeom prst="rect">
            <a:avLst/>
          </a:prstGeom>
          <a:noFill/>
        </p:spPr>
        <p:txBody>
          <a:bodyPr wrap="none" rtlCol="0">
            <a:spAutoFit/>
          </a:bodyPr>
          <a:lstStyle/>
          <a:p>
            <a:r>
              <a:rPr lang="en-US" b="1" dirty="0"/>
              <a:t>Mouse and human tissue expression more similar within than between species.  </a:t>
            </a:r>
            <a:r>
              <a:rPr lang="en-US" b="1" i="1" dirty="0"/>
              <a:t>?!?!?</a:t>
            </a:r>
          </a:p>
        </p:txBody>
      </p:sp>
      <p:grpSp>
        <p:nvGrpSpPr>
          <p:cNvPr id="18" name="Group 17">
            <a:extLst>
              <a:ext uri="{FF2B5EF4-FFF2-40B4-BE49-F238E27FC236}">
                <a16:creationId xmlns:a16="http://schemas.microsoft.com/office/drawing/2014/main" id="{B2643F89-81AC-0144-B7DC-FF383A77488A}"/>
              </a:ext>
            </a:extLst>
          </p:cNvPr>
          <p:cNvGrpSpPr/>
          <p:nvPr/>
        </p:nvGrpSpPr>
        <p:grpSpPr>
          <a:xfrm>
            <a:off x="6296991" y="4748539"/>
            <a:ext cx="1854200" cy="2089572"/>
            <a:chOff x="6296991" y="4748539"/>
            <a:chExt cx="1854200" cy="2089572"/>
          </a:xfrm>
        </p:grpSpPr>
        <p:pic>
          <p:nvPicPr>
            <p:cNvPr id="16" name="Picture 15">
              <a:extLst>
                <a:ext uri="{FF2B5EF4-FFF2-40B4-BE49-F238E27FC236}">
                  <a16:creationId xmlns:a16="http://schemas.microsoft.com/office/drawing/2014/main" id="{A6A61CAD-1A4E-6240-B18F-A6FAA5796F3B}"/>
                </a:ext>
              </a:extLst>
            </p:cNvPr>
            <p:cNvPicPr>
              <a:picLocks noChangeAspect="1"/>
            </p:cNvPicPr>
            <p:nvPr/>
          </p:nvPicPr>
          <p:blipFill>
            <a:blip r:embed="rId5"/>
            <a:stretch>
              <a:fillRect/>
            </a:stretch>
          </p:blipFill>
          <p:spPr>
            <a:xfrm>
              <a:off x="6296991" y="4748539"/>
              <a:ext cx="1854200" cy="2044700"/>
            </a:xfrm>
            <a:prstGeom prst="rect">
              <a:avLst/>
            </a:prstGeom>
          </p:spPr>
        </p:pic>
        <p:sp>
          <p:nvSpPr>
            <p:cNvPr id="17" name="TextBox 16">
              <a:extLst>
                <a:ext uri="{FF2B5EF4-FFF2-40B4-BE49-F238E27FC236}">
                  <a16:creationId xmlns:a16="http://schemas.microsoft.com/office/drawing/2014/main" id="{1034FCF2-765B-6E47-80EF-378D79408527}"/>
                </a:ext>
              </a:extLst>
            </p:cNvPr>
            <p:cNvSpPr txBox="1"/>
            <p:nvPr/>
          </p:nvSpPr>
          <p:spPr>
            <a:xfrm>
              <a:off x="6817446" y="6499557"/>
              <a:ext cx="1042273" cy="338554"/>
            </a:xfrm>
            <a:prstGeom prst="rect">
              <a:avLst/>
            </a:prstGeom>
            <a:noFill/>
          </p:spPr>
          <p:txBody>
            <a:bodyPr wrap="none" rtlCol="0">
              <a:spAutoFit/>
            </a:bodyPr>
            <a:lstStyle/>
            <a:p>
              <a:r>
                <a:rPr lang="en-US" sz="1600" b="1" i="1" dirty="0">
                  <a:solidFill>
                    <a:schemeClr val="bg1"/>
                  </a:solidFill>
                </a:rPr>
                <a:t>Seriously?</a:t>
              </a:r>
            </a:p>
          </p:txBody>
        </p:sp>
      </p:grpSp>
      <p:sp>
        <p:nvSpPr>
          <p:cNvPr id="7" name="TextBox 6">
            <a:extLst>
              <a:ext uri="{FF2B5EF4-FFF2-40B4-BE49-F238E27FC236}">
                <a16:creationId xmlns:a16="http://schemas.microsoft.com/office/drawing/2014/main" id="{06A230E0-1C70-C64C-AA8F-5AC5328DE16B}"/>
              </a:ext>
            </a:extLst>
          </p:cNvPr>
          <p:cNvSpPr txBox="1"/>
          <p:nvPr/>
        </p:nvSpPr>
        <p:spPr>
          <a:xfrm>
            <a:off x="5572217" y="3222174"/>
            <a:ext cx="3423428" cy="1323439"/>
          </a:xfrm>
          <a:prstGeom prst="rect">
            <a:avLst/>
          </a:prstGeom>
          <a:noFill/>
        </p:spPr>
        <p:txBody>
          <a:bodyPr wrap="square" rtlCol="0">
            <a:spAutoFit/>
          </a:bodyPr>
          <a:lstStyle/>
          <a:p>
            <a:r>
              <a:rPr lang="en-US" sz="1600" dirty="0"/>
              <a:t>“… our results indicate that for the human–mouse comparison, tissues appear more similar to one another within the same species than to the comparable organs of other species …”</a:t>
            </a:r>
          </a:p>
        </p:txBody>
      </p:sp>
    </p:spTree>
    <p:extLst>
      <p:ext uri="{BB962C8B-B14F-4D97-AF65-F5344CB8AC3E}">
        <p14:creationId xmlns:p14="http://schemas.microsoft.com/office/powerpoint/2010/main" val="148214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551A2A-FFE8-0146-AF16-6DC208B9DA05}"/>
              </a:ext>
            </a:extLst>
          </p:cNvPr>
          <p:cNvSpPr txBox="1"/>
          <p:nvPr/>
        </p:nvSpPr>
        <p:spPr>
          <a:xfrm>
            <a:off x="3391492" y="132610"/>
            <a:ext cx="2198102" cy="461665"/>
          </a:xfrm>
          <a:prstGeom prst="rect">
            <a:avLst/>
          </a:prstGeom>
          <a:noFill/>
        </p:spPr>
        <p:txBody>
          <a:bodyPr wrap="none" rtlCol="0">
            <a:spAutoFit/>
          </a:bodyPr>
          <a:lstStyle/>
          <a:p>
            <a:r>
              <a:rPr lang="en-US" sz="2400" b="1" dirty="0"/>
              <a:t>~6 months later</a:t>
            </a:r>
          </a:p>
        </p:txBody>
      </p:sp>
      <p:pic>
        <p:nvPicPr>
          <p:cNvPr id="10" name="Picture 9">
            <a:extLst>
              <a:ext uri="{FF2B5EF4-FFF2-40B4-BE49-F238E27FC236}">
                <a16:creationId xmlns:a16="http://schemas.microsoft.com/office/drawing/2014/main" id="{E8358A9B-B231-964A-9B7E-297E0A166A86}"/>
              </a:ext>
            </a:extLst>
          </p:cNvPr>
          <p:cNvPicPr>
            <a:picLocks noChangeAspect="1"/>
          </p:cNvPicPr>
          <p:nvPr/>
        </p:nvPicPr>
        <p:blipFill>
          <a:blip r:embed="rId3"/>
          <a:stretch>
            <a:fillRect/>
          </a:stretch>
        </p:blipFill>
        <p:spPr>
          <a:xfrm>
            <a:off x="111628" y="594275"/>
            <a:ext cx="4644003" cy="1210937"/>
          </a:xfrm>
          <a:prstGeom prst="rect">
            <a:avLst/>
          </a:prstGeom>
        </p:spPr>
      </p:pic>
      <p:pic>
        <p:nvPicPr>
          <p:cNvPr id="16" name="Picture 15">
            <a:extLst>
              <a:ext uri="{FF2B5EF4-FFF2-40B4-BE49-F238E27FC236}">
                <a16:creationId xmlns:a16="http://schemas.microsoft.com/office/drawing/2014/main" id="{C4E41808-76C7-7349-B028-519A41EAC21A}"/>
              </a:ext>
            </a:extLst>
          </p:cNvPr>
          <p:cNvPicPr>
            <a:picLocks noChangeAspect="1"/>
          </p:cNvPicPr>
          <p:nvPr/>
        </p:nvPicPr>
        <p:blipFill>
          <a:blip r:embed="rId4"/>
          <a:stretch>
            <a:fillRect/>
          </a:stretch>
        </p:blipFill>
        <p:spPr>
          <a:xfrm>
            <a:off x="456279" y="2822936"/>
            <a:ext cx="3419691" cy="3425467"/>
          </a:xfrm>
          <a:prstGeom prst="rect">
            <a:avLst/>
          </a:prstGeom>
        </p:spPr>
      </p:pic>
      <p:grpSp>
        <p:nvGrpSpPr>
          <p:cNvPr id="25" name="Group 24">
            <a:extLst>
              <a:ext uri="{FF2B5EF4-FFF2-40B4-BE49-F238E27FC236}">
                <a16:creationId xmlns:a16="http://schemas.microsoft.com/office/drawing/2014/main" id="{0690A694-D7BD-C848-B89E-667544F91F8C}"/>
              </a:ext>
            </a:extLst>
          </p:cNvPr>
          <p:cNvGrpSpPr/>
          <p:nvPr/>
        </p:nvGrpSpPr>
        <p:grpSpPr>
          <a:xfrm>
            <a:off x="4780001" y="514981"/>
            <a:ext cx="3832519" cy="1885925"/>
            <a:chOff x="4706431" y="819778"/>
            <a:chExt cx="3832519" cy="1885925"/>
          </a:xfrm>
        </p:grpSpPr>
        <p:pic>
          <p:nvPicPr>
            <p:cNvPr id="19" name="Picture 18">
              <a:extLst>
                <a:ext uri="{FF2B5EF4-FFF2-40B4-BE49-F238E27FC236}">
                  <a16:creationId xmlns:a16="http://schemas.microsoft.com/office/drawing/2014/main" id="{D3BF7732-5BA7-D240-80D6-3868A919778F}"/>
                </a:ext>
              </a:extLst>
            </p:cNvPr>
            <p:cNvPicPr>
              <a:picLocks noChangeAspect="1"/>
            </p:cNvPicPr>
            <p:nvPr/>
          </p:nvPicPr>
          <p:blipFill>
            <a:blip r:embed="rId5"/>
            <a:stretch>
              <a:fillRect/>
            </a:stretch>
          </p:blipFill>
          <p:spPr>
            <a:xfrm>
              <a:off x="4706431" y="1028623"/>
              <a:ext cx="3832519" cy="1677080"/>
            </a:xfrm>
            <a:prstGeom prst="rect">
              <a:avLst/>
            </a:prstGeom>
          </p:spPr>
        </p:pic>
        <p:sp>
          <p:nvSpPr>
            <p:cNvPr id="22" name="TextBox 21">
              <a:extLst>
                <a:ext uri="{FF2B5EF4-FFF2-40B4-BE49-F238E27FC236}">
                  <a16:creationId xmlns:a16="http://schemas.microsoft.com/office/drawing/2014/main" id="{29153A39-0C09-CA4D-AE72-B21DCF76A88F}"/>
                </a:ext>
              </a:extLst>
            </p:cNvPr>
            <p:cNvSpPr txBox="1"/>
            <p:nvPr/>
          </p:nvSpPr>
          <p:spPr>
            <a:xfrm>
              <a:off x="5163497" y="819778"/>
              <a:ext cx="2858731" cy="276999"/>
            </a:xfrm>
            <a:prstGeom prst="rect">
              <a:avLst/>
            </a:prstGeom>
            <a:noFill/>
          </p:spPr>
          <p:txBody>
            <a:bodyPr wrap="none" rtlCol="0">
              <a:spAutoFit/>
            </a:bodyPr>
            <a:lstStyle/>
            <a:p>
              <a:r>
                <a:rPr lang="en-US" sz="1200" b="1" dirty="0"/>
                <a:t>Grouping of samples by Sequencing Batch</a:t>
              </a:r>
            </a:p>
          </p:txBody>
        </p:sp>
      </p:grpSp>
      <p:grpSp>
        <p:nvGrpSpPr>
          <p:cNvPr id="26" name="Group 25">
            <a:extLst>
              <a:ext uri="{FF2B5EF4-FFF2-40B4-BE49-F238E27FC236}">
                <a16:creationId xmlns:a16="http://schemas.microsoft.com/office/drawing/2014/main" id="{35CB799D-B79E-9B48-B8A6-C27C312E3B5C}"/>
              </a:ext>
            </a:extLst>
          </p:cNvPr>
          <p:cNvGrpSpPr/>
          <p:nvPr/>
        </p:nvGrpSpPr>
        <p:grpSpPr>
          <a:xfrm>
            <a:off x="4725571" y="2499280"/>
            <a:ext cx="3539707" cy="3832527"/>
            <a:chOff x="4652001" y="2804077"/>
            <a:chExt cx="3539707" cy="3832527"/>
          </a:xfrm>
        </p:grpSpPr>
        <p:pic>
          <p:nvPicPr>
            <p:cNvPr id="21" name="Picture 20">
              <a:extLst>
                <a:ext uri="{FF2B5EF4-FFF2-40B4-BE49-F238E27FC236}">
                  <a16:creationId xmlns:a16="http://schemas.microsoft.com/office/drawing/2014/main" id="{0F13D729-9D9E-9648-9A07-14E2C5E89C3D}"/>
                </a:ext>
              </a:extLst>
            </p:cNvPr>
            <p:cNvPicPr>
              <a:picLocks noChangeAspect="1"/>
            </p:cNvPicPr>
            <p:nvPr/>
          </p:nvPicPr>
          <p:blipFill>
            <a:blip r:embed="rId6"/>
            <a:stretch>
              <a:fillRect/>
            </a:stretch>
          </p:blipFill>
          <p:spPr>
            <a:xfrm>
              <a:off x="4652001" y="3156708"/>
              <a:ext cx="3539707" cy="3479896"/>
            </a:xfrm>
            <a:prstGeom prst="rect">
              <a:avLst/>
            </a:prstGeom>
          </p:spPr>
        </p:pic>
        <p:sp>
          <p:nvSpPr>
            <p:cNvPr id="23" name="TextBox 22">
              <a:extLst>
                <a:ext uri="{FF2B5EF4-FFF2-40B4-BE49-F238E27FC236}">
                  <a16:creationId xmlns:a16="http://schemas.microsoft.com/office/drawing/2014/main" id="{5D613A7F-4A82-8F4D-844E-4A300FB4C8E2}"/>
                </a:ext>
              </a:extLst>
            </p:cNvPr>
            <p:cNvSpPr txBox="1"/>
            <p:nvPr/>
          </p:nvSpPr>
          <p:spPr>
            <a:xfrm>
              <a:off x="5217179" y="2804077"/>
              <a:ext cx="2967998" cy="430887"/>
            </a:xfrm>
            <a:prstGeom prst="rect">
              <a:avLst/>
            </a:prstGeom>
            <a:noFill/>
          </p:spPr>
          <p:txBody>
            <a:bodyPr wrap="square" rtlCol="0">
              <a:spAutoFit/>
            </a:bodyPr>
            <a:lstStyle/>
            <a:p>
              <a:r>
                <a:rPr lang="en-US" sz="1100" b="1" dirty="0"/>
                <a:t>Post Batch Correction: </a:t>
              </a:r>
            </a:p>
            <a:p>
              <a:r>
                <a:rPr lang="en-US" sz="1100" b="1" dirty="0"/>
                <a:t>Tissue patterns more similar than by species</a:t>
              </a:r>
            </a:p>
          </p:txBody>
        </p:sp>
      </p:grpSp>
      <p:sp>
        <p:nvSpPr>
          <p:cNvPr id="24" name="TextBox 23">
            <a:extLst>
              <a:ext uri="{FF2B5EF4-FFF2-40B4-BE49-F238E27FC236}">
                <a16:creationId xmlns:a16="http://schemas.microsoft.com/office/drawing/2014/main" id="{1FA1F905-C86E-3949-B204-323C469ABDEF}"/>
              </a:ext>
            </a:extLst>
          </p:cNvPr>
          <p:cNvSpPr txBox="1"/>
          <p:nvPr/>
        </p:nvSpPr>
        <p:spPr>
          <a:xfrm>
            <a:off x="730238" y="2176605"/>
            <a:ext cx="3361620" cy="646331"/>
          </a:xfrm>
          <a:prstGeom prst="rect">
            <a:avLst/>
          </a:prstGeom>
          <a:noFill/>
        </p:spPr>
        <p:txBody>
          <a:bodyPr wrap="square" rtlCol="0">
            <a:spAutoFit/>
          </a:bodyPr>
          <a:lstStyle/>
          <a:p>
            <a:r>
              <a:rPr lang="en-US" sz="1200" b="1" dirty="0"/>
              <a:t>Yes, tissue expression patterns within species more similar than between species, but doesn’t make sense and maybe due to a batch effect?</a:t>
            </a:r>
          </a:p>
        </p:txBody>
      </p:sp>
      <p:pic>
        <p:nvPicPr>
          <p:cNvPr id="28" name="Picture 27">
            <a:extLst>
              <a:ext uri="{FF2B5EF4-FFF2-40B4-BE49-F238E27FC236}">
                <a16:creationId xmlns:a16="http://schemas.microsoft.com/office/drawing/2014/main" id="{3556BC7B-C888-A343-9E2E-E071CEF30F1C}"/>
              </a:ext>
            </a:extLst>
          </p:cNvPr>
          <p:cNvPicPr>
            <a:picLocks noChangeAspect="1"/>
          </p:cNvPicPr>
          <p:nvPr/>
        </p:nvPicPr>
        <p:blipFill>
          <a:blip r:embed="rId7"/>
          <a:stretch>
            <a:fillRect/>
          </a:stretch>
        </p:blipFill>
        <p:spPr>
          <a:xfrm>
            <a:off x="3343161" y="5917824"/>
            <a:ext cx="427169" cy="237316"/>
          </a:xfrm>
          <a:prstGeom prst="rect">
            <a:avLst/>
          </a:prstGeom>
        </p:spPr>
      </p:pic>
    </p:spTree>
    <p:extLst>
      <p:ext uri="{BB962C8B-B14F-4D97-AF65-F5344CB8AC3E}">
        <p14:creationId xmlns:p14="http://schemas.microsoft.com/office/powerpoint/2010/main" val="78850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Flavors of Differential Expression Analyses</a:t>
            </a:r>
          </a:p>
        </p:txBody>
      </p:sp>
      <p:sp>
        <p:nvSpPr>
          <p:cNvPr id="3" name="Content Placeholder 2"/>
          <p:cNvSpPr>
            <a:spLocks noGrp="1"/>
          </p:cNvSpPr>
          <p:nvPr>
            <p:ph idx="1"/>
          </p:nvPr>
        </p:nvSpPr>
        <p:spPr>
          <a:xfrm>
            <a:off x="1049234" y="1976736"/>
            <a:ext cx="6650976" cy="2773869"/>
          </a:xfrm>
        </p:spPr>
        <p:txBody>
          <a:bodyPr>
            <a:normAutofit fontScale="85000" lnSpcReduction="20000"/>
          </a:bodyPr>
          <a:lstStyle/>
          <a:p>
            <a:r>
              <a:rPr lang="en-US" dirty="0"/>
              <a:t>Transcripts:</a:t>
            </a:r>
          </a:p>
          <a:p>
            <a:pPr lvl="1"/>
            <a:r>
              <a:rPr lang="en-US" dirty="0"/>
              <a:t>Differential Transcript Expression (DTE)</a:t>
            </a:r>
          </a:p>
          <a:p>
            <a:pPr lvl="1"/>
            <a:r>
              <a:rPr lang="en-US" dirty="0"/>
              <a:t>Differential Transcript Usage (DTU)</a:t>
            </a:r>
          </a:p>
          <a:p>
            <a:pPr lvl="1"/>
            <a:r>
              <a:rPr lang="en-US" dirty="0"/>
              <a:t>Differential Exon Usage (DEU)</a:t>
            </a:r>
          </a:p>
          <a:p>
            <a:r>
              <a:rPr lang="en-US" dirty="0"/>
              <a:t>Gene:</a:t>
            </a:r>
          </a:p>
          <a:p>
            <a:pPr lvl="1"/>
            <a:r>
              <a:rPr lang="en-US" dirty="0"/>
              <a:t>Differential Gene Expression (DGE)</a:t>
            </a:r>
          </a:p>
          <a:p>
            <a:pPr lvl="1"/>
            <a:r>
              <a:rPr lang="en-US" dirty="0"/>
              <a:t>Gene Differential Expression (GDE)</a:t>
            </a:r>
          </a:p>
          <a:p>
            <a:endParaRPr lang="en-US" dirty="0"/>
          </a:p>
        </p:txBody>
      </p:sp>
      <p:sp>
        <p:nvSpPr>
          <p:cNvPr id="4" name="TextBox 3">
            <a:extLst>
              <a:ext uri="{FF2B5EF4-FFF2-40B4-BE49-F238E27FC236}">
                <a16:creationId xmlns:a16="http://schemas.microsoft.com/office/drawing/2014/main" id="{DFDE4CD5-411F-5A42-8D5F-B51131FE92A9}"/>
              </a:ext>
            </a:extLst>
          </p:cNvPr>
          <p:cNvSpPr txBox="1"/>
          <p:nvPr/>
        </p:nvSpPr>
        <p:spPr>
          <a:xfrm>
            <a:off x="6244389" y="3850105"/>
            <a:ext cx="445956" cy="769441"/>
          </a:xfrm>
          <a:prstGeom prst="rect">
            <a:avLst/>
          </a:prstGeom>
          <a:noFill/>
        </p:spPr>
        <p:txBody>
          <a:bodyPr wrap="none" rtlCol="0">
            <a:spAutoFit/>
          </a:bodyPr>
          <a:lstStyle/>
          <a:p>
            <a:r>
              <a:rPr lang="en-US" sz="4400" dirty="0">
                <a:solidFill>
                  <a:srgbClr val="FF0000"/>
                </a:solidFill>
              </a:rPr>
              <a:t>?</a:t>
            </a:r>
          </a:p>
        </p:txBody>
      </p:sp>
    </p:spTree>
    <p:extLst>
      <p:ext uri="{BB962C8B-B14F-4D97-AF65-F5344CB8AC3E}">
        <p14:creationId xmlns:p14="http://schemas.microsoft.com/office/powerpoint/2010/main" val="234978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33" name="Group 32"/>
          <p:cNvGrpSpPr/>
          <p:nvPr/>
        </p:nvGrpSpPr>
        <p:grpSpPr>
          <a:xfrm>
            <a:off x="2012690" y="1629517"/>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611707" y="1254724"/>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27" name="TextBox 2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35" name="TextBox 34"/>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1)</a:t>
            </a:r>
          </a:p>
        </p:txBody>
      </p:sp>
    </p:spTree>
    <p:extLst>
      <p:ext uri="{BB962C8B-B14F-4D97-AF65-F5344CB8AC3E}">
        <p14:creationId xmlns:p14="http://schemas.microsoft.com/office/powerpoint/2010/main" val="23281997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411778"/>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377997"/>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33" name="Group 32"/>
          <p:cNvGrpSpPr/>
          <p:nvPr/>
        </p:nvGrpSpPr>
        <p:grpSpPr>
          <a:xfrm>
            <a:off x="2012690" y="1629517"/>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611707" y="1254724"/>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27" name="TextBox 2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35" name="TextBox 34"/>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1)</a:t>
            </a:r>
          </a:p>
        </p:txBody>
      </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876344" y="3485016"/>
            <a:ext cx="505267" cy="369332"/>
          </a:xfrm>
          <a:prstGeom prst="rect">
            <a:avLst/>
          </a:prstGeom>
          <a:noFill/>
        </p:spPr>
        <p:txBody>
          <a:bodyPr wrap="none" rtlCol="0">
            <a:spAutoFit/>
          </a:bodyPr>
          <a:lstStyle/>
          <a:p>
            <a:r>
              <a:rPr lang="en-US" dirty="0"/>
              <a:t>Yes</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88749"/>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28" name="Group 27"/>
          <p:cNvGrpSpPr/>
          <p:nvPr/>
        </p:nvGrpSpPr>
        <p:grpSpPr>
          <a:xfrm>
            <a:off x="1525732" y="3581685"/>
            <a:ext cx="5527009" cy="2566595"/>
            <a:chOff x="1525732" y="3581685"/>
            <a:chExt cx="5527009" cy="2566595"/>
          </a:xfrm>
        </p:grpSpPr>
        <p:grpSp>
          <p:nvGrpSpPr>
            <p:cNvPr id="40" name="Group 39"/>
            <p:cNvGrpSpPr/>
            <p:nvPr/>
          </p:nvGrpSpPr>
          <p:grpSpPr>
            <a:xfrm>
              <a:off x="1677250" y="462744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21976" y="3581685"/>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750071"/>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grpSp>
        <p:nvGrpSpPr>
          <p:cNvPr id="30" name="Group 29"/>
          <p:cNvGrpSpPr/>
          <p:nvPr/>
        </p:nvGrpSpPr>
        <p:grpSpPr>
          <a:xfrm>
            <a:off x="1978679" y="3366015"/>
            <a:ext cx="5074062" cy="2794246"/>
            <a:chOff x="1978679" y="3366015"/>
            <a:chExt cx="5074062" cy="2794246"/>
          </a:xfrm>
        </p:grpSpPr>
        <p:grpSp>
          <p:nvGrpSpPr>
            <p:cNvPr id="46" name="Group 45"/>
            <p:cNvGrpSpPr/>
            <p:nvPr/>
          </p:nvGrpSpPr>
          <p:grpSpPr>
            <a:xfrm>
              <a:off x="2045296" y="4411778"/>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290022" y="3366015"/>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762052"/>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13" name="TextBox 12"/>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19" name="TextBox 18"/>
          <p:cNvSpPr txBox="1"/>
          <p:nvPr/>
        </p:nvSpPr>
        <p:spPr>
          <a:xfrm>
            <a:off x="7941232" y="5514744"/>
            <a:ext cx="455398"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3528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13" grpId="0"/>
      <p:bldP spid="19"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380159"/>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32574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876344" y="3485016"/>
            <a:ext cx="505267" cy="369332"/>
          </a:xfrm>
          <a:prstGeom prst="rect">
            <a:avLst/>
          </a:prstGeom>
          <a:noFill/>
        </p:spPr>
        <p:txBody>
          <a:bodyPr wrap="none" rtlCol="0">
            <a:spAutoFit/>
          </a:bodyPr>
          <a:lstStyle/>
          <a:p>
            <a:r>
              <a:rPr lang="en-US" dirty="0"/>
              <a:t>Yes</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3" name="Group 2"/>
          <p:cNvGrpSpPr/>
          <p:nvPr/>
        </p:nvGrpSpPr>
        <p:grpSpPr>
          <a:xfrm>
            <a:off x="1525732" y="3210243"/>
            <a:ext cx="5527009" cy="2866145"/>
            <a:chOff x="1525732" y="3210243"/>
            <a:chExt cx="5527009" cy="2866145"/>
          </a:xfrm>
        </p:grpSpPr>
        <p:grpSp>
          <p:nvGrpSpPr>
            <p:cNvPr id="40" name="Group 39"/>
            <p:cNvGrpSpPr/>
            <p:nvPr/>
          </p:nvGrpSpPr>
          <p:grpSpPr>
            <a:xfrm>
              <a:off x="1677250" y="474726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4" name="Group 3"/>
          <p:cNvGrpSpPr/>
          <p:nvPr/>
        </p:nvGrpSpPr>
        <p:grpSpPr>
          <a:xfrm>
            <a:off x="1978679" y="3713873"/>
            <a:ext cx="5074062" cy="2374496"/>
            <a:chOff x="1978679" y="3713873"/>
            <a:chExt cx="5074062" cy="2374496"/>
          </a:xfrm>
        </p:grpSpPr>
        <p:grpSp>
          <p:nvGrpSpPr>
            <p:cNvPr id="46" name="Group 45"/>
            <p:cNvGrpSpPr/>
            <p:nvPr/>
          </p:nvGrpSpPr>
          <p:grpSpPr>
            <a:xfrm>
              <a:off x="2108540" y="4142853"/>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278042" y="371387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2)</a:t>
            </a:r>
          </a:p>
        </p:txBody>
      </p:sp>
    </p:spTree>
    <p:extLst>
      <p:ext uri="{BB962C8B-B14F-4D97-AF65-F5344CB8AC3E}">
        <p14:creationId xmlns:p14="http://schemas.microsoft.com/office/powerpoint/2010/main" val="108138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745113"/>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74511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921983" y="3496887"/>
            <a:ext cx="455574" cy="369332"/>
          </a:xfrm>
          <a:prstGeom prst="rect">
            <a:avLst/>
          </a:prstGeom>
          <a:noFill/>
        </p:spPr>
        <p:txBody>
          <a:bodyPr wrap="none" rtlCol="0">
            <a:spAutoFit/>
          </a:bodyPr>
          <a:lstStyle/>
          <a:p>
            <a:r>
              <a:rPr lang="en-US" dirty="0"/>
              <a:t>No</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4" name="Group 3"/>
          <p:cNvGrpSpPr/>
          <p:nvPr/>
        </p:nvGrpSpPr>
        <p:grpSpPr>
          <a:xfrm>
            <a:off x="1525732" y="3210243"/>
            <a:ext cx="5527009" cy="2866145"/>
            <a:chOff x="1525732" y="3210243"/>
            <a:chExt cx="5527009" cy="2866145"/>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10" name="Group 9"/>
          <p:cNvGrpSpPr/>
          <p:nvPr/>
        </p:nvGrpSpPr>
        <p:grpSpPr>
          <a:xfrm>
            <a:off x="1978679" y="3196275"/>
            <a:ext cx="5074062" cy="2892094"/>
            <a:chOff x="1978679" y="3196275"/>
            <a:chExt cx="5074062" cy="2892094"/>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3)</a:t>
            </a:r>
          </a:p>
        </p:txBody>
      </p:sp>
    </p:spTree>
    <p:extLst>
      <p:ext uri="{BB962C8B-B14F-4D97-AF65-F5344CB8AC3E}">
        <p14:creationId xmlns:p14="http://schemas.microsoft.com/office/powerpoint/2010/main" val="302486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745113"/>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74511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921983" y="3496887"/>
            <a:ext cx="562975" cy="369332"/>
          </a:xfrm>
          <a:prstGeom prst="rect">
            <a:avLst/>
          </a:prstGeom>
          <a:noFill/>
        </p:spPr>
        <p:txBody>
          <a:bodyPr wrap="none" rtlCol="0">
            <a:spAutoFit/>
          </a:bodyPr>
          <a:lstStyle/>
          <a:p>
            <a:r>
              <a:rPr lang="en-US" dirty="0"/>
              <a:t>No?</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4" name="Group 3"/>
          <p:cNvGrpSpPr/>
          <p:nvPr/>
        </p:nvGrpSpPr>
        <p:grpSpPr>
          <a:xfrm>
            <a:off x="1525732" y="3210243"/>
            <a:ext cx="5527009" cy="2866145"/>
            <a:chOff x="1525732" y="3210243"/>
            <a:chExt cx="5527009" cy="2866145"/>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10" name="Group 9"/>
          <p:cNvGrpSpPr/>
          <p:nvPr/>
        </p:nvGrpSpPr>
        <p:grpSpPr>
          <a:xfrm>
            <a:off x="1978679" y="3196275"/>
            <a:ext cx="5074062" cy="2892094"/>
            <a:chOff x="1978679" y="3196275"/>
            <a:chExt cx="5074062" cy="2892094"/>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3)</a:t>
            </a:r>
          </a:p>
        </p:txBody>
      </p:sp>
      <p:grpSp>
        <p:nvGrpSpPr>
          <p:cNvPr id="19" name="Group 18">
            <a:extLst>
              <a:ext uri="{FF2B5EF4-FFF2-40B4-BE49-F238E27FC236}">
                <a16:creationId xmlns:a16="http://schemas.microsoft.com/office/drawing/2014/main" id="{81D3B487-D0ED-184B-A08A-9E1FAE56F7C3}"/>
              </a:ext>
            </a:extLst>
          </p:cNvPr>
          <p:cNvGrpSpPr/>
          <p:nvPr/>
        </p:nvGrpSpPr>
        <p:grpSpPr>
          <a:xfrm>
            <a:off x="464487" y="796728"/>
            <a:ext cx="8020471" cy="3164055"/>
            <a:chOff x="464487" y="796728"/>
            <a:chExt cx="8020471" cy="3164055"/>
          </a:xfrm>
        </p:grpSpPr>
        <p:sp>
          <p:nvSpPr>
            <p:cNvPr id="2" name="Rectangle 1">
              <a:extLst>
                <a:ext uri="{FF2B5EF4-FFF2-40B4-BE49-F238E27FC236}">
                  <a16:creationId xmlns:a16="http://schemas.microsoft.com/office/drawing/2014/main" id="{E850BF3D-C51F-D44D-89A6-8B4400A5A0B8}"/>
                </a:ext>
              </a:extLst>
            </p:cNvPr>
            <p:cNvSpPr/>
            <p:nvPr/>
          </p:nvSpPr>
          <p:spPr>
            <a:xfrm>
              <a:off x="464487" y="796728"/>
              <a:ext cx="5468661" cy="16655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From Gene-level view (DGE):  not apparent</a:t>
              </a:r>
            </a:p>
            <a:p>
              <a:pPr algn="ctr"/>
              <a:r>
                <a:rPr lang="en-US" dirty="0"/>
                <a:t>From Transcript-level view (GDE):  Yes, gene should be acknowledged as having changed.</a:t>
              </a:r>
            </a:p>
            <a:p>
              <a:pPr algn="ctr"/>
              <a:endParaRPr lang="en-US" dirty="0"/>
            </a:p>
            <a:p>
              <a:pPr algn="ctr"/>
              <a:r>
                <a:rPr lang="en-US" dirty="0"/>
                <a:t>Prevailing viewpoint:  </a:t>
              </a:r>
              <a:br>
                <a:rPr lang="en-US" dirty="0"/>
              </a:br>
              <a:r>
                <a:rPr lang="en-US" dirty="0"/>
                <a:t>DTE or DTU -&gt; Gene Diff Expressed (GDE)</a:t>
              </a:r>
            </a:p>
          </p:txBody>
        </p:sp>
        <p:cxnSp>
          <p:nvCxnSpPr>
            <p:cNvPr id="11" name="Straight Connector 10">
              <a:extLst>
                <a:ext uri="{FF2B5EF4-FFF2-40B4-BE49-F238E27FC236}">
                  <a16:creationId xmlns:a16="http://schemas.microsoft.com/office/drawing/2014/main" id="{11BBAF31-2854-244D-91F6-8053B0D3F98C}"/>
                </a:ext>
              </a:extLst>
            </p:cNvPr>
            <p:cNvCxnSpPr/>
            <p:nvPr/>
          </p:nvCxnSpPr>
          <p:spPr>
            <a:xfrm>
              <a:off x="5933148" y="2462305"/>
              <a:ext cx="1943196" cy="110371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7972D6FF-E981-C943-A761-4E112B0712AD}"/>
                </a:ext>
              </a:extLst>
            </p:cNvPr>
            <p:cNvSpPr/>
            <p:nvPr/>
          </p:nvSpPr>
          <p:spPr>
            <a:xfrm>
              <a:off x="7844976" y="3456509"/>
              <a:ext cx="639982" cy="50427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277965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09B3F-4456-254B-AD41-7F8BAEAF4037}"/>
              </a:ext>
            </a:extLst>
          </p:cNvPr>
          <p:cNvSpPr txBox="1"/>
          <p:nvPr/>
        </p:nvSpPr>
        <p:spPr>
          <a:xfrm>
            <a:off x="182880" y="6055360"/>
            <a:ext cx="8676606" cy="584775"/>
          </a:xfrm>
          <a:prstGeom prst="rect">
            <a:avLst/>
          </a:prstGeom>
          <a:noFill/>
        </p:spPr>
        <p:txBody>
          <a:bodyPr wrap="square" rtlCol="0">
            <a:spAutoFit/>
          </a:bodyPr>
          <a:lstStyle/>
          <a:p>
            <a:r>
              <a:rPr lang="en-US" sz="1600" dirty="0">
                <a:hlinkClick r:id="rId3"/>
              </a:rPr>
              <a:t>See Lior Pachter’s blog post:   https://liorpachter.wordpress.com/2019/01/07/fast-and-accurate-gene-differential-expression-by-testing-transcript-compatibility-counts/</a:t>
            </a:r>
            <a:endParaRPr lang="en-US" sz="1600" dirty="0"/>
          </a:p>
        </p:txBody>
      </p:sp>
      <p:sp>
        <p:nvSpPr>
          <p:cNvPr id="5" name="TextBox 4">
            <a:extLst>
              <a:ext uri="{FF2B5EF4-FFF2-40B4-BE49-F238E27FC236}">
                <a16:creationId xmlns:a16="http://schemas.microsoft.com/office/drawing/2014/main" id="{931A8790-9797-7D47-81EA-1FF3B9CA10D0}"/>
              </a:ext>
            </a:extLst>
          </p:cNvPr>
          <p:cNvSpPr txBox="1"/>
          <p:nvPr/>
        </p:nvSpPr>
        <p:spPr>
          <a:xfrm>
            <a:off x="182880" y="5686623"/>
            <a:ext cx="2735621" cy="307777"/>
          </a:xfrm>
          <a:prstGeom prst="rect">
            <a:avLst/>
          </a:prstGeom>
          <a:noFill/>
        </p:spPr>
        <p:txBody>
          <a:bodyPr wrap="none" rtlCol="0">
            <a:spAutoFit/>
          </a:bodyPr>
          <a:lstStyle/>
          <a:p>
            <a:r>
              <a:rPr lang="en-US" sz="1400" dirty="0" err="1"/>
              <a:t>Ntranos</a:t>
            </a:r>
            <a:r>
              <a:rPr lang="en-US" sz="1400" dirty="0"/>
              <a:t>, Yi, et al., 2018 – see supp.</a:t>
            </a:r>
          </a:p>
        </p:txBody>
      </p:sp>
      <p:pic>
        <p:nvPicPr>
          <p:cNvPr id="6" name="Picture 5">
            <a:extLst>
              <a:ext uri="{FF2B5EF4-FFF2-40B4-BE49-F238E27FC236}">
                <a16:creationId xmlns:a16="http://schemas.microsoft.com/office/drawing/2014/main" id="{1A15A00D-A2CD-5E46-9414-F83A04A86F42}"/>
              </a:ext>
            </a:extLst>
          </p:cNvPr>
          <p:cNvPicPr>
            <a:picLocks noChangeAspect="1"/>
          </p:cNvPicPr>
          <p:nvPr/>
        </p:nvPicPr>
        <p:blipFill>
          <a:blip r:embed="rId4"/>
          <a:stretch>
            <a:fillRect/>
          </a:stretch>
        </p:blipFill>
        <p:spPr>
          <a:xfrm>
            <a:off x="2208154" y="721359"/>
            <a:ext cx="4322381" cy="3746063"/>
          </a:xfrm>
          <a:prstGeom prst="rect">
            <a:avLst/>
          </a:prstGeom>
        </p:spPr>
      </p:pic>
      <p:sp>
        <p:nvSpPr>
          <p:cNvPr id="8" name="TextBox 7">
            <a:extLst>
              <a:ext uri="{FF2B5EF4-FFF2-40B4-BE49-F238E27FC236}">
                <a16:creationId xmlns:a16="http://schemas.microsoft.com/office/drawing/2014/main" id="{8710B31D-EECE-0C41-95C2-EA682EAA2837}"/>
              </a:ext>
            </a:extLst>
          </p:cNvPr>
          <p:cNvSpPr txBox="1"/>
          <p:nvPr/>
        </p:nvSpPr>
        <p:spPr>
          <a:xfrm>
            <a:off x="2064825" y="4564409"/>
            <a:ext cx="4465710" cy="954107"/>
          </a:xfrm>
          <a:prstGeom prst="rect">
            <a:avLst/>
          </a:prstGeom>
          <a:noFill/>
          <a:ln>
            <a:solidFill>
              <a:schemeClr val="tx1"/>
            </a:solidFill>
          </a:ln>
        </p:spPr>
        <p:txBody>
          <a:bodyPr wrap="none" rtlCol="0">
            <a:spAutoFit/>
          </a:bodyPr>
          <a:lstStyle/>
          <a:p>
            <a:r>
              <a:rPr lang="en-US" sz="1400" dirty="0"/>
              <a:t>DTE:  differential transcript expression</a:t>
            </a:r>
          </a:p>
          <a:p>
            <a:r>
              <a:rPr lang="en-US" sz="1400" dirty="0"/>
              <a:t>DTU:  differential transcript usage</a:t>
            </a:r>
          </a:p>
          <a:p>
            <a:r>
              <a:rPr lang="en-US" sz="1400" dirty="0"/>
              <a:t>DGE: differential gene expression (gene-level analysis)</a:t>
            </a:r>
          </a:p>
          <a:p>
            <a:r>
              <a:rPr lang="en-US" sz="1400" dirty="0"/>
              <a:t>GDE: gene differential expression (transcript-level analysis)</a:t>
            </a:r>
          </a:p>
        </p:txBody>
      </p:sp>
      <p:sp>
        <p:nvSpPr>
          <p:cNvPr id="9" name="TextBox 8">
            <a:extLst>
              <a:ext uri="{FF2B5EF4-FFF2-40B4-BE49-F238E27FC236}">
                <a16:creationId xmlns:a16="http://schemas.microsoft.com/office/drawing/2014/main" id="{E65C6A9D-8EFB-454E-871E-8D5BCE06CF48}"/>
              </a:ext>
            </a:extLst>
          </p:cNvPr>
          <p:cNvSpPr txBox="1"/>
          <p:nvPr/>
        </p:nvSpPr>
        <p:spPr>
          <a:xfrm>
            <a:off x="223520" y="214400"/>
            <a:ext cx="8901860" cy="369332"/>
          </a:xfrm>
          <a:prstGeom prst="rect">
            <a:avLst/>
          </a:prstGeom>
          <a:noFill/>
        </p:spPr>
        <p:txBody>
          <a:bodyPr wrap="none" rtlCol="0">
            <a:spAutoFit/>
          </a:bodyPr>
          <a:lstStyle/>
          <a:p>
            <a:r>
              <a:rPr lang="en-US" b="1" dirty="0"/>
              <a:t>Clarifying view:   (DTE or DTU or DGE) as special cases of Gene Differential Expression (DGE)</a:t>
            </a:r>
          </a:p>
        </p:txBody>
      </p:sp>
    </p:spTree>
    <p:extLst>
      <p:ext uri="{BB962C8B-B14F-4D97-AF65-F5344CB8AC3E}">
        <p14:creationId xmlns:p14="http://schemas.microsoft.com/office/powerpoint/2010/main" val="3232423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DEA51-7AB0-1549-9069-E815E3694562}"/>
              </a:ext>
            </a:extLst>
          </p:cNvPr>
          <p:cNvPicPr>
            <a:picLocks noChangeAspect="1"/>
          </p:cNvPicPr>
          <p:nvPr/>
        </p:nvPicPr>
        <p:blipFill>
          <a:blip r:embed="rId3"/>
          <a:stretch>
            <a:fillRect/>
          </a:stretch>
        </p:blipFill>
        <p:spPr>
          <a:xfrm>
            <a:off x="4290540" y="4336362"/>
            <a:ext cx="998034" cy="584103"/>
          </a:xfrm>
          <a:prstGeom prst="rect">
            <a:avLst/>
          </a:prstGeom>
        </p:spPr>
      </p:pic>
      <p:sp>
        <p:nvSpPr>
          <p:cNvPr id="34" name="TextBox 33">
            <a:extLst>
              <a:ext uri="{FF2B5EF4-FFF2-40B4-BE49-F238E27FC236}">
                <a16:creationId xmlns:a16="http://schemas.microsoft.com/office/drawing/2014/main" id="{4419C38B-DB82-AE41-AECC-B04EB49E9B12}"/>
              </a:ext>
            </a:extLst>
          </p:cNvPr>
          <p:cNvSpPr txBox="1"/>
          <p:nvPr/>
        </p:nvSpPr>
        <p:spPr>
          <a:xfrm>
            <a:off x="120975" y="9614"/>
            <a:ext cx="5540676" cy="830997"/>
          </a:xfrm>
          <a:prstGeom prst="rect">
            <a:avLst/>
          </a:prstGeom>
          <a:noFill/>
        </p:spPr>
        <p:txBody>
          <a:bodyPr wrap="square" rtlCol="0">
            <a:spAutoFit/>
          </a:bodyPr>
          <a:lstStyle/>
          <a:p>
            <a:pPr algn="ctr"/>
            <a:r>
              <a:rPr lang="en-US" sz="2400" b="1" dirty="0"/>
              <a:t>A Myriad of Other Specialized </a:t>
            </a:r>
          </a:p>
          <a:p>
            <a:pPr algn="ctr"/>
            <a:r>
              <a:rPr lang="en-US" sz="2400" b="1" dirty="0"/>
              <a:t>RNA-</a:t>
            </a:r>
            <a:r>
              <a:rPr lang="en-US" sz="2400" b="1" dirty="0" err="1"/>
              <a:t>seq</a:t>
            </a:r>
            <a:r>
              <a:rPr lang="en-US" sz="2400" b="1" dirty="0"/>
              <a:t> -based Applications</a:t>
            </a:r>
          </a:p>
        </p:txBody>
      </p:sp>
      <p:pic>
        <p:nvPicPr>
          <p:cNvPr id="40" name="Picture 39">
            <a:extLst>
              <a:ext uri="{FF2B5EF4-FFF2-40B4-BE49-F238E27FC236}">
                <a16:creationId xmlns:a16="http://schemas.microsoft.com/office/drawing/2014/main" id="{F57FCABF-00A0-D64B-8A93-8E17007FEA66}"/>
              </a:ext>
            </a:extLst>
          </p:cNvPr>
          <p:cNvPicPr>
            <a:picLocks noChangeAspect="1"/>
          </p:cNvPicPr>
          <p:nvPr/>
        </p:nvPicPr>
        <p:blipFill>
          <a:blip r:embed="rId3"/>
          <a:stretch>
            <a:fillRect/>
          </a:stretch>
        </p:blipFill>
        <p:spPr>
          <a:xfrm>
            <a:off x="3292506" y="4325185"/>
            <a:ext cx="998034" cy="584103"/>
          </a:xfrm>
          <a:prstGeom prst="rect">
            <a:avLst/>
          </a:prstGeom>
        </p:spPr>
      </p:pic>
      <p:pic>
        <p:nvPicPr>
          <p:cNvPr id="41" name="Picture 40">
            <a:extLst>
              <a:ext uri="{FF2B5EF4-FFF2-40B4-BE49-F238E27FC236}">
                <a16:creationId xmlns:a16="http://schemas.microsoft.com/office/drawing/2014/main" id="{4C4F7370-DB37-EB4B-B715-C46751BFF659}"/>
              </a:ext>
            </a:extLst>
          </p:cNvPr>
          <p:cNvPicPr>
            <a:picLocks noChangeAspect="1"/>
          </p:cNvPicPr>
          <p:nvPr/>
        </p:nvPicPr>
        <p:blipFill>
          <a:blip r:embed="rId3"/>
          <a:stretch>
            <a:fillRect/>
          </a:stretch>
        </p:blipFill>
        <p:spPr>
          <a:xfrm>
            <a:off x="3693969" y="3698872"/>
            <a:ext cx="998034" cy="584103"/>
          </a:xfrm>
          <a:prstGeom prst="rect">
            <a:avLst/>
          </a:prstGeom>
        </p:spPr>
      </p:pic>
      <p:pic>
        <p:nvPicPr>
          <p:cNvPr id="46" name="Picture 45">
            <a:extLst>
              <a:ext uri="{FF2B5EF4-FFF2-40B4-BE49-F238E27FC236}">
                <a16:creationId xmlns:a16="http://schemas.microsoft.com/office/drawing/2014/main" id="{30EFF2FE-A27B-1443-80E0-CA99656762C7}"/>
              </a:ext>
            </a:extLst>
          </p:cNvPr>
          <p:cNvPicPr>
            <a:picLocks noChangeAspect="1"/>
          </p:cNvPicPr>
          <p:nvPr/>
        </p:nvPicPr>
        <p:blipFill>
          <a:blip r:embed="rId4"/>
          <a:stretch>
            <a:fillRect/>
          </a:stretch>
        </p:blipFill>
        <p:spPr>
          <a:xfrm>
            <a:off x="49773" y="5562645"/>
            <a:ext cx="889205" cy="313100"/>
          </a:xfrm>
          <a:prstGeom prst="rect">
            <a:avLst/>
          </a:prstGeom>
        </p:spPr>
      </p:pic>
      <p:pic>
        <p:nvPicPr>
          <p:cNvPr id="47" name="Picture 46">
            <a:extLst>
              <a:ext uri="{FF2B5EF4-FFF2-40B4-BE49-F238E27FC236}">
                <a16:creationId xmlns:a16="http://schemas.microsoft.com/office/drawing/2014/main" id="{023EEDD7-0258-1942-8047-93C43DA3DAD0}"/>
              </a:ext>
            </a:extLst>
          </p:cNvPr>
          <p:cNvPicPr>
            <a:picLocks noChangeAspect="1"/>
          </p:cNvPicPr>
          <p:nvPr/>
        </p:nvPicPr>
        <p:blipFill>
          <a:blip r:embed="rId5"/>
          <a:stretch>
            <a:fillRect/>
          </a:stretch>
        </p:blipFill>
        <p:spPr>
          <a:xfrm>
            <a:off x="880731" y="5605319"/>
            <a:ext cx="878472" cy="227752"/>
          </a:xfrm>
          <a:prstGeom prst="rect">
            <a:avLst/>
          </a:prstGeom>
        </p:spPr>
      </p:pic>
      <p:pic>
        <p:nvPicPr>
          <p:cNvPr id="48" name="Picture 47">
            <a:extLst>
              <a:ext uri="{FF2B5EF4-FFF2-40B4-BE49-F238E27FC236}">
                <a16:creationId xmlns:a16="http://schemas.microsoft.com/office/drawing/2014/main" id="{90E04BAD-AA64-AB43-88AB-E2762E4A5AD5}"/>
              </a:ext>
            </a:extLst>
          </p:cNvPr>
          <p:cNvPicPr>
            <a:picLocks noChangeAspect="1"/>
          </p:cNvPicPr>
          <p:nvPr/>
        </p:nvPicPr>
        <p:blipFill>
          <a:blip r:embed="rId6"/>
          <a:stretch>
            <a:fillRect/>
          </a:stretch>
        </p:blipFill>
        <p:spPr>
          <a:xfrm>
            <a:off x="59680" y="5875745"/>
            <a:ext cx="1638124" cy="464135"/>
          </a:xfrm>
          <a:prstGeom prst="rect">
            <a:avLst/>
          </a:prstGeom>
        </p:spPr>
      </p:pic>
      <p:sp>
        <p:nvSpPr>
          <p:cNvPr id="17" name="TextBox 16">
            <a:extLst>
              <a:ext uri="{FF2B5EF4-FFF2-40B4-BE49-F238E27FC236}">
                <a16:creationId xmlns:a16="http://schemas.microsoft.com/office/drawing/2014/main" id="{F252E6DD-7F2E-6D47-BCBA-ACCE44AC015D}"/>
              </a:ext>
            </a:extLst>
          </p:cNvPr>
          <p:cNvSpPr txBox="1"/>
          <p:nvPr/>
        </p:nvSpPr>
        <p:spPr>
          <a:xfrm>
            <a:off x="0" y="6275851"/>
            <a:ext cx="3222357" cy="553998"/>
          </a:xfrm>
          <a:prstGeom prst="rect">
            <a:avLst/>
          </a:prstGeom>
          <a:noFill/>
        </p:spPr>
        <p:txBody>
          <a:bodyPr wrap="none" rtlCol="0">
            <a:spAutoFit/>
          </a:bodyPr>
          <a:lstStyle/>
          <a:p>
            <a:r>
              <a:rPr lang="en-US" sz="1000" dirty="0"/>
              <a:t>Adapted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22" name="TextBox 21">
            <a:extLst>
              <a:ext uri="{FF2B5EF4-FFF2-40B4-BE49-F238E27FC236}">
                <a16:creationId xmlns:a16="http://schemas.microsoft.com/office/drawing/2014/main" id="{7D04FF07-7B97-EE49-ADAD-D57A4F10EBB9}"/>
              </a:ext>
            </a:extLst>
          </p:cNvPr>
          <p:cNvSpPr txBox="1"/>
          <p:nvPr/>
        </p:nvSpPr>
        <p:spPr>
          <a:xfrm>
            <a:off x="1543608" y="2604127"/>
            <a:ext cx="5601277" cy="369332"/>
          </a:xfrm>
          <a:prstGeom prst="rect">
            <a:avLst/>
          </a:prstGeom>
          <a:noFill/>
        </p:spPr>
        <p:txBody>
          <a:bodyPr wrap="none" rtlCol="0">
            <a:spAutoFit/>
          </a:bodyPr>
          <a:lstStyle/>
          <a:p>
            <a:r>
              <a:rPr lang="en-US" dirty="0"/>
              <a:t>RNA-Sequencing as your lens towards biological discovery</a:t>
            </a:r>
          </a:p>
        </p:txBody>
      </p:sp>
      <p:pic>
        <p:nvPicPr>
          <p:cNvPr id="25" name="Picture 24">
            <a:extLst>
              <a:ext uri="{FF2B5EF4-FFF2-40B4-BE49-F238E27FC236}">
                <a16:creationId xmlns:a16="http://schemas.microsoft.com/office/drawing/2014/main" id="{AD0AF88A-D849-A344-A879-B5BB236461BB}"/>
              </a:ext>
            </a:extLst>
          </p:cNvPr>
          <p:cNvPicPr>
            <a:picLocks noChangeAspect="1"/>
          </p:cNvPicPr>
          <p:nvPr/>
        </p:nvPicPr>
        <p:blipFill>
          <a:blip r:embed="rId7"/>
          <a:stretch>
            <a:fillRect/>
          </a:stretch>
        </p:blipFill>
        <p:spPr>
          <a:xfrm rot="16961783">
            <a:off x="3587170" y="2817952"/>
            <a:ext cx="2482917" cy="3320926"/>
          </a:xfrm>
          <a:prstGeom prst="rect">
            <a:avLst/>
          </a:prstGeom>
        </p:spPr>
      </p:pic>
    </p:spTree>
    <p:extLst>
      <p:ext uri="{BB962C8B-B14F-4D97-AF65-F5344CB8AC3E}">
        <p14:creationId xmlns:p14="http://schemas.microsoft.com/office/powerpoint/2010/main" val="14611625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1143000"/>
          </a:xfrm>
        </p:spPr>
        <p:txBody>
          <a:bodyPr>
            <a:noAutofit/>
          </a:bodyPr>
          <a:lstStyle/>
          <a:p>
            <a:r>
              <a:rPr lang="en-US" sz="2800" dirty="0"/>
              <a:t>High Confidence Differential Transcript Expression is Difficult to Attain With Many Candidate Isoforms</a:t>
            </a:r>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1345747"/>
            <a:ext cx="9502891" cy="5252803"/>
          </a:xfrm>
          <a:prstGeom prst="rect">
            <a:avLst/>
          </a:prstGeom>
        </p:spPr>
      </p:pic>
      <p:sp>
        <p:nvSpPr>
          <p:cNvPr id="5" name="TextBox 4"/>
          <p:cNvSpPr txBox="1"/>
          <p:nvPr/>
        </p:nvSpPr>
        <p:spPr>
          <a:xfrm>
            <a:off x="224684" y="3513762"/>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770165"/>
            <a:ext cx="4819010" cy="646331"/>
          </a:xfrm>
          <a:prstGeom prst="rect">
            <a:avLst/>
          </a:prstGeom>
          <a:noFill/>
        </p:spPr>
        <p:txBody>
          <a:bodyPr wrap="none" rtlCol="0">
            <a:spAutoFit/>
          </a:bodyPr>
          <a:lstStyle/>
          <a:p>
            <a:r>
              <a:rPr lang="en-US" dirty="0"/>
              <a:t>Which isoforms are expressed?</a:t>
            </a:r>
          </a:p>
          <a:p>
            <a:r>
              <a:rPr lang="en-US" dirty="0"/>
              <a:t>Is there evidence of differential transcript usage?</a:t>
            </a:r>
          </a:p>
        </p:txBody>
      </p:sp>
    </p:spTree>
    <p:extLst>
      <p:ext uri="{BB962C8B-B14F-4D97-AF65-F5344CB8AC3E}">
        <p14:creationId xmlns:p14="http://schemas.microsoft.com/office/powerpoint/2010/main" val="3454632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20" y="-358693"/>
            <a:ext cx="8229600" cy="1143000"/>
          </a:xfrm>
        </p:spPr>
        <p:txBody>
          <a:bodyPr>
            <a:noAutofit/>
          </a:bodyPr>
          <a:lstStyle/>
          <a:p>
            <a:r>
              <a:rPr lang="en-US" sz="2000" dirty="0"/>
              <a:t>Measure Differential Transcript Usage (DTU) via Differential Exon Usage (DEU)</a:t>
            </a:r>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495047"/>
            <a:ext cx="9502891" cy="5252803"/>
          </a:xfrm>
          <a:prstGeom prst="rect">
            <a:avLst/>
          </a:prstGeom>
        </p:spPr>
      </p:pic>
      <p:grpSp>
        <p:nvGrpSpPr>
          <p:cNvPr id="5" name="Group 4"/>
          <p:cNvGrpSpPr/>
          <p:nvPr/>
        </p:nvGrpSpPr>
        <p:grpSpPr>
          <a:xfrm>
            <a:off x="783390" y="510355"/>
            <a:ext cx="8243525" cy="6011139"/>
            <a:chOff x="783390" y="510355"/>
            <a:chExt cx="8243525" cy="601113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endCxn id="7" idx="1"/>
            </p:cNvCxnSpPr>
            <p:nvPr/>
          </p:nvCxnSpPr>
          <p:spPr>
            <a:xfrm flipH="1">
              <a:off x="783390" y="574508"/>
              <a:ext cx="9658" cy="59137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45448" y="574054"/>
              <a:ext cx="2119" cy="594356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7" idx="3"/>
            </p:cNvCxnSpPr>
            <p:nvPr/>
          </p:nvCxnSpPr>
          <p:spPr>
            <a:xfrm>
              <a:off x="1703685" y="573109"/>
              <a:ext cx="3127" cy="591519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9" idx="1"/>
            </p:cNvCxnSpPr>
            <p:nvPr/>
          </p:nvCxnSpPr>
          <p:spPr>
            <a:xfrm>
              <a:off x="1909205" y="560897"/>
              <a:ext cx="2281" cy="59218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9" idx="3"/>
            </p:cNvCxnSpPr>
            <p:nvPr/>
          </p:nvCxnSpPr>
          <p:spPr>
            <a:xfrm flipH="1">
              <a:off x="1957205" y="565272"/>
              <a:ext cx="7819" cy="591752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10" idx="1"/>
            </p:cNvCxnSpPr>
            <p:nvPr/>
          </p:nvCxnSpPr>
          <p:spPr>
            <a:xfrm>
              <a:off x="2107766" y="564818"/>
              <a:ext cx="1839" cy="591797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0" idx="3"/>
            </p:cNvCxnSpPr>
            <p:nvPr/>
          </p:nvCxnSpPr>
          <p:spPr>
            <a:xfrm>
              <a:off x="2149099" y="564364"/>
              <a:ext cx="6225" cy="591843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1" idx="1"/>
            </p:cNvCxnSpPr>
            <p:nvPr/>
          </p:nvCxnSpPr>
          <p:spPr>
            <a:xfrm>
              <a:off x="2335302" y="552152"/>
              <a:ext cx="4314" cy="592711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1" idx="3"/>
            </p:cNvCxnSpPr>
            <p:nvPr/>
          </p:nvCxnSpPr>
          <p:spPr>
            <a:xfrm flipH="1">
              <a:off x="2385335" y="575214"/>
              <a:ext cx="10616" cy="59040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12" idx="1"/>
            </p:cNvCxnSpPr>
            <p:nvPr/>
          </p:nvCxnSpPr>
          <p:spPr>
            <a:xfrm>
              <a:off x="2620786" y="551244"/>
              <a:ext cx="1757" cy="59244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2" idx="3"/>
            </p:cNvCxnSpPr>
            <p:nvPr/>
          </p:nvCxnSpPr>
          <p:spPr>
            <a:xfrm flipH="1">
              <a:off x="2668262" y="539032"/>
              <a:ext cx="8344" cy="593670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3" idx="1"/>
            </p:cNvCxnSpPr>
            <p:nvPr/>
          </p:nvCxnSpPr>
          <p:spPr>
            <a:xfrm>
              <a:off x="2949731" y="553704"/>
              <a:ext cx="1601" cy="592203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4" idx="1"/>
            </p:cNvCxnSpPr>
            <p:nvPr/>
          </p:nvCxnSpPr>
          <p:spPr>
            <a:xfrm>
              <a:off x="2995893" y="555776"/>
              <a:ext cx="1158" cy="591552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425111" y="576951"/>
              <a:ext cx="5365" cy="58943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14" idx="3"/>
            </p:cNvCxnSpPr>
            <p:nvPr/>
          </p:nvCxnSpPr>
          <p:spPr>
            <a:xfrm>
              <a:off x="3537314" y="563907"/>
              <a:ext cx="4575" cy="59073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5" idx="1"/>
            </p:cNvCxnSpPr>
            <p:nvPr/>
          </p:nvCxnSpPr>
          <p:spPr>
            <a:xfrm>
              <a:off x="3689714" y="557163"/>
              <a:ext cx="4575" cy="591857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5" idx="3"/>
            </p:cNvCxnSpPr>
            <p:nvPr/>
          </p:nvCxnSpPr>
          <p:spPr>
            <a:xfrm>
              <a:off x="3745534" y="557551"/>
              <a:ext cx="4494" cy="591818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6" idx="1"/>
            </p:cNvCxnSpPr>
            <p:nvPr/>
          </p:nvCxnSpPr>
          <p:spPr>
            <a:xfrm>
              <a:off x="4216648" y="557097"/>
              <a:ext cx="7514" cy="590977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6" idx="3"/>
            </p:cNvCxnSpPr>
            <p:nvPr/>
          </p:nvCxnSpPr>
          <p:spPr>
            <a:xfrm flipH="1">
              <a:off x="4310944" y="559585"/>
              <a:ext cx="156" cy="59072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7" idx="1"/>
            </p:cNvCxnSpPr>
            <p:nvPr/>
          </p:nvCxnSpPr>
          <p:spPr>
            <a:xfrm>
              <a:off x="4492474" y="559344"/>
              <a:ext cx="4032" cy="591286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7" idx="3"/>
            </p:cNvCxnSpPr>
            <p:nvPr/>
          </p:nvCxnSpPr>
          <p:spPr>
            <a:xfrm flipH="1">
              <a:off x="4542225" y="558890"/>
              <a:ext cx="1240" cy="59133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80" idx="1"/>
            </p:cNvCxnSpPr>
            <p:nvPr/>
          </p:nvCxnSpPr>
          <p:spPr>
            <a:xfrm>
              <a:off x="4662065" y="1731459"/>
              <a:ext cx="0" cy="47372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80" idx="3"/>
            </p:cNvCxnSpPr>
            <p:nvPr/>
          </p:nvCxnSpPr>
          <p:spPr>
            <a:xfrm>
              <a:off x="4804807" y="1748018"/>
              <a:ext cx="0" cy="472066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8" idx="1"/>
            </p:cNvCxnSpPr>
            <p:nvPr/>
          </p:nvCxnSpPr>
          <p:spPr>
            <a:xfrm>
              <a:off x="5372487" y="1518553"/>
              <a:ext cx="1" cy="495894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8" idx="2"/>
            </p:cNvCxnSpPr>
            <p:nvPr/>
          </p:nvCxnSpPr>
          <p:spPr>
            <a:xfrm>
              <a:off x="5437965" y="565701"/>
              <a:ext cx="1710" cy="59454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8" idx="3"/>
            </p:cNvCxnSpPr>
            <p:nvPr/>
          </p:nvCxnSpPr>
          <p:spPr>
            <a:xfrm>
              <a:off x="5503443" y="541731"/>
              <a:ext cx="3419" cy="59357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19" idx="1"/>
            </p:cNvCxnSpPr>
            <p:nvPr/>
          </p:nvCxnSpPr>
          <p:spPr>
            <a:xfrm>
              <a:off x="5665501" y="588309"/>
              <a:ext cx="4344" cy="588881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9" idx="0"/>
            </p:cNvCxnSpPr>
            <p:nvPr/>
          </p:nvCxnSpPr>
          <p:spPr>
            <a:xfrm flipH="1">
              <a:off x="5764540" y="578623"/>
              <a:ext cx="19560" cy="58687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9" idx="3"/>
            </p:cNvCxnSpPr>
            <p:nvPr/>
          </p:nvCxnSpPr>
          <p:spPr>
            <a:xfrm>
              <a:off x="5859234" y="2047290"/>
              <a:ext cx="0" cy="442983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20" idx="1"/>
            </p:cNvCxnSpPr>
            <p:nvPr/>
          </p:nvCxnSpPr>
          <p:spPr>
            <a:xfrm flipH="1">
              <a:off x="5963356" y="577086"/>
              <a:ext cx="9646" cy="58931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77112" y="510355"/>
              <a:ext cx="0" cy="598736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394220" y="625133"/>
              <a:ext cx="0" cy="587265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6450040" y="625133"/>
              <a:ext cx="855" cy="586298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21" idx="3"/>
            </p:cNvCxnSpPr>
            <p:nvPr/>
          </p:nvCxnSpPr>
          <p:spPr>
            <a:xfrm>
              <a:off x="6670046" y="3473644"/>
              <a:ext cx="0" cy="300009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22" idx="1"/>
            </p:cNvCxnSpPr>
            <p:nvPr/>
          </p:nvCxnSpPr>
          <p:spPr>
            <a:xfrm flipH="1">
              <a:off x="6744176" y="568964"/>
              <a:ext cx="5835" cy="5901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830204" y="568510"/>
              <a:ext cx="4601" cy="585932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endCxn id="22" idx="2"/>
            </p:cNvCxnSpPr>
            <p:nvPr/>
          </p:nvCxnSpPr>
          <p:spPr>
            <a:xfrm flipH="1">
              <a:off x="6980522" y="2405350"/>
              <a:ext cx="6684" cy="408771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22" idx="3"/>
            </p:cNvCxnSpPr>
            <p:nvPr/>
          </p:nvCxnSpPr>
          <p:spPr>
            <a:xfrm>
              <a:off x="7216868" y="3226448"/>
              <a:ext cx="0" cy="324375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23" idx="1"/>
            </p:cNvCxnSpPr>
            <p:nvPr/>
          </p:nvCxnSpPr>
          <p:spPr>
            <a:xfrm>
              <a:off x="7354781" y="2698644"/>
              <a:ext cx="0" cy="378238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441050" y="919043"/>
              <a:ext cx="0" cy="5599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546386" y="573126"/>
              <a:ext cx="5947" cy="585832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663909" y="3353656"/>
              <a:ext cx="0" cy="309205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725989" y="3353137"/>
              <a:ext cx="4136" cy="30855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223554" y="878072"/>
              <a:ext cx="0" cy="555699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399630" y="815505"/>
              <a:ext cx="0" cy="56231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8498075" y="573109"/>
              <a:ext cx="0" cy="58691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198" idx="1"/>
            </p:cNvCxnSpPr>
            <p:nvPr/>
          </p:nvCxnSpPr>
          <p:spPr>
            <a:xfrm>
              <a:off x="8563829"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endCxn id="198" idx="3"/>
            </p:cNvCxnSpPr>
            <p:nvPr/>
          </p:nvCxnSpPr>
          <p:spPr>
            <a:xfrm>
              <a:off x="8646977"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25" idx="1"/>
            </p:cNvCxnSpPr>
            <p:nvPr/>
          </p:nvCxnSpPr>
          <p:spPr>
            <a:xfrm flipH="1">
              <a:off x="8738306" y="1578948"/>
              <a:ext cx="7516" cy="489877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8994618" y="576200"/>
              <a:ext cx="3093" cy="58588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endCxn id="25" idx="3"/>
            </p:cNvCxnSpPr>
            <p:nvPr/>
          </p:nvCxnSpPr>
          <p:spPr>
            <a:xfrm>
              <a:off x="9026915" y="563907"/>
              <a:ext cx="0" cy="591381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H="1">
              <a:off x="7413429" y="2708653"/>
              <a:ext cx="1710" cy="373365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8114321" y="4417953"/>
              <a:ext cx="2427" cy="201711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971682" y="4405542"/>
              <a:ext cx="1710" cy="202952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856339" y="2474103"/>
              <a:ext cx="0" cy="396820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31422"/>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479525" y="568187"/>
              <a:ext cx="0" cy="585964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3328564" y="5854826"/>
            <a:ext cx="3698448" cy="369332"/>
          </a:xfrm>
          <a:prstGeom prst="rect">
            <a:avLst/>
          </a:prstGeom>
          <a:solidFill>
            <a:schemeClr val="bg2">
              <a:alpha val="83000"/>
            </a:schemeClr>
          </a:solidFill>
        </p:spPr>
        <p:txBody>
          <a:bodyPr wrap="none" rtlCol="0">
            <a:spAutoFit/>
          </a:bodyPr>
          <a:lstStyle/>
          <a:p>
            <a:r>
              <a:rPr lang="en-US" b="1" dirty="0"/>
              <a:t>Flatten Transcripts to </a:t>
            </a:r>
            <a:r>
              <a:rPr lang="en-US" b="1" dirty="0" err="1"/>
              <a:t>Exonic</a:t>
            </a:r>
            <a:r>
              <a:rPr lang="en-US" b="1" dirty="0"/>
              <a:t> Regions</a:t>
            </a:r>
          </a:p>
        </p:txBody>
      </p:sp>
    </p:spTree>
    <p:extLst>
      <p:ext uri="{BB962C8B-B14F-4D97-AF65-F5344CB8AC3E}">
        <p14:creationId xmlns:p14="http://schemas.microsoft.com/office/powerpoint/2010/main" val="354394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95" y="176240"/>
            <a:ext cx="8523820" cy="1143000"/>
          </a:xfrm>
        </p:spPr>
        <p:txBody>
          <a:bodyPr>
            <a:noAutofit/>
          </a:bodyPr>
          <a:lstStyle/>
          <a:p>
            <a:r>
              <a:rPr lang="en-US" sz="2000" b="1" dirty="0"/>
              <a:t>Measure Differential Transcript Usage (DTU) via Differential Exon Usage (DEU)</a:t>
            </a:r>
          </a:p>
        </p:txBody>
      </p:sp>
      <p:grpSp>
        <p:nvGrpSpPr>
          <p:cNvPr id="5" name="Group 4"/>
          <p:cNvGrpSpPr/>
          <p:nvPr/>
        </p:nvGrpSpPr>
        <p:grpSpPr>
          <a:xfrm>
            <a:off x="502974" y="4499490"/>
            <a:ext cx="8243525" cy="93659"/>
            <a:chOff x="783390" y="6427835"/>
            <a:chExt cx="8243525" cy="9365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421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45711"/>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p:nvPr/>
        </p:nvCxnSpPr>
        <p:spPr>
          <a:xfrm>
            <a:off x="502974" y="3272771"/>
            <a:ext cx="16417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667151" y="3152121"/>
            <a:ext cx="7592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1609787" y="326324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794473" y="33172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027588" y="328229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2309132" y="32156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644011" y="3317221"/>
            <a:ext cx="4595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144695" y="3225146"/>
            <a:ext cx="11677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414221" y="3326746"/>
            <a:ext cx="5539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943746" y="254824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72699" y="334897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062180" y="33426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5144627" y="32759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393885" y="32378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476332" y="33807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671999" y="334897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6113804" y="3333096"/>
            <a:ext cx="566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463760" y="3164821"/>
            <a:ext cx="90629"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270207" y="2595761"/>
            <a:ext cx="11157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8080923" y="3663550"/>
            <a:ext cx="10173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8725948" y="2589205"/>
            <a:ext cx="3058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507992" y="3225428"/>
            <a:ext cx="16417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72169" y="3219078"/>
            <a:ext cx="75924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1614805" y="328892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799491" y="33714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032606" y="3241303"/>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314150" y="32825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649029" y="3415928"/>
            <a:ext cx="45953"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149713" y="3323853"/>
            <a:ext cx="11677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419239" y="3285753"/>
            <a:ext cx="55391"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3948764" y="3721043"/>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4177717" y="3301628"/>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067198" y="32444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149645" y="331432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5398903" y="32825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5481350" y="33556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5677017" y="32921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6118822" y="3247653"/>
            <a:ext cx="5667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6468778" y="3269878"/>
            <a:ext cx="90629"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7275225" y="3658136"/>
            <a:ext cx="111576"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8080923" y="2667002"/>
            <a:ext cx="10173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8739888" y="3651792"/>
            <a:ext cx="3058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408456" y="2198793"/>
            <a:ext cx="0" cy="20694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152400" y="219879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152400" y="240301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52400" y="260724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52400" y="281147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152400" y="301569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152400" y="321992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152400" y="342414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152400" y="362837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152400" y="383260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152400" y="403682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52400" y="424105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5" name="TextBox 244"/>
          <p:cNvSpPr txBox="1"/>
          <p:nvPr/>
        </p:nvSpPr>
        <p:spPr>
          <a:xfrm rot="20163499">
            <a:off x="96059" y="1788621"/>
            <a:ext cx="454121" cy="276999"/>
          </a:xfrm>
          <a:prstGeom prst="rect">
            <a:avLst/>
          </a:prstGeom>
          <a:noFill/>
        </p:spPr>
        <p:txBody>
          <a:bodyPr wrap="none" rtlCol="0">
            <a:spAutoFit/>
          </a:bodyPr>
          <a:lstStyle/>
          <a:p>
            <a:r>
              <a:rPr lang="en-US" sz="1200" dirty="0"/>
              <a:t>high</a:t>
            </a:r>
          </a:p>
        </p:txBody>
      </p:sp>
      <p:sp>
        <p:nvSpPr>
          <p:cNvPr id="247" name="TextBox 246"/>
          <p:cNvSpPr txBox="1"/>
          <p:nvPr/>
        </p:nvSpPr>
        <p:spPr>
          <a:xfrm rot="20163499">
            <a:off x="-39695" y="4292407"/>
            <a:ext cx="411140" cy="276999"/>
          </a:xfrm>
          <a:prstGeom prst="rect">
            <a:avLst/>
          </a:prstGeom>
          <a:noFill/>
        </p:spPr>
        <p:txBody>
          <a:bodyPr wrap="none" rtlCol="0">
            <a:spAutoFit/>
          </a:bodyPr>
          <a:lstStyle/>
          <a:p>
            <a:r>
              <a:rPr lang="en-US" sz="1200" dirty="0"/>
              <a:t>low</a:t>
            </a:r>
          </a:p>
        </p:txBody>
      </p:sp>
      <p:sp>
        <p:nvSpPr>
          <p:cNvPr id="248" name="TextBox 247"/>
          <p:cNvSpPr txBox="1"/>
          <p:nvPr/>
        </p:nvSpPr>
        <p:spPr>
          <a:xfrm>
            <a:off x="-1192" y="1404057"/>
            <a:ext cx="905867" cy="461665"/>
          </a:xfrm>
          <a:prstGeom prst="rect">
            <a:avLst/>
          </a:prstGeom>
          <a:noFill/>
        </p:spPr>
        <p:txBody>
          <a:bodyPr wrap="none" rtlCol="0">
            <a:spAutoFit/>
          </a:bodyPr>
          <a:lstStyle/>
          <a:p>
            <a:pPr algn="ctr"/>
            <a:r>
              <a:rPr lang="en-US" sz="1200" b="1" dirty="0"/>
              <a:t>Relative</a:t>
            </a:r>
            <a:br>
              <a:rPr lang="en-US" sz="1200" b="1" dirty="0"/>
            </a:br>
            <a:r>
              <a:rPr lang="en-US" sz="1200" b="1" dirty="0"/>
              <a:t> Expression</a:t>
            </a:r>
          </a:p>
        </p:txBody>
      </p:sp>
      <p:cxnSp>
        <p:nvCxnSpPr>
          <p:cNvPr id="249" name="Straight Connector 248"/>
          <p:cNvCxnSpPr/>
          <p:nvPr/>
        </p:nvCxnSpPr>
        <p:spPr>
          <a:xfrm flipV="1">
            <a:off x="667151" y="3164821"/>
            <a:ext cx="0" cy="10505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H="1" flipV="1">
            <a:off x="1426396" y="3152121"/>
            <a:ext cx="183391" cy="1111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flipH="1" flipV="1">
            <a:off x="1708712" y="3269879"/>
            <a:ext cx="90779" cy="5686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H="1">
            <a:off x="1874908" y="3285753"/>
            <a:ext cx="157698" cy="3146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2104920" y="3215621"/>
            <a:ext cx="209230" cy="7330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H="1" flipV="1">
            <a:off x="2403040" y="3215621"/>
            <a:ext cx="267876" cy="108232"/>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H="1">
            <a:off x="2694982" y="3219923"/>
            <a:ext cx="454731" cy="9729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H="1" flipV="1">
            <a:off x="3261474" y="3219923"/>
            <a:ext cx="152399" cy="10682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H="1">
            <a:off x="3474630" y="2548241"/>
            <a:ext cx="469116" cy="77850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flipV="1">
            <a:off x="4030528" y="2548241"/>
            <a:ext cx="142171" cy="80073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a:off x="4264500" y="3333096"/>
            <a:ext cx="802698" cy="95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H="1">
            <a:off x="5137736" y="3272771"/>
            <a:ext cx="11909" cy="698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H="1">
            <a:off x="5225200" y="3237846"/>
            <a:ext cx="173703" cy="349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H="1" flipV="1">
            <a:off x="5469440" y="3225428"/>
            <a:ext cx="11910" cy="15529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H="1">
            <a:off x="5551303" y="3355603"/>
            <a:ext cx="125714" cy="2511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flipH="1">
            <a:off x="5747555" y="3326746"/>
            <a:ext cx="366249" cy="63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flipH="1">
            <a:off x="6168769" y="3164821"/>
            <a:ext cx="300009" cy="17780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559407" y="2595761"/>
            <a:ext cx="710800" cy="55636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flipH="1" flipV="1">
            <a:off x="7381783" y="2589205"/>
            <a:ext cx="699140" cy="106893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flipH="1">
            <a:off x="8182662" y="2589205"/>
            <a:ext cx="543286" cy="107434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flipH="1" flipV="1">
            <a:off x="1431415" y="3237847"/>
            <a:ext cx="178372" cy="5425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flipH="1" flipV="1">
            <a:off x="1708713" y="3301629"/>
            <a:ext cx="90778" cy="790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flipH="1">
            <a:off x="1893399" y="3247653"/>
            <a:ext cx="134189" cy="1238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H="1" flipV="1">
            <a:off x="2121495" y="3247653"/>
            <a:ext cx="187637" cy="346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H="1" flipV="1">
            <a:off x="2408057" y="3292103"/>
            <a:ext cx="262859" cy="13204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H="1">
            <a:off x="2689965" y="3323853"/>
            <a:ext cx="459748" cy="920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H="1">
            <a:off x="3266491" y="3282296"/>
            <a:ext cx="152748" cy="444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H="1" flipV="1">
            <a:off x="3469613" y="3292104"/>
            <a:ext cx="479151" cy="42893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H="1">
            <a:off x="4030528" y="3301629"/>
            <a:ext cx="147189" cy="41941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flipH="1">
            <a:off x="4259481" y="3244478"/>
            <a:ext cx="807717" cy="571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H="1" flipV="1">
            <a:off x="5137736" y="3244479"/>
            <a:ext cx="19813" cy="7274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H="1">
            <a:off x="5220182" y="3285753"/>
            <a:ext cx="178721" cy="285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flipH="1" flipV="1">
            <a:off x="5469440" y="3288929"/>
            <a:ext cx="24622" cy="6667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H="1">
            <a:off x="5556906" y="3288928"/>
            <a:ext cx="120111" cy="600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flipH="1">
            <a:off x="5752572" y="3244478"/>
            <a:ext cx="366250" cy="476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flipH="1" flipV="1">
            <a:off x="6175498" y="3247654"/>
            <a:ext cx="293280" cy="155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flipH="1" flipV="1">
            <a:off x="6554389" y="3269880"/>
            <a:ext cx="720836" cy="38191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flipH="1">
            <a:off x="7398378" y="2667002"/>
            <a:ext cx="682545" cy="98791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flipH="1" flipV="1">
            <a:off x="8182662" y="2667002"/>
            <a:ext cx="557226" cy="99654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825394" y="1660812"/>
            <a:ext cx="5297409" cy="3371719"/>
            <a:chOff x="3825394" y="1660812"/>
            <a:chExt cx="5297409" cy="3371719"/>
          </a:xfrm>
        </p:grpSpPr>
        <p:sp>
          <p:nvSpPr>
            <p:cNvPr id="368" name="Rectangle 367"/>
            <p:cNvSpPr/>
            <p:nvPr/>
          </p:nvSpPr>
          <p:spPr>
            <a:xfrm>
              <a:off x="387956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7210547"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800897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8634551"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extBox 371"/>
            <p:cNvSpPr txBox="1"/>
            <p:nvPr/>
          </p:nvSpPr>
          <p:spPr>
            <a:xfrm rot="20530266">
              <a:off x="3825394" y="1660812"/>
              <a:ext cx="690063" cy="276999"/>
            </a:xfrm>
            <a:prstGeom prst="rect">
              <a:avLst/>
            </a:prstGeom>
            <a:noFill/>
          </p:spPr>
          <p:txBody>
            <a:bodyPr wrap="none" rtlCol="0">
              <a:spAutoFit/>
            </a:bodyPr>
            <a:lstStyle/>
            <a:p>
              <a:r>
                <a:rPr lang="en-US" sz="1200" dirty="0"/>
                <a:t>P = 1e-8</a:t>
              </a:r>
            </a:p>
          </p:txBody>
        </p:sp>
        <p:sp>
          <p:nvSpPr>
            <p:cNvPr id="373" name="TextBox 372"/>
            <p:cNvSpPr txBox="1"/>
            <p:nvPr/>
          </p:nvSpPr>
          <p:spPr>
            <a:xfrm rot="20530266">
              <a:off x="6969897" y="1660812"/>
              <a:ext cx="768059" cy="276999"/>
            </a:xfrm>
            <a:prstGeom prst="rect">
              <a:avLst/>
            </a:prstGeom>
            <a:noFill/>
          </p:spPr>
          <p:txBody>
            <a:bodyPr wrap="none" rtlCol="0">
              <a:spAutoFit/>
            </a:bodyPr>
            <a:lstStyle/>
            <a:p>
              <a:r>
                <a:rPr lang="en-US" sz="1200" dirty="0"/>
                <a:t>P = 1e-11</a:t>
              </a:r>
            </a:p>
          </p:txBody>
        </p:sp>
        <p:sp>
          <p:nvSpPr>
            <p:cNvPr id="374" name="TextBox 373"/>
            <p:cNvSpPr txBox="1"/>
            <p:nvPr/>
          </p:nvSpPr>
          <p:spPr>
            <a:xfrm rot="20530266">
              <a:off x="7765087" y="1660812"/>
              <a:ext cx="690063" cy="276999"/>
            </a:xfrm>
            <a:prstGeom prst="rect">
              <a:avLst/>
            </a:prstGeom>
            <a:noFill/>
          </p:spPr>
          <p:txBody>
            <a:bodyPr wrap="none" rtlCol="0">
              <a:spAutoFit/>
            </a:bodyPr>
            <a:lstStyle/>
            <a:p>
              <a:r>
                <a:rPr lang="en-US" sz="1200" dirty="0"/>
                <a:t>P = 1e-9</a:t>
              </a:r>
            </a:p>
          </p:txBody>
        </p:sp>
        <p:sp>
          <p:nvSpPr>
            <p:cNvPr id="375" name="TextBox 374"/>
            <p:cNvSpPr txBox="1"/>
            <p:nvPr/>
          </p:nvSpPr>
          <p:spPr>
            <a:xfrm rot="20530266">
              <a:off x="8432740" y="1660812"/>
              <a:ext cx="690063" cy="276999"/>
            </a:xfrm>
            <a:prstGeom prst="rect">
              <a:avLst/>
            </a:prstGeom>
            <a:noFill/>
          </p:spPr>
          <p:txBody>
            <a:bodyPr wrap="none" rtlCol="0">
              <a:spAutoFit/>
            </a:bodyPr>
            <a:lstStyle/>
            <a:p>
              <a:r>
                <a:rPr lang="en-US" sz="1200" dirty="0"/>
                <a:t>P = 1e-6</a:t>
              </a:r>
            </a:p>
          </p:txBody>
        </p:sp>
      </p:grpSp>
      <p:sp>
        <p:nvSpPr>
          <p:cNvPr id="4" name="TextBox 3"/>
          <p:cNvSpPr txBox="1"/>
          <p:nvPr/>
        </p:nvSpPr>
        <p:spPr>
          <a:xfrm>
            <a:off x="507992" y="2369366"/>
            <a:ext cx="1060544" cy="646331"/>
          </a:xfrm>
          <a:prstGeom prst="rect">
            <a:avLst/>
          </a:prstGeom>
          <a:noFill/>
        </p:spPr>
        <p:txBody>
          <a:bodyPr wrap="none" rtlCol="0">
            <a:spAutoFit/>
          </a:bodyPr>
          <a:lstStyle/>
          <a:p>
            <a:r>
              <a:rPr lang="en-US" dirty="0">
                <a:solidFill>
                  <a:srgbClr val="F69F22"/>
                </a:solidFill>
              </a:rPr>
              <a:t>Sample A</a:t>
            </a:r>
          </a:p>
          <a:p>
            <a:r>
              <a:rPr lang="en-US" dirty="0">
                <a:solidFill>
                  <a:srgbClr val="660066"/>
                </a:solidFill>
              </a:rPr>
              <a:t>Sample B</a:t>
            </a:r>
          </a:p>
        </p:txBody>
      </p:sp>
    </p:spTree>
    <p:extLst>
      <p:ext uri="{BB962C8B-B14F-4D97-AF65-F5344CB8AC3E}">
        <p14:creationId xmlns:p14="http://schemas.microsoft.com/office/powerpoint/2010/main" val="3375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46.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02522" cy="1455075"/>
          </a:xfrm>
          <a:prstGeom prst="rect">
            <a:avLst/>
          </a:prstGeom>
        </p:spPr>
      </p:pic>
      <p:pic>
        <p:nvPicPr>
          <p:cNvPr id="6" name="Picture 5" descr="Screen Shot 2018-01-15 at 2.4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366" y="1269890"/>
            <a:ext cx="5318737" cy="5443785"/>
          </a:xfrm>
          <a:prstGeom prst="rect">
            <a:avLst/>
          </a:prstGeom>
        </p:spPr>
      </p:pic>
      <p:sp>
        <p:nvSpPr>
          <p:cNvPr id="7" name="TextBox 6"/>
          <p:cNvSpPr txBox="1"/>
          <p:nvPr/>
        </p:nvSpPr>
        <p:spPr>
          <a:xfrm>
            <a:off x="341007" y="5620444"/>
            <a:ext cx="2559602" cy="369332"/>
          </a:xfrm>
          <a:prstGeom prst="rect">
            <a:avLst/>
          </a:prstGeom>
          <a:noFill/>
        </p:spPr>
        <p:txBody>
          <a:bodyPr wrap="none" rtlCol="0">
            <a:spAutoFit/>
          </a:bodyPr>
          <a:lstStyle/>
          <a:p>
            <a:r>
              <a:rPr lang="en-US" dirty="0"/>
              <a:t>Flattened gene structure:</a:t>
            </a:r>
          </a:p>
        </p:txBody>
      </p:sp>
      <p:sp>
        <p:nvSpPr>
          <p:cNvPr id="8" name="TextBox 7"/>
          <p:cNvSpPr txBox="1"/>
          <p:nvPr/>
        </p:nvSpPr>
        <p:spPr>
          <a:xfrm>
            <a:off x="346968" y="2222309"/>
            <a:ext cx="2083398" cy="369332"/>
          </a:xfrm>
          <a:prstGeom prst="rect">
            <a:avLst/>
          </a:prstGeom>
          <a:noFill/>
        </p:spPr>
        <p:txBody>
          <a:bodyPr wrap="none" rtlCol="0">
            <a:spAutoFit/>
          </a:bodyPr>
          <a:lstStyle/>
          <a:p>
            <a:r>
              <a:rPr lang="en-US" dirty="0"/>
              <a:t>Averaged Replicates</a:t>
            </a:r>
          </a:p>
        </p:txBody>
      </p:sp>
      <p:sp>
        <p:nvSpPr>
          <p:cNvPr id="9" name="TextBox 8"/>
          <p:cNvSpPr txBox="1"/>
          <p:nvPr/>
        </p:nvSpPr>
        <p:spPr>
          <a:xfrm>
            <a:off x="470356" y="4130612"/>
            <a:ext cx="1546780" cy="369332"/>
          </a:xfrm>
          <a:prstGeom prst="rect">
            <a:avLst/>
          </a:prstGeom>
          <a:noFill/>
        </p:spPr>
        <p:txBody>
          <a:bodyPr wrap="none" rtlCol="0">
            <a:spAutoFit/>
          </a:bodyPr>
          <a:lstStyle/>
          <a:p>
            <a:r>
              <a:rPr lang="en-US" dirty="0"/>
              <a:t>Each Replicate</a:t>
            </a:r>
          </a:p>
        </p:txBody>
      </p:sp>
      <p:sp>
        <p:nvSpPr>
          <p:cNvPr id="11" name="TextBox 10"/>
          <p:cNvSpPr txBox="1"/>
          <p:nvPr/>
        </p:nvSpPr>
        <p:spPr>
          <a:xfrm>
            <a:off x="5561485" y="3925149"/>
            <a:ext cx="299631" cy="369332"/>
          </a:xfrm>
          <a:prstGeom prst="rect">
            <a:avLst/>
          </a:prstGeom>
          <a:noFill/>
        </p:spPr>
        <p:txBody>
          <a:bodyPr wrap="none" rtlCol="0">
            <a:spAutoFit/>
          </a:bodyPr>
          <a:lstStyle/>
          <a:p>
            <a:r>
              <a:rPr lang="en-US" dirty="0">
                <a:solidFill>
                  <a:srgbClr val="FF0000"/>
                </a:solidFill>
              </a:rPr>
              <a:t>*</a:t>
            </a:r>
          </a:p>
        </p:txBody>
      </p:sp>
      <p:sp>
        <p:nvSpPr>
          <p:cNvPr id="12" name="TextBox 11"/>
          <p:cNvSpPr txBox="1"/>
          <p:nvPr/>
        </p:nvSpPr>
        <p:spPr>
          <a:xfrm>
            <a:off x="5560554" y="2072917"/>
            <a:ext cx="299631"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13622663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Tree>
    <p:extLst>
      <p:ext uri="{BB962C8B-B14F-4D97-AF65-F5344CB8AC3E}">
        <p14:creationId xmlns:p14="http://schemas.microsoft.com/office/powerpoint/2010/main" val="38577394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
        <p:nvSpPr>
          <p:cNvPr id="7" name="TextBox 6"/>
          <p:cNvSpPr txBox="1"/>
          <p:nvPr/>
        </p:nvSpPr>
        <p:spPr>
          <a:xfrm>
            <a:off x="1011263" y="6137806"/>
            <a:ext cx="6691367" cy="646331"/>
          </a:xfrm>
          <a:prstGeom prst="rect">
            <a:avLst/>
          </a:prstGeom>
          <a:noFill/>
        </p:spPr>
        <p:txBody>
          <a:bodyPr wrap="none" rtlCol="0">
            <a:spAutoFit/>
          </a:bodyPr>
          <a:lstStyle/>
          <a:p>
            <a:r>
              <a:rPr lang="en-US" dirty="0"/>
              <a:t>Similar method and protocols now integrated into Trinity:</a:t>
            </a:r>
            <a:br>
              <a:rPr lang="en-US" dirty="0"/>
            </a:br>
            <a:r>
              <a:rPr lang="en-US" dirty="0">
                <a:hlinkClick r:id="rId3"/>
              </a:rPr>
              <a:t>https://github.com/trinityrnaseq/trinityrnaseq/wiki/SuperTranscripts</a:t>
            </a:r>
            <a:endParaRPr lang="en-US"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4"/>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a:t>Linearize graph via topological sorting </a:t>
              </a:r>
            </a:p>
            <a:p>
              <a:r>
                <a:rPr lang="en-US" sz="1400" dirty="0"/>
                <a:t>or graph multiple alignment</a:t>
              </a:r>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a:t>DEXseq</a:t>
              </a:r>
              <a:r>
                <a:rPr lang="en-US" sz="1200" dirty="0"/>
                <a:t> for DTU,</a:t>
              </a:r>
            </a:p>
            <a:p>
              <a:r>
                <a:rPr lang="en-US" sz="1200" dirty="0"/>
                <a:t>GATK for Variant Detection</a:t>
              </a:r>
            </a:p>
          </p:txBody>
        </p:sp>
      </p:grpSp>
      <p:sp>
        <p:nvSpPr>
          <p:cNvPr id="2" name="Rectangle 1"/>
          <p:cNvSpPr/>
          <p:nvPr/>
        </p:nvSpPr>
        <p:spPr>
          <a:xfrm>
            <a:off x="834878" y="4185943"/>
            <a:ext cx="7513926" cy="19518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7635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
        <p:nvSpPr>
          <p:cNvPr id="7" name="TextBox 6"/>
          <p:cNvSpPr txBox="1"/>
          <p:nvPr/>
        </p:nvSpPr>
        <p:spPr>
          <a:xfrm>
            <a:off x="1011263" y="6137806"/>
            <a:ext cx="6691367" cy="646331"/>
          </a:xfrm>
          <a:prstGeom prst="rect">
            <a:avLst/>
          </a:prstGeom>
          <a:noFill/>
        </p:spPr>
        <p:txBody>
          <a:bodyPr wrap="none" rtlCol="0">
            <a:spAutoFit/>
          </a:bodyPr>
          <a:lstStyle/>
          <a:p>
            <a:r>
              <a:rPr lang="en-US" dirty="0"/>
              <a:t>Similar method and protocols now integrated into Trinity:</a:t>
            </a:r>
            <a:br>
              <a:rPr lang="en-US" dirty="0"/>
            </a:br>
            <a:r>
              <a:rPr lang="en-US" dirty="0">
                <a:hlinkClick r:id="rId3"/>
              </a:rPr>
              <a:t>https://github.com/trinityrnaseq/trinityrnaseq/wiki/SuperTranscripts</a:t>
            </a:r>
            <a:endParaRPr lang="en-US"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4"/>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a:t>Linearize graph via topological sorting </a:t>
              </a:r>
            </a:p>
            <a:p>
              <a:r>
                <a:rPr lang="en-US" sz="1400" dirty="0"/>
                <a:t>or graph multiple alignment</a:t>
              </a:r>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a:t>DEXseq</a:t>
              </a:r>
              <a:r>
                <a:rPr lang="en-US" sz="1200" dirty="0"/>
                <a:t> for DTU,</a:t>
              </a:r>
            </a:p>
            <a:p>
              <a:r>
                <a:rPr lang="en-US" sz="1200" dirty="0"/>
                <a:t>GATK for Variant Detection</a:t>
              </a:r>
            </a:p>
          </p:txBody>
        </p:sp>
      </p:grpSp>
    </p:spTree>
    <p:extLst>
      <p:ext uri="{BB962C8B-B14F-4D97-AF65-F5344CB8AC3E}">
        <p14:creationId xmlns:p14="http://schemas.microsoft.com/office/powerpoint/2010/main" val="41483435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625866"/>
          </a:xfrm>
        </p:spPr>
        <p:txBody>
          <a:bodyPr>
            <a:noAutofit/>
          </a:bodyPr>
          <a:lstStyle/>
          <a:p>
            <a:r>
              <a:rPr lang="en-US" sz="2400" dirty="0"/>
              <a:t>Too complex… don’t guess from short reads, use long reads.</a:t>
            </a:r>
          </a:p>
        </p:txBody>
      </p:sp>
      <p:pic>
        <p:nvPicPr>
          <p:cNvPr id="4" name="Picture 3" descr="hgt_genome_586f_514d00.png"/>
          <p:cNvPicPr>
            <a:picLocks noChangeAspect="1"/>
          </p:cNvPicPr>
          <p:nvPr/>
        </p:nvPicPr>
        <p:blipFill rotWithShape="1">
          <a:blip r:embed="rId3">
            <a:extLst>
              <a:ext uri="{28A0092B-C50C-407E-A947-70E740481C1C}">
                <a14:useLocalDpi xmlns:a14="http://schemas.microsoft.com/office/drawing/2010/main" val="0"/>
              </a:ext>
            </a:extLst>
          </a:blip>
          <a:srcRect t="14240" b="25483"/>
          <a:stretch/>
        </p:blipFill>
        <p:spPr>
          <a:xfrm>
            <a:off x="-469861" y="1030440"/>
            <a:ext cx="9502891" cy="5252803"/>
          </a:xfrm>
          <a:prstGeom prst="rect">
            <a:avLst/>
          </a:prstGeom>
        </p:spPr>
      </p:pic>
      <p:sp>
        <p:nvSpPr>
          <p:cNvPr id="5" name="TextBox 4"/>
          <p:cNvSpPr txBox="1"/>
          <p:nvPr/>
        </p:nvSpPr>
        <p:spPr>
          <a:xfrm>
            <a:off x="224684" y="3198455"/>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454858"/>
            <a:ext cx="4819010" cy="646331"/>
          </a:xfrm>
          <a:prstGeom prst="rect">
            <a:avLst/>
          </a:prstGeom>
          <a:noFill/>
        </p:spPr>
        <p:txBody>
          <a:bodyPr wrap="none" rtlCol="0">
            <a:spAutoFit/>
          </a:bodyPr>
          <a:lstStyle/>
          <a:p>
            <a:r>
              <a:rPr lang="en-US" dirty="0"/>
              <a:t>Which isoforms are expressed?</a:t>
            </a:r>
          </a:p>
          <a:p>
            <a:r>
              <a:rPr lang="en-US" dirty="0"/>
              <a:t>Is there evidence of differential transcript usage?</a:t>
            </a:r>
          </a:p>
        </p:txBody>
      </p:sp>
      <p:grpSp>
        <p:nvGrpSpPr>
          <p:cNvPr id="12" name="Group 11">
            <a:extLst>
              <a:ext uri="{FF2B5EF4-FFF2-40B4-BE49-F238E27FC236}">
                <a16:creationId xmlns:a16="http://schemas.microsoft.com/office/drawing/2014/main" id="{F590772E-C219-304A-8B31-79712A7845BB}"/>
              </a:ext>
            </a:extLst>
          </p:cNvPr>
          <p:cNvGrpSpPr/>
          <p:nvPr/>
        </p:nvGrpSpPr>
        <p:grpSpPr>
          <a:xfrm>
            <a:off x="2809101" y="1200222"/>
            <a:ext cx="4351927" cy="1388161"/>
            <a:chOff x="2336136" y="5711261"/>
            <a:chExt cx="4351927" cy="1388161"/>
          </a:xfrm>
        </p:grpSpPr>
        <p:sp>
          <p:nvSpPr>
            <p:cNvPr id="11" name="Rectangle 10">
              <a:extLst>
                <a:ext uri="{FF2B5EF4-FFF2-40B4-BE49-F238E27FC236}">
                  <a16:creationId xmlns:a16="http://schemas.microsoft.com/office/drawing/2014/main" id="{CD44E26D-E8B3-3F4F-9E93-D4743D6F1DAB}"/>
                </a:ext>
              </a:extLst>
            </p:cNvPr>
            <p:cNvSpPr/>
            <p:nvPr/>
          </p:nvSpPr>
          <p:spPr>
            <a:xfrm>
              <a:off x="2336136" y="5711261"/>
              <a:ext cx="4351927" cy="138816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56D6C550-C7CB-F240-8395-3B5A5AFA7CF1}"/>
                </a:ext>
              </a:extLst>
            </p:cNvPr>
            <p:cNvGrpSpPr/>
            <p:nvPr/>
          </p:nvGrpSpPr>
          <p:grpSpPr>
            <a:xfrm>
              <a:off x="2336136" y="5711261"/>
              <a:ext cx="4351927" cy="1388161"/>
              <a:chOff x="3467769" y="5370822"/>
              <a:chExt cx="4351927" cy="1388161"/>
            </a:xfrm>
            <a:solidFill>
              <a:schemeClr val="bg1"/>
            </a:solidFill>
          </p:grpSpPr>
          <p:pic>
            <p:nvPicPr>
              <p:cNvPr id="8" name="Picture 7" descr="nanopore_animated.gif">
                <a:extLst>
                  <a:ext uri="{FF2B5EF4-FFF2-40B4-BE49-F238E27FC236}">
                    <a16:creationId xmlns:a16="http://schemas.microsoft.com/office/drawing/2014/main" id="{BB44729D-3C86-844D-98D1-43381F5A4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082" y="5370822"/>
                <a:ext cx="3163614" cy="1388161"/>
              </a:xfrm>
              <a:prstGeom prst="rect">
                <a:avLst/>
              </a:prstGeom>
              <a:grpFill/>
            </p:spPr>
          </p:pic>
          <p:pic>
            <p:nvPicPr>
              <p:cNvPr id="9" name="Picture 8">
                <a:extLst>
                  <a:ext uri="{FF2B5EF4-FFF2-40B4-BE49-F238E27FC236}">
                    <a16:creationId xmlns:a16="http://schemas.microsoft.com/office/drawing/2014/main" id="{87862406-1786-6A4F-9063-C854BB02C113}"/>
                  </a:ext>
                </a:extLst>
              </p:cNvPr>
              <p:cNvPicPr>
                <a:picLocks noChangeAspect="1"/>
              </p:cNvPicPr>
              <p:nvPr/>
            </p:nvPicPr>
            <p:blipFill>
              <a:blip r:embed="rId5"/>
              <a:stretch>
                <a:fillRect/>
              </a:stretch>
            </p:blipFill>
            <p:spPr>
              <a:xfrm>
                <a:off x="3467769" y="5379315"/>
                <a:ext cx="1540421" cy="903928"/>
              </a:xfrm>
              <a:prstGeom prst="rect">
                <a:avLst/>
              </a:prstGeom>
              <a:grpFill/>
            </p:spPr>
          </p:pic>
        </p:grpSp>
      </p:grpSp>
    </p:spTree>
    <p:extLst>
      <p:ext uri="{BB962C8B-B14F-4D97-AF65-F5344CB8AC3E}">
        <p14:creationId xmlns:p14="http://schemas.microsoft.com/office/powerpoint/2010/main" val="31767160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a:t>Visualization of DE results</a:t>
            </a:r>
            <a:br>
              <a:rPr lang="en-US" dirty="0"/>
            </a:br>
            <a:r>
              <a:rPr lang="en-US" dirty="0"/>
              <a:t>and Expression Profiling</a:t>
            </a:r>
          </a:p>
        </p:txBody>
      </p:sp>
    </p:spTree>
    <p:extLst>
      <p:ext uri="{BB962C8B-B14F-4D97-AF65-F5344CB8AC3E}">
        <p14:creationId xmlns:p14="http://schemas.microsoft.com/office/powerpoint/2010/main" val="2964443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a:t>Volcano plot</a:t>
            </a:r>
          </a:p>
          <a:p>
            <a:pPr algn="ctr"/>
            <a:r>
              <a:rPr lang="en-US" dirty="0"/>
              <a:t>( fold change vs. significance)</a:t>
            </a:r>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a:t>MA plot</a:t>
            </a:r>
          </a:p>
          <a:p>
            <a:pPr algn="ctr"/>
            <a:r>
              <a:rPr lang="en-US" dirty="0"/>
              <a:t>(abundance vs. fold change)</a:t>
            </a:r>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a:t>Significantly differently expressed transcripts have FDR &lt;= 0.001</a:t>
            </a:r>
          </a:p>
          <a:p>
            <a:pPr algn="ctr"/>
            <a:r>
              <a:rPr lang="en-US" dirty="0"/>
              <a:t>(shown in red)</a:t>
            </a:r>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a:t>Plotting Pairwise Differential Expression Data</a:t>
            </a:r>
          </a:p>
        </p:txBody>
      </p:sp>
      <p:sp>
        <p:nvSpPr>
          <p:cNvPr id="2" name="TextBox 1"/>
          <p:cNvSpPr txBox="1"/>
          <p:nvPr/>
        </p:nvSpPr>
        <p:spPr>
          <a:xfrm>
            <a:off x="4917004" y="4169188"/>
            <a:ext cx="3712587" cy="369332"/>
          </a:xfrm>
          <a:prstGeom prst="rect">
            <a:avLst/>
          </a:prstGeom>
          <a:solidFill>
            <a:schemeClr val="bg1"/>
          </a:solidFill>
        </p:spPr>
        <p:txBody>
          <a:bodyPr wrap="none" rtlCol="0">
            <a:spAutoFit/>
          </a:bodyPr>
          <a:lstStyle/>
          <a:p>
            <a:r>
              <a:rPr lang="en-US" dirty="0"/>
              <a:t>Log</a:t>
            </a:r>
            <a:r>
              <a:rPr lang="en-US" baseline="-25000" dirty="0"/>
              <a:t>2</a:t>
            </a:r>
            <a:r>
              <a:rPr lang="en-US" dirty="0"/>
              <a:t> Average Expression level </a:t>
            </a:r>
            <a:r>
              <a:rPr lang="en-US" sz="1400" dirty="0"/>
              <a:t>(A of MA)</a:t>
            </a:r>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a:t>Log</a:t>
            </a:r>
            <a:r>
              <a:rPr lang="en-US" baseline="-25000" dirty="0"/>
              <a:t>2</a:t>
            </a:r>
            <a:r>
              <a:rPr lang="en-US" dirty="0"/>
              <a:t> (fold change)</a:t>
            </a:r>
          </a:p>
        </p:txBody>
      </p:sp>
      <p:sp>
        <p:nvSpPr>
          <p:cNvPr id="13" name="TextBox 12"/>
          <p:cNvSpPr txBox="1"/>
          <p:nvPr/>
        </p:nvSpPr>
        <p:spPr>
          <a:xfrm rot="16200000">
            <a:off x="3163457" y="2607777"/>
            <a:ext cx="2781581" cy="369332"/>
          </a:xfrm>
          <a:prstGeom prst="rect">
            <a:avLst/>
          </a:prstGeom>
          <a:solidFill>
            <a:schemeClr val="bg1"/>
          </a:solidFill>
        </p:spPr>
        <p:txBody>
          <a:bodyPr wrap="none" rtlCol="0">
            <a:spAutoFit/>
          </a:bodyPr>
          <a:lstStyle/>
          <a:p>
            <a:r>
              <a:rPr lang="en-US" dirty="0"/>
              <a:t>Log</a:t>
            </a:r>
            <a:r>
              <a:rPr lang="en-US" baseline="-25000" dirty="0"/>
              <a:t>2</a:t>
            </a:r>
            <a:r>
              <a:rPr lang="en-US" dirty="0"/>
              <a:t> (fold change) </a:t>
            </a:r>
            <a:r>
              <a:rPr lang="en-US" sz="1400" dirty="0"/>
              <a:t>(M of MA)</a:t>
            </a:r>
          </a:p>
        </p:txBody>
      </p:sp>
      <p:sp>
        <p:nvSpPr>
          <p:cNvPr id="3" name="TextBox 2"/>
          <p:cNvSpPr txBox="1"/>
          <p:nvPr/>
        </p:nvSpPr>
        <p:spPr>
          <a:xfrm rot="16200000">
            <a:off x="170828" y="2683961"/>
            <a:ext cx="1233669" cy="369332"/>
          </a:xfrm>
          <a:prstGeom prst="rect">
            <a:avLst/>
          </a:prstGeom>
          <a:solidFill>
            <a:srgbClr val="FFFFFF"/>
          </a:solidFill>
        </p:spPr>
        <p:txBody>
          <a:bodyPr wrap="none" rtlCol="0">
            <a:spAutoFit/>
          </a:bodyPr>
          <a:lstStyle/>
          <a:p>
            <a:r>
              <a:rPr lang="en-US" dirty="0"/>
              <a:t>Log</a:t>
            </a:r>
            <a:r>
              <a:rPr lang="en-US" baseline="-25000" dirty="0"/>
              <a:t>10</a:t>
            </a:r>
            <a:r>
              <a:rPr lang="en-US" dirty="0"/>
              <a:t> (FDR)</a:t>
            </a:r>
          </a:p>
        </p:txBody>
      </p:sp>
    </p:spTree>
    <p:extLst>
      <p:ext uri="{BB962C8B-B14F-4D97-AF65-F5344CB8AC3E}">
        <p14:creationId xmlns:p14="http://schemas.microsoft.com/office/powerpoint/2010/main" val="424972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3"/>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7"/>
            <a:stretch>
              <a:fillRect/>
            </a:stretch>
          </p:blipFill>
          <p:spPr>
            <a:xfrm>
              <a:off x="5227781" y="4095120"/>
              <a:ext cx="1579588" cy="2251753"/>
            </a:xfrm>
            <a:prstGeom prst="rect">
              <a:avLst/>
            </a:prstGeom>
          </p:spPr>
        </p:pic>
        <p:pic>
          <p:nvPicPr>
            <p:cNvPr id="8" name="Picture 7"/>
            <p:cNvPicPr>
              <a:picLocks noChangeAspect="1"/>
            </p:cNvPicPr>
            <p:nvPr/>
          </p:nvPicPr>
          <p:blipFill>
            <a:blip r:embed="rId8"/>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9"/>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0"/>
          <a:stretch>
            <a:fillRect/>
          </a:stretch>
        </p:blipFill>
        <p:spPr>
          <a:xfrm>
            <a:off x="1110367" y="509537"/>
            <a:ext cx="2798419" cy="2988973"/>
          </a:xfrm>
          <a:prstGeom prst="rect">
            <a:avLst/>
          </a:prstGeom>
        </p:spPr>
      </p:pic>
    </p:spTree>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DEA51-7AB0-1549-9069-E815E3694562}"/>
              </a:ext>
            </a:extLst>
          </p:cNvPr>
          <p:cNvPicPr>
            <a:picLocks noChangeAspect="1"/>
          </p:cNvPicPr>
          <p:nvPr/>
        </p:nvPicPr>
        <p:blipFill>
          <a:blip r:embed="rId3"/>
          <a:stretch>
            <a:fillRect/>
          </a:stretch>
        </p:blipFill>
        <p:spPr>
          <a:xfrm>
            <a:off x="4290540" y="4336362"/>
            <a:ext cx="998034" cy="584103"/>
          </a:xfrm>
          <a:prstGeom prst="rect">
            <a:avLst/>
          </a:prstGeom>
        </p:spPr>
      </p:pic>
      <p:pic>
        <p:nvPicPr>
          <p:cNvPr id="8" name="Picture 7">
            <a:extLst>
              <a:ext uri="{FF2B5EF4-FFF2-40B4-BE49-F238E27FC236}">
                <a16:creationId xmlns:a16="http://schemas.microsoft.com/office/drawing/2014/main" id="{2676B2AA-74A1-4444-B583-9680CE5A1F86}"/>
              </a:ext>
            </a:extLst>
          </p:cNvPr>
          <p:cNvPicPr>
            <a:picLocks noChangeAspect="1"/>
          </p:cNvPicPr>
          <p:nvPr/>
        </p:nvPicPr>
        <p:blipFill>
          <a:blip r:embed="rId4"/>
          <a:stretch>
            <a:fillRect/>
          </a:stretch>
        </p:blipFill>
        <p:spPr>
          <a:xfrm>
            <a:off x="3519473" y="5520577"/>
            <a:ext cx="1494790" cy="1274083"/>
          </a:xfrm>
          <a:prstGeom prst="rect">
            <a:avLst/>
          </a:prstGeom>
        </p:spPr>
      </p:pic>
      <p:sp>
        <p:nvSpPr>
          <p:cNvPr id="34" name="TextBox 33">
            <a:extLst>
              <a:ext uri="{FF2B5EF4-FFF2-40B4-BE49-F238E27FC236}">
                <a16:creationId xmlns:a16="http://schemas.microsoft.com/office/drawing/2014/main" id="{4419C38B-DB82-AE41-AECC-B04EB49E9B12}"/>
              </a:ext>
            </a:extLst>
          </p:cNvPr>
          <p:cNvSpPr txBox="1"/>
          <p:nvPr/>
        </p:nvSpPr>
        <p:spPr>
          <a:xfrm>
            <a:off x="120975" y="9614"/>
            <a:ext cx="5540676" cy="830997"/>
          </a:xfrm>
          <a:prstGeom prst="rect">
            <a:avLst/>
          </a:prstGeom>
          <a:noFill/>
        </p:spPr>
        <p:txBody>
          <a:bodyPr wrap="square" rtlCol="0">
            <a:spAutoFit/>
          </a:bodyPr>
          <a:lstStyle/>
          <a:p>
            <a:pPr algn="ctr"/>
            <a:r>
              <a:rPr lang="en-US" sz="2400" b="1" dirty="0"/>
              <a:t>A Myriad of Other Specialized </a:t>
            </a:r>
          </a:p>
          <a:p>
            <a:pPr algn="ctr"/>
            <a:r>
              <a:rPr lang="en-US" sz="2400" b="1" dirty="0"/>
              <a:t>RNA-</a:t>
            </a:r>
            <a:r>
              <a:rPr lang="en-US" sz="2400" b="1" dirty="0" err="1"/>
              <a:t>seq</a:t>
            </a:r>
            <a:r>
              <a:rPr lang="en-US" sz="2400" b="1" dirty="0"/>
              <a:t> -based Applications</a:t>
            </a:r>
          </a:p>
        </p:txBody>
      </p:sp>
      <p:sp>
        <p:nvSpPr>
          <p:cNvPr id="35" name="Down Arrow 34">
            <a:extLst>
              <a:ext uri="{FF2B5EF4-FFF2-40B4-BE49-F238E27FC236}">
                <a16:creationId xmlns:a16="http://schemas.microsoft.com/office/drawing/2014/main" id="{AF37C5C7-6ED8-674B-AE8C-95F49A405910}"/>
              </a:ext>
            </a:extLst>
          </p:cNvPr>
          <p:cNvSpPr/>
          <p:nvPr/>
        </p:nvSpPr>
        <p:spPr>
          <a:xfrm>
            <a:off x="4170988" y="4960638"/>
            <a:ext cx="346518" cy="475519"/>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E1B6B12C-C63B-3D46-86A0-B581456C08C8}"/>
              </a:ext>
            </a:extLst>
          </p:cNvPr>
          <p:cNvGrpSpPr/>
          <p:nvPr/>
        </p:nvGrpSpPr>
        <p:grpSpPr>
          <a:xfrm>
            <a:off x="2753687" y="1094222"/>
            <a:ext cx="2509405" cy="2325540"/>
            <a:chOff x="2753687" y="1094222"/>
            <a:chExt cx="2509405" cy="2325540"/>
          </a:xfrm>
        </p:grpSpPr>
        <p:grpSp>
          <p:nvGrpSpPr>
            <p:cNvPr id="32" name="Group 31">
              <a:extLst>
                <a:ext uri="{FF2B5EF4-FFF2-40B4-BE49-F238E27FC236}">
                  <a16:creationId xmlns:a16="http://schemas.microsoft.com/office/drawing/2014/main" id="{7BF8F5BA-4891-EF42-BF2D-39A737F79EA4}"/>
                </a:ext>
              </a:extLst>
            </p:cNvPr>
            <p:cNvGrpSpPr/>
            <p:nvPr/>
          </p:nvGrpSpPr>
          <p:grpSpPr>
            <a:xfrm>
              <a:off x="2753687" y="1094222"/>
              <a:ext cx="2509405" cy="1833369"/>
              <a:chOff x="2281916" y="176437"/>
              <a:chExt cx="2509405" cy="1833369"/>
            </a:xfrm>
          </p:grpSpPr>
          <p:pic>
            <p:nvPicPr>
              <p:cNvPr id="6" name="Picture 5">
                <a:extLst>
                  <a:ext uri="{FF2B5EF4-FFF2-40B4-BE49-F238E27FC236}">
                    <a16:creationId xmlns:a16="http://schemas.microsoft.com/office/drawing/2014/main" id="{765CA561-44CC-CA4C-9C3A-B35B6F81E299}"/>
                  </a:ext>
                </a:extLst>
              </p:cNvPr>
              <p:cNvPicPr>
                <a:picLocks noChangeAspect="1"/>
              </p:cNvPicPr>
              <p:nvPr/>
            </p:nvPicPr>
            <p:blipFill>
              <a:blip r:embed="rId5"/>
              <a:stretch>
                <a:fillRect/>
              </a:stretch>
            </p:blipFill>
            <p:spPr>
              <a:xfrm>
                <a:off x="2665398" y="703491"/>
                <a:ext cx="1808176" cy="1306315"/>
              </a:xfrm>
              <a:prstGeom prst="rect">
                <a:avLst/>
              </a:prstGeom>
            </p:spPr>
          </p:pic>
          <p:sp>
            <p:nvSpPr>
              <p:cNvPr id="14" name="TextBox 13">
                <a:extLst>
                  <a:ext uri="{FF2B5EF4-FFF2-40B4-BE49-F238E27FC236}">
                    <a16:creationId xmlns:a16="http://schemas.microsoft.com/office/drawing/2014/main" id="{A4452FA0-91C7-1549-A98D-1A33D91333DA}"/>
                  </a:ext>
                </a:extLst>
              </p:cNvPr>
              <p:cNvSpPr txBox="1"/>
              <p:nvPr/>
            </p:nvSpPr>
            <p:spPr>
              <a:xfrm>
                <a:off x="2281916" y="224859"/>
                <a:ext cx="2509405" cy="369332"/>
              </a:xfrm>
              <a:prstGeom prst="rect">
                <a:avLst/>
              </a:prstGeom>
              <a:noFill/>
            </p:spPr>
            <p:txBody>
              <a:bodyPr wrap="none" rtlCol="0">
                <a:spAutoFit/>
              </a:bodyPr>
              <a:lstStyle/>
              <a:p>
                <a:r>
                  <a:rPr lang="en-US" dirty="0"/>
                  <a:t>RNA-Protein Interactions</a:t>
                </a:r>
              </a:p>
            </p:txBody>
          </p:sp>
          <p:sp>
            <p:nvSpPr>
              <p:cNvPr id="19" name="Rectangle 18">
                <a:extLst>
                  <a:ext uri="{FF2B5EF4-FFF2-40B4-BE49-F238E27FC236}">
                    <a16:creationId xmlns:a16="http://schemas.microsoft.com/office/drawing/2014/main" id="{A20E841B-706C-CC46-BF07-1D178F1B9623}"/>
                  </a:ext>
                </a:extLst>
              </p:cNvPr>
              <p:cNvSpPr/>
              <p:nvPr/>
            </p:nvSpPr>
            <p:spPr>
              <a:xfrm>
                <a:off x="2284616" y="176437"/>
                <a:ext cx="2506705" cy="183336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Down Arrow 35">
              <a:extLst>
                <a:ext uri="{FF2B5EF4-FFF2-40B4-BE49-F238E27FC236}">
                  <a16:creationId xmlns:a16="http://schemas.microsoft.com/office/drawing/2014/main" id="{A957239C-E01B-1F49-870C-ED93062D308E}"/>
                </a:ext>
              </a:extLst>
            </p:cNvPr>
            <p:cNvSpPr/>
            <p:nvPr/>
          </p:nvSpPr>
          <p:spPr>
            <a:xfrm>
              <a:off x="3877126" y="3108264"/>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3C082489-C3E5-B84A-BCDA-D22F4279F1A7}"/>
              </a:ext>
            </a:extLst>
          </p:cNvPr>
          <p:cNvGrpSpPr/>
          <p:nvPr/>
        </p:nvGrpSpPr>
        <p:grpSpPr>
          <a:xfrm>
            <a:off x="62411" y="1398130"/>
            <a:ext cx="2954767" cy="3248075"/>
            <a:chOff x="62411" y="1398130"/>
            <a:chExt cx="2954767" cy="3248075"/>
          </a:xfrm>
        </p:grpSpPr>
        <p:grpSp>
          <p:nvGrpSpPr>
            <p:cNvPr id="33" name="Group 32">
              <a:extLst>
                <a:ext uri="{FF2B5EF4-FFF2-40B4-BE49-F238E27FC236}">
                  <a16:creationId xmlns:a16="http://schemas.microsoft.com/office/drawing/2014/main" id="{9125B49F-14DA-C940-9292-24B125EC1AE5}"/>
                </a:ext>
              </a:extLst>
            </p:cNvPr>
            <p:cNvGrpSpPr/>
            <p:nvPr/>
          </p:nvGrpSpPr>
          <p:grpSpPr>
            <a:xfrm>
              <a:off x="62411" y="1398130"/>
              <a:ext cx="2061270" cy="3248075"/>
              <a:chOff x="134099" y="409525"/>
              <a:chExt cx="2061270" cy="3248075"/>
            </a:xfrm>
          </p:grpSpPr>
          <p:sp>
            <p:nvSpPr>
              <p:cNvPr id="18" name="Rectangle 17">
                <a:extLst>
                  <a:ext uri="{FF2B5EF4-FFF2-40B4-BE49-F238E27FC236}">
                    <a16:creationId xmlns:a16="http://schemas.microsoft.com/office/drawing/2014/main" id="{FD1EBBAC-BD3D-F043-A71A-51B6EA613D07}"/>
                  </a:ext>
                </a:extLst>
              </p:cNvPr>
              <p:cNvSpPr/>
              <p:nvPr/>
            </p:nvSpPr>
            <p:spPr>
              <a:xfrm>
                <a:off x="134099" y="409525"/>
                <a:ext cx="1979181" cy="32480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14B2853-EA20-D143-A6BF-D0C882433F6E}"/>
                  </a:ext>
                </a:extLst>
              </p:cNvPr>
              <p:cNvPicPr>
                <a:picLocks noChangeAspect="1"/>
              </p:cNvPicPr>
              <p:nvPr/>
            </p:nvPicPr>
            <p:blipFill>
              <a:blip r:embed="rId6"/>
              <a:stretch>
                <a:fillRect/>
              </a:stretch>
            </p:blipFill>
            <p:spPr>
              <a:xfrm>
                <a:off x="192663" y="1115955"/>
                <a:ext cx="1697509" cy="1112383"/>
              </a:xfrm>
              <a:prstGeom prst="rect">
                <a:avLst/>
              </a:prstGeom>
            </p:spPr>
          </p:pic>
          <p:grpSp>
            <p:nvGrpSpPr>
              <p:cNvPr id="12" name="Group 11">
                <a:extLst>
                  <a:ext uri="{FF2B5EF4-FFF2-40B4-BE49-F238E27FC236}">
                    <a16:creationId xmlns:a16="http://schemas.microsoft.com/office/drawing/2014/main" id="{96C9A3CA-89CF-3744-BC3B-DF3E718164FC}"/>
                  </a:ext>
                </a:extLst>
              </p:cNvPr>
              <p:cNvGrpSpPr/>
              <p:nvPr/>
            </p:nvGrpSpPr>
            <p:grpSpPr>
              <a:xfrm>
                <a:off x="426087" y="2697230"/>
                <a:ext cx="1185091" cy="884773"/>
                <a:chOff x="6811010" y="4887038"/>
                <a:chExt cx="2304959" cy="1720850"/>
              </a:xfrm>
            </p:grpSpPr>
            <p:pic>
              <p:nvPicPr>
                <p:cNvPr id="10" name="Picture 9">
                  <a:extLst>
                    <a:ext uri="{FF2B5EF4-FFF2-40B4-BE49-F238E27FC236}">
                      <a16:creationId xmlns:a16="http://schemas.microsoft.com/office/drawing/2014/main" id="{9F40003E-EF79-DE4E-8F88-5FF73B32EC87}"/>
                    </a:ext>
                  </a:extLst>
                </p:cNvPr>
                <p:cNvPicPr>
                  <a:picLocks noChangeAspect="1"/>
                </p:cNvPicPr>
                <p:nvPr/>
              </p:nvPicPr>
              <p:blipFill>
                <a:blip r:embed="rId7"/>
                <a:stretch>
                  <a:fillRect/>
                </a:stretch>
              </p:blipFill>
              <p:spPr>
                <a:xfrm>
                  <a:off x="6811010" y="4887038"/>
                  <a:ext cx="927100" cy="1104900"/>
                </a:xfrm>
                <a:prstGeom prst="rect">
                  <a:avLst/>
                </a:prstGeom>
              </p:spPr>
            </p:pic>
            <p:pic>
              <p:nvPicPr>
                <p:cNvPr id="11" name="Picture 10">
                  <a:extLst>
                    <a:ext uri="{FF2B5EF4-FFF2-40B4-BE49-F238E27FC236}">
                      <a16:creationId xmlns:a16="http://schemas.microsoft.com/office/drawing/2014/main" id="{E8D0D827-19D3-ED46-9DD9-C2FFA9B74A05}"/>
                    </a:ext>
                  </a:extLst>
                </p:cNvPr>
                <p:cNvPicPr>
                  <a:picLocks noChangeAspect="1"/>
                </p:cNvPicPr>
                <p:nvPr/>
              </p:nvPicPr>
              <p:blipFill>
                <a:blip r:embed="rId8"/>
                <a:stretch>
                  <a:fillRect/>
                </a:stretch>
              </p:blipFill>
              <p:spPr>
                <a:xfrm>
                  <a:off x="7477669" y="5439488"/>
                  <a:ext cx="1638300" cy="1168400"/>
                </a:xfrm>
                <a:prstGeom prst="rect">
                  <a:avLst/>
                </a:prstGeom>
              </p:spPr>
            </p:pic>
          </p:grpSp>
          <p:sp>
            <p:nvSpPr>
              <p:cNvPr id="13" name="TextBox 12">
                <a:extLst>
                  <a:ext uri="{FF2B5EF4-FFF2-40B4-BE49-F238E27FC236}">
                    <a16:creationId xmlns:a16="http://schemas.microsoft.com/office/drawing/2014/main" id="{DCADED9D-2712-2D4A-85C6-775B29BCC8C8}"/>
                  </a:ext>
                </a:extLst>
              </p:cNvPr>
              <p:cNvSpPr txBox="1"/>
              <p:nvPr/>
            </p:nvSpPr>
            <p:spPr>
              <a:xfrm>
                <a:off x="134099" y="518825"/>
                <a:ext cx="2061270" cy="369332"/>
              </a:xfrm>
              <a:prstGeom prst="rect">
                <a:avLst/>
              </a:prstGeom>
              <a:noFill/>
            </p:spPr>
            <p:txBody>
              <a:bodyPr wrap="none" rtlCol="0">
                <a:spAutoFit/>
              </a:bodyPr>
              <a:lstStyle/>
              <a:p>
                <a:r>
                  <a:rPr lang="en-US" dirty="0"/>
                  <a:t>Ribosomal profiling</a:t>
                </a:r>
              </a:p>
            </p:txBody>
          </p:sp>
          <p:sp>
            <p:nvSpPr>
              <p:cNvPr id="27" name="Down Arrow 26">
                <a:extLst>
                  <a:ext uri="{FF2B5EF4-FFF2-40B4-BE49-F238E27FC236}">
                    <a16:creationId xmlns:a16="http://schemas.microsoft.com/office/drawing/2014/main" id="{3A7D35C8-BCE3-9A46-87D7-2EF879A09E0D}"/>
                  </a:ext>
                </a:extLst>
              </p:cNvPr>
              <p:cNvSpPr/>
              <p:nvPr/>
            </p:nvSpPr>
            <p:spPr>
              <a:xfrm>
                <a:off x="950430" y="2273794"/>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 name="Down Arrow 36">
              <a:extLst>
                <a:ext uri="{FF2B5EF4-FFF2-40B4-BE49-F238E27FC236}">
                  <a16:creationId xmlns:a16="http://schemas.microsoft.com/office/drawing/2014/main" id="{F6D9FB3D-5E9F-0A42-8263-9CF9F63A423B}"/>
                </a:ext>
              </a:extLst>
            </p:cNvPr>
            <p:cNvSpPr/>
            <p:nvPr/>
          </p:nvSpPr>
          <p:spPr>
            <a:xfrm rot="17925824">
              <a:off x="2425900" y="3313208"/>
              <a:ext cx="346518" cy="836039"/>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DE7FB981-82A6-8048-B7E1-E26CEAC40740}"/>
              </a:ext>
            </a:extLst>
          </p:cNvPr>
          <p:cNvGrpSpPr/>
          <p:nvPr/>
        </p:nvGrpSpPr>
        <p:grpSpPr>
          <a:xfrm>
            <a:off x="5273599" y="343111"/>
            <a:ext cx="3267921" cy="3318977"/>
            <a:chOff x="5273599" y="343111"/>
            <a:chExt cx="3267921" cy="3318977"/>
          </a:xfrm>
        </p:grpSpPr>
        <p:grpSp>
          <p:nvGrpSpPr>
            <p:cNvPr id="31" name="Group 30">
              <a:extLst>
                <a:ext uri="{FF2B5EF4-FFF2-40B4-BE49-F238E27FC236}">
                  <a16:creationId xmlns:a16="http://schemas.microsoft.com/office/drawing/2014/main" id="{B28CDCF7-B4A5-BE4A-B815-8760D5BA0468}"/>
                </a:ext>
              </a:extLst>
            </p:cNvPr>
            <p:cNvGrpSpPr/>
            <p:nvPr/>
          </p:nvGrpSpPr>
          <p:grpSpPr>
            <a:xfrm>
              <a:off x="6016092" y="343111"/>
              <a:ext cx="2525428" cy="2841174"/>
              <a:chOff x="5091643" y="18173"/>
              <a:chExt cx="2525428" cy="2841174"/>
            </a:xfrm>
          </p:grpSpPr>
          <p:pic>
            <p:nvPicPr>
              <p:cNvPr id="4" name="Picture 3">
                <a:extLst>
                  <a:ext uri="{FF2B5EF4-FFF2-40B4-BE49-F238E27FC236}">
                    <a16:creationId xmlns:a16="http://schemas.microsoft.com/office/drawing/2014/main" id="{46E534F0-7A93-8F44-AC28-00F2D23399FB}"/>
                  </a:ext>
                </a:extLst>
              </p:cNvPr>
              <p:cNvPicPr>
                <a:picLocks noChangeAspect="1"/>
              </p:cNvPicPr>
              <p:nvPr/>
            </p:nvPicPr>
            <p:blipFill>
              <a:blip r:embed="rId9"/>
              <a:stretch>
                <a:fillRect/>
              </a:stretch>
            </p:blipFill>
            <p:spPr>
              <a:xfrm>
                <a:off x="5581381" y="407454"/>
                <a:ext cx="1545952" cy="1224449"/>
              </a:xfrm>
              <a:prstGeom prst="rect">
                <a:avLst/>
              </a:prstGeom>
            </p:spPr>
          </p:pic>
          <p:pic>
            <p:nvPicPr>
              <p:cNvPr id="5" name="Picture 4">
                <a:extLst>
                  <a:ext uri="{FF2B5EF4-FFF2-40B4-BE49-F238E27FC236}">
                    <a16:creationId xmlns:a16="http://schemas.microsoft.com/office/drawing/2014/main" id="{690DF812-4BE1-4B44-897B-3F71665E86E7}"/>
                  </a:ext>
                </a:extLst>
              </p:cNvPr>
              <p:cNvPicPr>
                <a:picLocks noChangeAspect="1"/>
              </p:cNvPicPr>
              <p:nvPr/>
            </p:nvPicPr>
            <p:blipFill>
              <a:blip r:embed="rId10"/>
              <a:stretch>
                <a:fillRect/>
              </a:stretch>
            </p:blipFill>
            <p:spPr>
              <a:xfrm>
                <a:off x="5144682" y="2161856"/>
                <a:ext cx="2419350" cy="535374"/>
              </a:xfrm>
              <a:prstGeom prst="rect">
                <a:avLst/>
              </a:prstGeom>
            </p:spPr>
          </p:pic>
          <p:sp>
            <p:nvSpPr>
              <p:cNvPr id="15" name="TextBox 14">
                <a:extLst>
                  <a:ext uri="{FF2B5EF4-FFF2-40B4-BE49-F238E27FC236}">
                    <a16:creationId xmlns:a16="http://schemas.microsoft.com/office/drawing/2014/main" id="{B35C35CF-8409-6E4A-A817-7F78E7C125DC}"/>
                  </a:ext>
                </a:extLst>
              </p:cNvPr>
              <p:cNvSpPr txBox="1"/>
              <p:nvPr/>
            </p:nvSpPr>
            <p:spPr>
              <a:xfrm>
                <a:off x="5298349" y="108930"/>
                <a:ext cx="2230291" cy="369332"/>
              </a:xfrm>
              <a:prstGeom prst="rect">
                <a:avLst/>
              </a:prstGeom>
              <a:noFill/>
            </p:spPr>
            <p:txBody>
              <a:bodyPr wrap="none" rtlCol="0">
                <a:spAutoFit/>
              </a:bodyPr>
              <a:lstStyle/>
              <a:p>
                <a:r>
                  <a:rPr lang="en-US" dirty="0"/>
                  <a:t>RNA-RNA interactions</a:t>
                </a:r>
              </a:p>
            </p:txBody>
          </p:sp>
          <p:sp>
            <p:nvSpPr>
              <p:cNvPr id="20" name="Rectangle 19">
                <a:extLst>
                  <a:ext uri="{FF2B5EF4-FFF2-40B4-BE49-F238E27FC236}">
                    <a16:creationId xmlns:a16="http://schemas.microsoft.com/office/drawing/2014/main" id="{BC86BF43-0C93-714D-877E-A0F0FCB7FED1}"/>
                  </a:ext>
                </a:extLst>
              </p:cNvPr>
              <p:cNvSpPr/>
              <p:nvPr/>
            </p:nvSpPr>
            <p:spPr>
              <a:xfrm>
                <a:off x="5091643" y="18173"/>
                <a:ext cx="2525428" cy="284117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Down Arrow 27">
                <a:extLst>
                  <a:ext uri="{FF2B5EF4-FFF2-40B4-BE49-F238E27FC236}">
                    <a16:creationId xmlns:a16="http://schemas.microsoft.com/office/drawing/2014/main" id="{E5CCCAF5-5130-5945-AC50-A753A76E0CD9}"/>
                  </a:ext>
                </a:extLst>
              </p:cNvPr>
              <p:cNvSpPr/>
              <p:nvPr/>
            </p:nvSpPr>
            <p:spPr>
              <a:xfrm>
                <a:off x="6240235" y="1720345"/>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8" name="Down Arrow 37">
              <a:extLst>
                <a:ext uri="{FF2B5EF4-FFF2-40B4-BE49-F238E27FC236}">
                  <a16:creationId xmlns:a16="http://schemas.microsoft.com/office/drawing/2014/main" id="{8D345F11-646A-F541-93FF-1274FEB4B319}"/>
                </a:ext>
              </a:extLst>
            </p:cNvPr>
            <p:cNvSpPr/>
            <p:nvPr/>
          </p:nvSpPr>
          <p:spPr>
            <a:xfrm rot="3104996">
              <a:off x="5481232" y="3107937"/>
              <a:ext cx="346518" cy="761784"/>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E983507-69FB-4343-AE84-44EC3F1CD605}"/>
              </a:ext>
            </a:extLst>
          </p:cNvPr>
          <p:cNvGrpSpPr/>
          <p:nvPr/>
        </p:nvGrpSpPr>
        <p:grpSpPr>
          <a:xfrm>
            <a:off x="5567718" y="3699740"/>
            <a:ext cx="3344845" cy="2841174"/>
            <a:chOff x="5567718" y="3699740"/>
            <a:chExt cx="3344845" cy="2841174"/>
          </a:xfrm>
        </p:grpSpPr>
        <p:grpSp>
          <p:nvGrpSpPr>
            <p:cNvPr id="30" name="Group 29">
              <a:extLst>
                <a:ext uri="{FF2B5EF4-FFF2-40B4-BE49-F238E27FC236}">
                  <a16:creationId xmlns:a16="http://schemas.microsoft.com/office/drawing/2014/main" id="{10C710EF-655D-A14E-9F40-D6FF90337C8C}"/>
                </a:ext>
              </a:extLst>
            </p:cNvPr>
            <p:cNvGrpSpPr/>
            <p:nvPr/>
          </p:nvGrpSpPr>
          <p:grpSpPr>
            <a:xfrm>
              <a:off x="6387135" y="3699740"/>
              <a:ext cx="2525428" cy="2841174"/>
              <a:chOff x="5864619" y="3066562"/>
              <a:chExt cx="2525428" cy="2841174"/>
            </a:xfrm>
          </p:grpSpPr>
          <p:pic>
            <p:nvPicPr>
              <p:cNvPr id="2" name="Picture 1">
                <a:extLst>
                  <a:ext uri="{FF2B5EF4-FFF2-40B4-BE49-F238E27FC236}">
                    <a16:creationId xmlns:a16="http://schemas.microsoft.com/office/drawing/2014/main" id="{BC36C10D-DC16-0148-84DA-E5E9C9DF7586}"/>
                  </a:ext>
                </a:extLst>
              </p:cNvPr>
              <p:cNvPicPr>
                <a:picLocks noChangeAspect="1"/>
              </p:cNvPicPr>
              <p:nvPr/>
            </p:nvPicPr>
            <p:blipFill>
              <a:blip r:embed="rId11"/>
              <a:stretch>
                <a:fillRect/>
              </a:stretch>
            </p:blipFill>
            <p:spPr>
              <a:xfrm>
                <a:off x="6163493" y="3377770"/>
                <a:ext cx="2023524" cy="1052830"/>
              </a:xfrm>
              <a:prstGeom prst="rect">
                <a:avLst/>
              </a:prstGeom>
            </p:spPr>
          </p:pic>
          <p:pic>
            <p:nvPicPr>
              <p:cNvPr id="3" name="Picture 2">
                <a:extLst>
                  <a:ext uri="{FF2B5EF4-FFF2-40B4-BE49-F238E27FC236}">
                    <a16:creationId xmlns:a16="http://schemas.microsoft.com/office/drawing/2014/main" id="{DBE5F6F8-5BE9-E846-9ED7-298F6356D6BE}"/>
                  </a:ext>
                </a:extLst>
              </p:cNvPr>
              <p:cNvPicPr>
                <a:picLocks noChangeAspect="1"/>
              </p:cNvPicPr>
              <p:nvPr/>
            </p:nvPicPr>
            <p:blipFill>
              <a:blip r:embed="rId12"/>
              <a:stretch>
                <a:fillRect/>
              </a:stretch>
            </p:blipFill>
            <p:spPr>
              <a:xfrm>
                <a:off x="6200678" y="4788279"/>
                <a:ext cx="2023618" cy="1023620"/>
              </a:xfrm>
              <a:prstGeom prst="rect">
                <a:avLst/>
              </a:prstGeom>
            </p:spPr>
          </p:pic>
          <p:sp>
            <p:nvSpPr>
              <p:cNvPr id="16" name="TextBox 15">
                <a:extLst>
                  <a:ext uri="{FF2B5EF4-FFF2-40B4-BE49-F238E27FC236}">
                    <a16:creationId xmlns:a16="http://schemas.microsoft.com/office/drawing/2014/main" id="{EF936F43-28E5-AF4C-9AC2-C085EA163556}"/>
                  </a:ext>
                </a:extLst>
              </p:cNvPr>
              <p:cNvSpPr txBox="1"/>
              <p:nvPr/>
            </p:nvSpPr>
            <p:spPr>
              <a:xfrm>
                <a:off x="6127427" y="3127029"/>
                <a:ext cx="1949060" cy="369332"/>
              </a:xfrm>
              <a:prstGeom prst="rect">
                <a:avLst/>
              </a:prstGeom>
              <a:noFill/>
            </p:spPr>
            <p:txBody>
              <a:bodyPr wrap="none" rtlCol="0">
                <a:spAutoFit/>
              </a:bodyPr>
              <a:lstStyle/>
              <a:p>
                <a:r>
                  <a:rPr lang="en-US" dirty="0"/>
                  <a:t>RNA </a:t>
                </a:r>
                <a:r>
                  <a:rPr lang="en-US" dirty="0" err="1"/>
                  <a:t>Structuromics</a:t>
                </a:r>
                <a:endParaRPr lang="en-US" dirty="0"/>
              </a:p>
            </p:txBody>
          </p:sp>
          <p:sp>
            <p:nvSpPr>
              <p:cNvPr id="21" name="Rectangle 20">
                <a:extLst>
                  <a:ext uri="{FF2B5EF4-FFF2-40B4-BE49-F238E27FC236}">
                    <a16:creationId xmlns:a16="http://schemas.microsoft.com/office/drawing/2014/main" id="{5C8F3601-338B-FC44-9706-BAAEF3C01CBC}"/>
                  </a:ext>
                </a:extLst>
              </p:cNvPr>
              <p:cNvSpPr/>
              <p:nvPr/>
            </p:nvSpPr>
            <p:spPr>
              <a:xfrm>
                <a:off x="5864619" y="3066562"/>
                <a:ext cx="2525428" cy="284117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Down Arrow 28">
                <a:extLst>
                  <a:ext uri="{FF2B5EF4-FFF2-40B4-BE49-F238E27FC236}">
                    <a16:creationId xmlns:a16="http://schemas.microsoft.com/office/drawing/2014/main" id="{FE1FAFCF-E985-3E4B-9AEF-6F044E5BD591}"/>
                  </a:ext>
                </a:extLst>
              </p:cNvPr>
              <p:cNvSpPr/>
              <p:nvPr/>
            </p:nvSpPr>
            <p:spPr>
              <a:xfrm>
                <a:off x="6954074" y="4573640"/>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9" name="Down Arrow 38">
              <a:extLst>
                <a:ext uri="{FF2B5EF4-FFF2-40B4-BE49-F238E27FC236}">
                  <a16:creationId xmlns:a16="http://schemas.microsoft.com/office/drawing/2014/main" id="{04DD966D-BF34-074C-A808-65F56B51CE27}"/>
                </a:ext>
              </a:extLst>
            </p:cNvPr>
            <p:cNvSpPr/>
            <p:nvPr/>
          </p:nvSpPr>
          <p:spPr>
            <a:xfrm rot="5400000">
              <a:off x="5684745" y="4068648"/>
              <a:ext cx="346518" cy="580572"/>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0" name="Picture 39">
            <a:extLst>
              <a:ext uri="{FF2B5EF4-FFF2-40B4-BE49-F238E27FC236}">
                <a16:creationId xmlns:a16="http://schemas.microsoft.com/office/drawing/2014/main" id="{F57FCABF-00A0-D64B-8A93-8E17007FEA66}"/>
              </a:ext>
            </a:extLst>
          </p:cNvPr>
          <p:cNvPicPr>
            <a:picLocks noChangeAspect="1"/>
          </p:cNvPicPr>
          <p:nvPr/>
        </p:nvPicPr>
        <p:blipFill>
          <a:blip r:embed="rId3"/>
          <a:stretch>
            <a:fillRect/>
          </a:stretch>
        </p:blipFill>
        <p:spPr>
          <a:xfrm>
            <a:off x="3292506" y="4325185"/>
            <a:ext cx="998034" cy="584103"/>
          </a:xfrm>
          <a:prstGeom prst="rect">
            <a:avLst/>
          </a:prstGeom>
        </p:spPr>
      </p:pic>
      <p:pic>
        <p:nvPicPr>
          <p:cNvPr id="41" name="Picture 40">
            <a:extLst>
              <a:ext uri="{FF2B5EF4-FFF2-40B4-BE49-F238E27FC236}">
                <a16:creationId xmlns:a16="http://schemas.microsoft.com/office/drawing/2014/main" id="{4C4F7370-DB37-EB4B-B715-C46751BFF659}"/>
              </a:ext>
            </a:extLst>
          </p:cNvPr>
          <p:cNvPicPr>
            <a:picLocks noChangeAspect="1"/>
          </p:cNvPicPr>
          <p:nvPr/>
        </p:nvPicPr>
        <p:blipFill>
          <a:blip r:embed="rId3"/>
          <a:stretch>
            <a:fillRect/>
          </a:stretch>
        </p:blipFill>
        <p:spPr>
          <a:xfrm>
            <a:off x="3693969" y="3698872"/>
            <a:ext cx="998034" cy="584103"/>
          </a:xfrm>
          <a:prstGeom prst="rect">
            <a:avLst/>
          </a:prstGeom>
        </p:spPr>
      </p:pic>
      <p:pic>
        <p:nvPicPr>
          <p:cNvPr id="46" name="Picture 45">
            <a:extLst>
              <a:ext uri="{FF2B5EF4-FFF2-40B4-BE49-F238E27FC236}">
                <a16:creationId xmlns:a16="http://schemas.microsoft.com/office/drawing/2014/main" id="{30EFF2FE-A27B-1443-80E0-CA99656762C7}"/>
              </a:ext>
            </a:extLst>
          </p:cNvPr>
          <p:cNvPicPr>
            <a:picLocks noChangeAspect="1"/>
          </p:cNvPicPr>
          <p:nvPr/>
        </p:nvPicPr>
        <p:blipFill>
          <a:blip r:embed="rId13"/>
          <a:stretch>
            <a:fillRect/>
          </a:stretch>
        </p:blipFill>
        <p:spPr>
          <a:xfrm>
            <a:off x="49773" y="5562645"/>
            <a:ext cx="889205" cy="313100"/>
          </a:xfrm>
          <a:prstGeom prst="rect">
            <a:avLst/>
          </a:prstGeom>
        </p:spPr>
      </p:pic>
      <p:pic>
        <p:nvPicPr>
          <p:cNvPr id="47" name="Picture 46">
            <a:extLst>
              <a:ext uri="{FF2B5EF4-FFF2-40B4-BE49-F238E27FC236}">
                <a16:creationId xmlns:a16="http://schemas.microsoft.com/office/drawing/2014/main" id="{023EEDD7-0258-1942-8047-93C43DA3DAD0}"/>
              </a:ext>
            </a:extLst>
          </p:cNvPr>
          <p:cNvPicPr>
            <a:picLocks noChangeAspect="1"/>
          </p:cNvPicPr>
          <p:nvPr/>
        </p:nvPicPr>
        <p:blipFill>
          <a:blip r:embed="rId14"/>
          <a:stretch>
            <a:fillRect/>
          </a:stretch>
        </p:blipFill>
        <p:spPr>
          <a:xfrm>
            <a:off x="880731" y="5605319"/>
            <a:ext cx="878472" cy="227752"/>
          </a:xfrm>
          <a:prstGeom prst="rect">
            <a:avLst/>
          </a:prstGeom>
        </p:spPr>
      </p:pic>
      <p:pic>
        <p:nvPicPr>
          <p:cNvPr id="48" name="Picture 47">
            <a:extLst>
              <a:ext uri="{FF2B5EF4-FFF2-40B4-BE49-F238E27FC236}">
                <a16:creationId xmlns:a16="http://schemas.microsoft.com/office/drawing/2014/main" id="{90E04BAD-AA64-AB43-88AB-E2762E4A5AD5}"/>
              </a:ext>
            </a:extLst>
          </p:cNvPr>
          <p:cNvPicPr>
            <a:picLocks noChangeAspect="1"/>
          </p:cNvPicPr>
          <p:nvPr/>
        </p:nvPicPr>
        <p:blipFill>
          <a:blip r:embed="rId15"/>
          <a:stretch>
            <a:fillRect/>
          </a:stretch>
        </p:blipFill>
        <p:spPr>
          <a:xfrm>
            <a:off x="59680" y="5875745"/>
            <a:ext cx="1638124" cy="464135"/>
          </a:xfrm>
          <a:prstGeom prst="rect">
            <a:avLst/>
          </a:prstGeom>
        </p:spPr>
      </p:pic>
      <p:sp>
        <p:nvSpPr>
          <p:cNvPr id="17" name="TextBox 16">
            <a:extLst>
              <a:ext uri="{FF2B5EF4-FFF2-40B4-BE49-F238E27FC236}">
                <a16:creationId xmlns:a16="http://schemas.microsoft.com/office/drawing/2014/main" id="{F252E6DD-7F2E-6D47-BCBA-ACCE44AC015D}"/>
              </a:ext>
            </a:extLst>
          </p:cNvPr>
          <p:cNvSpPr txBox="1"/>
          <p:nvPr/>
        </p:nvSpPr>
        <p:spPr>
          <a:xfrm>
            <a:off x="0" y="6275851"/>
            <a:ext cx="3222357" cy="553998"/>
          </a:xfrm>
          <a:prstGeom prst="rect">
            <a:avLst/>
          </a:prstGeom>
          <a:noFill/>
        </p:spPr>
        <p:txBody>
          <a:bodyPr wrap="none" rtlCol="0">
            <a:spAutoFit/>
          </a:bodyPr>
          <a:lstStyle/>
          <a:p>
            <a:r>
              <a:rPr lang="en-US" sz="1000" dirty="0"/>
              <a:t>Adapted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Tree>
    <p:extLst>
      <p:ext uri="{BB962C8B-B14F-4D97-AF65-F5344CB8AC3E}">
        <p14:creationId xmlns:p14="http://schemas.microsoft.com/office/powerpoint/2010/main" val="398355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Multiple Samples</a:t>
            </a:r>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a:t>Heatmaps</a:t>
            </a:r>
            <a:r>
              <a:rPr lang="en-US" dirty="0"/>
              <a:t> provide an effective tool</a:t>
            </a:r>
            <a:br>
              <a:rPr lang="en-US" dirty="0"/>
            </a:br>
            <a:r>
              <a:rPr lang="en-US" dirty="0"/>
              <a:t>for navigating differential expression across</a:t>
            </a:r>
            <a:br>
              <a:rPr lang="en-US" dirty="0"/>
            </a:br>
            <a:r>
              <a:rPr lang="en-US" dirty="0"/>
              <a:t>multiple samples.</a:t>
            </a:r>
          </a:p>
          <a:p>
            <a:endParaRPr lang="en-US" dirty="0"/>
          </a:p>
          <a:p>
            <a:r>
              <a:rPr lang="en-US" b="1" dirty="0"/>
              <a:t>Clustering</a:t>
            </a:r>
            <a:r>
              <a:rPr lang="en-US" dirty="0"/>
              <a:t> can be performed across both axes:</a:t>
            </a:r>
          </a:p>
          <a:p>
            <a:r>
              <a:rPr lang="en-US" dirty="0"/>
              <a:t>	-cluster transcripts with similar expression</a:t>
            </a:r>
            <a:br>
              <a:rPr lang="en-US" dirty="0"/>
            </a:br>
            <a:r>
              <a:rPr lang="en-US" dirty="0"/>
              <a:t>	patters.</a:t>
            </a:r>
          </a:p>
          <a:p>
            <a:r>
              <a:rPr lang="en-US" dirty="0"/>
              <a:t>	-cluster samples according to similar</a:t>
            </a:r>
            <a:br>
              <a:rPr lang="en-US" dirty="0"/>
            </a:br>
            <a:r>
              <a:rPr lang="en-US" dirty="0"/>
              <a:t>	expression values among transcripts.</a:t>
            </a:r>
          </a:p>
          <a:p>
            <a:r>
              <a:rPr lang="en-US" dirty="0"/>
              <a:t>	</a:t>
            </a:r>
          </a:p>
        </p:txBody>
      </p:sp>
    </p:spTree>
    <p:extLst>
      <p:ext uri="{BB962C8B-B14F-4D97-AF65-F5344CB8AC3E}">
        <p14:creationId xmlns:p14="http://schemas.microsoft.com/office/powerpoint/2010/main" val="12195667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a:t>Examining Patterns of Expression Across Samples</a:t>
            </a:r>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a:t>Can extract clusters of transcripts and examine them separately.</a:t>
            </a:r>
          </a:p>
        </p:txBody>
      </p:sp>
    </p:spTree>
    <p:extLst>
      <p:ext uri="{BB962C8B-B14F-4D97-AF65-F5344CB8AC3E}">
        <p14:creationId xmlns:p14="http://schemas.microsoft.com/office/powerpoint/2010/main" val="27808144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7. Functional Annotation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0572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lstStyle/>
          <a:p>
            <a:r>
              <a:rPr lang="en-US" dirty="0"/>
              <a:t>Transcript Functional Annotation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
        <p:nvSpPr>
          <p:cNvPr id="6" name="TextBox 5"/>
          <p:cNvSpPr txBox="1"/>
          <p:nvPr/>
        </p:nvSpPr>
        <p:spPr>
          <a:xfrm>
            <a:off x="1209438" y="2236903"/>
            <a:ext cx="6734378" cy="1815882"/>
          </a:xfrm>
          <a:prstGeom prst="rect">
            <a:avLst/>
          </a:prstGeom>
          <a:solidFill>
            <a:schemeClr val="bg2"/>
          </a:solidFill>
          <a:ln w="76200" cmpd="sng">
            <a:solidFill>
              <a:srgbClr val="660066"/>
            </a:solidFill>
          </a:ln>
        </p:spPr>
        <p:txBody>
          <a:bodyPr wrap="square" rtlCol="0">
            <a:spAutoFit/>
          </a:bodyPr>
          <a:lstStyle/>
          <a:p>
            <a:pPr algn="ctr"/>
            <a:endParaRPr lang="en-US" sz="2800" dirty="0"/>
          </a:p>
          <a:p>
            <a:pPr algn="ctr"/>
            <a:r>
              <a:rPr lang="en-US" sz="2800" dirty="0"/>
              <a:t>Can we gather hints of biological function</a:t>
            </a:r>
            <a:br>
              <a:rPr lang="en-US" sz="2800" dirty="0"/>
            </a:br>
            <a:r>
              <a:rPr lang="en-US" sz="2800" dirty="0"/>
              <a:t> from sequence?</a:t>
            </a:r>
          </a:p>
          <a:p>
            <a:pPr algn="ctr"/>
            <a:endParaRPr lang="en-US" sz="2800" dirty="0"/>
          </a:p>
        </p:txBody>
      </p:sp>
    </p:spTree>
    <p:extLst>
      <p:ext uri="{BB962C8B-B14F-4D97-AF65-F5344CB8AC3E}">
        <p14:creationId xmlns:p14="http://schemas.microsoft.com/office/powerpoint/2010/main" val="37223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69" y="-261667"/>
            <a:ext cx="8646182" cy="1143000"/>
          </a:xfrm>
        </p:spPr>
        <p:txBody>
          <a:bodyPr>
            <a:noAutofit/>
          </a:bodyPr>
          <a:lstStyle/>
          <a:p>
            <a:r>
              <a:rPr lang="en-US" sz="3200" b="1" dirty="0"/>
              <a:t>Methods used to predict function from sequence</a:t>
            </a:r>
          </a:p>
        </p:txBody>
      </p:sp>
      <p:sp>
        <p:nvSpPr>
          <p:cNvPr id="3" name="Content Placeholder 2"/>
          <p:cNvSpPr>
            <a:spLocks noGrp="1"/>
          </p:cNvSpPr>
          <p:nvPr>
            <p:ph idx="1"/>
          </p:nvPr>
        </p:nvSpPr>
        <p:spPr>
          <a:xfrm>
            <a:off x="781752" y="850463"/>
            <a:ext cx="6654800" cy="4525963"/>
          </a:xfrm>
        </p:spPr>
        <p:txBody>
          <a:bodyPr/>
          <a:lstStyle/>
          <a:p>
            <a:r>
              <a:rPr lang="en-US" dirty="0"/>
              <a:t>Sequence homology</a:t>
            </a:r>
          </a:p>
        </p:txBody>
      </p:sp>
      <p:grpSp>
        <p:nvGrpSpPr>
          <p:cNvPr id="8" name="Group 7"/>
          <p:cNvGrpSpPr/>
          <p:nvPr/>
        </p:nvGrpSpPr>
        <p:grpSpPr>
          <a:xfrm>
            <a:off x="781752" y="2189664"/>
            <a:ext cx="6866466" cy="635000"/>
            <a:chOff x="781752" y="2554111"/>
            <a:chExt cx="6866466" cy="635000"/>
          </a:xfrm>
        </p:grpSpPr>
        <p:pic>
          <p:nvPicPr>
            <p:cNvPr id="4" name="Picture 3" descr="Screen Shot 2016-06-03 at 11.35.05 AM.png"/>
            <p:cNvPicPr>
              <a:picLocks noChangeAspect="1"/>
            </p:cNvPicPr>
            <p:nvPr/>
          </p:nvPicPr>
          <p:blipFill rotWithShape="1">
            <a:blip r:embed="rId3">
              <a:extLst>
                <a:ext uri="{28A0092B-C50C-407E-A947-70E740481C1C}">
                  <a14:useLocalDpi xmlns:a14="http://schemas.microsoft.com/office/drawing/2010/main" val="0"/>
                </a:ext>
              </a:extLst>
            </a:blip>
            <a:srcRect l="15236" t="61835" r="14542" b="25565"/>
            <a:stretch/>
          </p:blipFill>
          <p:spPr>
            <a:xfrm>
              <a:off x="2074329" y="2568222"/>
              <a:ext cx="5573889" cy="620889"/>
            </a:xfrm>
            <a:prstGeom prst="rect">
              <a:avLst/>
            </a:prstGeom>
          </p:spPr>
        </p:pic>
        <p:sp>
          <p:nvSpPr>
            <p:cNvPr id="5" name="TextBox 4"/>
            <p:cNvSpPr txBox="1"/>
            <p:nvPr/>
          </p:nvSpPr>
          <p:spPr>
            <a:xfrm>
              <a:off x="1514532" y="2554111"/>
              <a:ext cx="714021" cy="307777"/>
            </a:xfrm>
            <a:prstGeom prst="rect">
              <a:avLst/>
            </a:prstGeom>
            <a:noFill/>
          </p:spPr>
          <p:txBody>
            <a:bodyPr wrap="square" rtlCol="0">
              <a:spAutoFit/>
            </a:bodyPr>
            <a:lstStyle/>
            <a:p>
              <a:r>
                <a:rPr lang="en-US" sz="1400" dirty="0"/>
                <a:t>Query</a:t>
              </a:r>
            </a:p>
          </p:txBody>
        </p:sp>
        <p:sp>
          <p:nvSpPr>
            <p:cNvPr id="6" name="TextBox 5"/>
            <p:cNvSpPr txBox="1"/>
            <p:nvPr/>
          </p:nvSpPr>
          <p:spPr>
            <a:xfrm>
              <a:off x="781752" y="2833890"/>
              <a:ext cx="1731020" cy="307777"/>
            </a:xfrm>
            <a:prstGeom prst="rect">
              <a:avLst/>
            </a:prstGeom>
            <a:noFill/>
          </p:spPr>
          <p:txBody>
            <a:bodyPr wrap="square" rtlCol="0">
              <a:spAutoFit/>
            </a:bodyPr>
            <a:lstStyle/>
            <a:p>
              <a:r>
                <a:rPr lang="en-US" sz="1400" dirty="0"/>
                <a:t>Database Match</a:t>
              </a:r>
            </a:p>
          </p:txBody>
        </p:sp>
      </p:grpSp>
      <p:sp>
        <p:nvSpPr>
          <p:cNvPr id="9" name="TextBox 8"/>
          <p:cNvSpPr txBox="1"/>
          <p:nvPr/>
        </p:nvSpPr>
        <p:spPr>
          <a:xfrm>
            <a:off x="1580446" y="1679222"/>
            <a:ext cx="4991909" cy="369332"/>
          </a:xfrm>
          <a:prstGeom prst="rect">
            <a:avLst/>
          </a:prstGeom>
          <a:noFill/>
        </p:spPr>
        <p:txBody>
          <a:bodyPr wrap="none" rtlCol="0">
            <a:spAutoFit/>
          </a:bodyPr>
          <a:lstStyle/>
          <a:p>
            <a:r>
              <a:rPr lang="en-US" dirty="0"/>
              <a:t>Searching protein database for sequence similarity</a:t>
            </a:r>
          </a:p>
        </p:txBody>
      </p:sp>
      <p:grpSp>
        <p:nvGrpSpPr>
          <p:cNvPr id="13" name="Group 12"/>
          <p:cNvGrpSpPr/>
          <p:nvPr/>
        </p:nvGrpSpPr>
        <p:grpSpPr>
          <a:xfrm>
            <a:off x="781752" y="3268401"/>
            <a:ext cx="7487355" cy="3209386"/>
            <a:chOff x="781752" y="3268401"/>
            <a:chExt cx="7487355" cy="3209386"/>
          </a:xfrm>
        </p:grpSpPr>
        <p:pic>
          <p:nvPicPr>
            <p:cNvPr id="7" name="Picture 6" descr="Screen Shot 2017-04-25 at 9.06.43 PM.png"/>
            <p:cNvPicPr>
              <a:picLocks noChangeAspect="1"/>
            </p:cNvPicPr>
            <p:nvPr/>
          </p:nvPicPr>
          <p:blipFill rotWithShape="1">
            <a:blip r:embed="rId4">
              <a:extLst>
                <a:ext uri="{28A0092B-C50C-407E-A947-70E740481C1C}">
                  <a14:useLocalDpi xmlns:a14="http://schemas.microsoft.com/office/drawing/2010/main" val="0"/>
                </a:ext>
              </a:extLst>
            </a:blip>
            <a:srcRect t="37448"/>
            <a:stretch/>
          </p:blipFill>
          <p:spPr>
            <a:xfrm>
              <a:off x="4471807" y="3992841"/>
              <a:ext cx="3797300" cy="2484946"/>
            </a:xfrm>
            <a:prstGeom prst="rect">
              <a:avLst/>
            </a:prstGeom>
          </p:spPr>
        </p:pic>
        <p:sp>
          <p:nvSpPr>
            <p:cNvPr id="11" name="TextBox 10"/>
            <p:cNvSpPr txBox="1"/>
            <p:nvPr/>
          </p:nvSpPr>
          <p:spPr>
            <a:xfrm>
              <a:off x="781752" y="4345619"/>
              <a:ext cx="3381027" cy="1477328"/>
            </a:xfrm>
            <a:prstGeom prst="rect">
              <a:avLst/>
            </a:prstGeom>
            <a:noFill/>
          </p:spPr>
          <p:txBody>
            <a:bodyPr wrap="square" rtlCol="0">
              <a:spAutoFit/>
            </a:bodyPr>
            <a:lstStyle/>
            <a:p>
              <a:r>
                <a:rPr lang="en-US" dirty="0"/>
                <a:t>Predict functions of sequence using machine learning methods for pattern recognition. </a:t>
              </a:r>
            </a:p>
            <a:p>
              <a:pPr marL="285750" indent="-285750">
                <a:buFont typeface="Arial"/>
                <a:buChar char="•"/>
              </a:pPr>
              <a:r>
                <a:rPr lang="en-US" dirty="0"/>
                <a:t>Neural Networks</a:t>
              </a:r>
            </a:p>
            <a:p>
              <a:pPr marL="285750" indent="-285750">
                <a:buFont typeface="Arial"/>
                <a:buChar char="•"/>
              </a:pPr>
              <a:r>
                <a:rPr lang="en-US" dirty="0"/>
                <a:t>Hidden Markov Models</a:t>
              </a:r>
            </a:p>
          </p:txBody>
        </p:sp>
        <p:sp>
          <p:nvSpPr>
            <p:cNvPr id="12" name="TextBox 11"/>
            <p:cNvSpPr txBox="1"/>
            <p:nvPr/>
          </p:nvSpPr>
          <p:spPr>
            <a:xfrm>
              <a:off x="781752" y="3268401"/>
              <a:ext cx="4224233" cy="1077218"/>
            </a:xfrm>
            <a:prstGeom prst="rect">
              <a:avLst/>
            </a:prstGeom>
            <a:noFill/>
          </p:spPr>
          <p:txBody>
            <a:bodyPr wrap="none" rtlCol="0">
              <a:spAutoFit/>
            </a:bodyPr>
            <a:lstStyle/>
            <a:p>
              <a:pPr marL="285750" indent="-285750">
                <a:buFont typeface="Arial"/>
                <a:buChar char="•"/>
              </a:pPr>
              <a:r>
                <a:rPr lang="en-US" sz="3200" dirty="0"/>
                <a:t>Sequence composition</a:t>
              </a:r>
            </a:p>
            <a:p>
              <a:pPr marL="285750" indent="-285750">
                <a:buFont typeface="Arial"/>
                <a:buChar char="•"/>
              </a:pPr>
              <a:endParaRPr lang="en-US" sz="3200" dirty="0"/>
            </a:p>
          </p:txBody>
        </p:sp>
      </p:grpSp>
    </p:spTree>
    <p:extLst>
      <p:ext uri="{BB962C8B-B14F-4D97-AF65-F5344CB8AC3E}">
        <p14:creationId xmlns:p14="http://schemas.microsoft.com/office/powerpoint/2010/main" val="145689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20.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600"/>
            <a:ext cx="9144000" cy="5884205"/>
          </a:xfrm>
          <a:prstGeom prst="rect">
            <a:avLst/>
          </a:prstGeom>
        </p:spPr>
      </p:pic>
      <p:sp>
        <p:nvSpPr>
          <p:cNvPr id="2" name="TextBox 1"/>
          <p:cNvSpPr txBox="1"/>
          <p:nvPr/>
        </p:nvSpPr>
        <p:spPr>
          <a:xfrm>
            <a:off x="636692" y="24087"/>
            <a:ext cx="8165366" cy="461665"/>
          </a:xfrm>
          <a:prstGeom prst="rect">
            <a:avLst/>
          </a:prstGeom>
          <a:noFill/>
        </p:spPr>
        <p:txBody>
          <a:bodyPr wrap="none" rtlCol="0">
            <a:spAutoFit/>
          </a:bodyPr>
          <a:lstStyle/>
          <a:p>
            <a:r>
              <a:rPr lang="en-US" sz="2400" b="1" dirty="0"/>
              <a:t>Use BLAST to search for sequence similarity to known proteins</a:t>
            </a:r>
          </a:p>
        </p:txBody>
      </p:sp>
      <p:sp>
        <p:nvSpPr>
          <p:cNvPr id="3" name="Freeform 2"/>
          <p:cNvSpPr/>
          <p:nvPr/>
        </p:nvSpPr>
        <p:spPr>
          <a:xfrm>
            <a:off x="77443" y="4120220"/>
            <a:ext cx="8921354" cy="1719340"/>
          </a:xfrm>
          <a:custGeom>
            <a:avLst/>
            <a:gdLst>
              <a:gd name="connsiteX0" fmla="*/ 30977 w 9045261"/>
              <a:gd name="connsiteY0" fmla="*/ 0 h 1874236"/>
              <a:gd name="connsiteX1" fmla="*/ 9045261 w 9045261"/>
              <a:gd name="connsiteY1" fmla="*/ 0 h 1874236"/>
              <a:gd name="connsiteX2" fmla="*/ 8998796 w 9045261"/>
              <a:gd name="connsiteY2" fmla="*/ 1874236 h 1874236"/>
              <a:gd name="connsiteX3" fmla="*/ 5963058 w 9045261"/>
              <a:gd name="connsiteY3" fmla="*/ 1843257 h 1874236"/>
              <a:gd name="connsiteX4" fmla="*/ 5932081 w 9045261"/>
              <a:gd name="connsiteY4" fmla="*/ 805457 h 1874236"/>
              <a:gd name="connsiteX5" fmla="*/ 3066716 w 9045261"/>
              <a:gd name="connsiteY5" fmla="*/ 805457 h 1874236"/>
              <a:gd name="connsiteX6" fmla="*/ 3082204 w 9045261"/>
              <a:gd name="connsiteY6" fmla="*/ 1688362 h 1874236"/>
              <a:gd name="connsiteX7" fmla="*/ 0 w 9045261"/>
              <a:gd name="connsiteY7" fmla="*/ 1641893 h 1874236"/>
              <a:gd name="connsiteX8" fmla="*/ 30977 w 9045261"/>
              <a:gd name="connsiteY8" fmla="*/ 0 h 1874236"/>
              <a:gd name="connsiteX0" fmla="*/ 30977 w 9045261"/>
              <a:gd name="connsiteY0" fmla="*/ 0 h 1843257"/>
              <a:gd name="connsiteX1" fmla="*/ 9045261 w 9045261"/>
              <a:gd name="connsiteY1" fmla="*/ 0 h 1843257"/>
              <a:gd name="connsiteX2" fmla="*/ 8952331 w 9045261"/>
              <a:gd name="connsiteY2" fmla="*/ 1657382 h 1843257"/>
              <a:gd name="connsiteX3" fmla="*/ 5963058 w 9045261"/>
              <a:gd name="connsiteY3" fmla="*/ 1843257 h 1843257"/>
              <a:gd name="connsiteX4" fmla="*/ 5932081 w 9045261"/>
              <a:gd name="connsiteY4" fmla="*/ 805457 h 1843257"/>
              <a:gd name="connsiteX5" fmla="*/ 3066716 w 9045261"/>
              <a:gd name="connsiteY5" fmla="*/ 805457 h 1843257"/>
              <a:gd name="connsiteX6" fmla="*/ 3082204 w 9045261"/>
              <a:gd name="connsiteY6" fmla="*/ 1688362 h 1843257"/>
              <a:gd name="connsiteX7" fmla="*/ 0 w 9045261"/>
              <a:gd name="connsiteY7" fmla="*/ 1641893 h 1843257"/>
              <a:gd name="connsiteX8" fmla="*/ 30977 w 9045261"/>
              <a:gd name="connsiteY8" fmla="*/ 0 h 1843257"/>
              <a:gd name="connsiteX0" fmla="*/ 30977 w 9045261"/>
              <a:gd name="connsiteY0" fmla="*/ 0 h 1688362"/>
              <a:gd name="connsiteX1" fmla="*/ 9045261 w 9045261"/>
              <a:gd name="connsiteY1" fmla="*/ 0 h 1688362"/>
              <a:gd name="connsiteX2" fmla="*/ 8952331 w 9045261"/>
              <a:gd name="connsiteY2" fmla="*/ 1657382 h 1688362"/>
              <a:gd name="connsiteX3" fmla="*/ 5932081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78547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8952331"/>
              <a:gd name="connsiteY0" fmla="*/ 0 h 1688362"/>
              <a:gd name="connsiteX1" fmla="*/ 8936842 w 8952331"/>
              <a:gd name="connsiteY1" fmla="*/ 15490 h 1688362"/>
              <a:gd name="connsiteX2" fmla="*/ 8952331 w 8952331"/>
              <a:gd name="connsiteY2" fmla="*/ 1657382 h 1688362"/>
              <a:gd name="connsiteX3" fmla="*/ 5978546 w 8952331"/>
              <a:gd name="connsiteY3" fmla="*/ 1626403 h 1688362"/>
              <a:gd name="connsiteX4" fmla="*/ 5978547 w 8952331"/>
              <a:gd name="connsiteY4" fmla="*/ 805457 h 1688362"/>
              <a:gd name="connsiteX5" fmla="*/ 3066716 w 8952331"/>
              <a:gd name="connsiteY5" fmla="*/ 805457 h 1688362"/>
              <a:gd name="connsiteX6" fmla="*/ 3082204 w 8952331"/>
              <a:gd name="connsiteY6" fmla="*/ 1688362 h 1688362"/>
              <a:gd name="connsiteX7" fmla="*/ 0 w 8952331"/>
              <a:gd name="connsiteY7" fmla="*/ 1641893 h 1688362"/>
              <a:gd name="connsiteX8" fmla="*/ 30977 w 8952331"/>
              <a:gd name="connsiteY8" fmla="*/ 0 h 1688362"/>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3035739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4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20249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3 w 8921354"/>
              <a:gd name="connsiteY6" fmla="*/ 1672872 h 1719340"/>
              <a:gd name="connsiteX7" fmla="*/ 0 w 8921354"/>
              <a:gd name="connsiteY7" fmla="*/ 1719340 h 1719340"/>
              <a:gd name="connsiteX8" fmla="*/ 0 w 8921354"/>
              <a:gd name="connsiteY8" fmla="*/ 0 h 171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1354" h="1719340">
                <a:moveTo>
                  <a:pt x="0" y="0"/>
                </a:moveTo>
                <a:lnTo>
                  <a:pt x="8905865" y="15490"/>
                </a:lnTo>
                <a:lnTo>
                  <a:pt x="8921354" y="1657382"/>
                </a:lnTo>
                <a:lnTo>
                  <a:pt x="5947569" y="1626403"/>
                </a:lnTo>
                <a:cubicBezTo>
                  <a:pt x="5947569" y="1352754"/>
                  <a:pt x="5947570" y="1079106"/>
                  <a:pt x="5947570" y="805457"/>
                </a:cubicBezTo>
                <a:lnTo>
                  <a:pt x="2989274" y="805457"/>
                </a:lnTo>
                <a:lnTo>
                  <a:pt x="2973783" y="1672872"/>
                </a:lnTo>
                <a:lnTo>
                  <a:pt x="0" y="1719340"/>
                </a:lnTo>
                <a:lnTo>
                  <a:pt x="0" y="0"/>
                </a:lnTo>
                <a:close/>
              </a:path>
            </a:pathLst>
          </a:cu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61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37A032-689A-3444-8926-73E12B7A5D0F}"/>
              </a:ext>
            </a:extLst>
          </p:cNvPr>
          <p:cNvPicPr>
            <a:picLocks noChangeAspect="1"/>
          </p:cNvPicPr>
          <p:nvPr/>
        </p:nvPicPr>
        <p:blipFill>
          <a:blip r:embed="rId3"/>
          <a:stretch>
            <a:fillRect/>
          </a:stretch>
        </p:blipFill>
        <p:spPr>
          <a:xfrm>
            <a:off x="431800" y="454110"/>
            <a:ext cx="8097739" cy="6065082"/>
          </a:xfrm>
          <a:prstGeom prst="rect">
            <a:avLst/>
          </a:prstGeom>
        </p:spPr>
      </p:pic>
      <p:sp>
        <p:nvSpPr>
          <p:cNvPr id="3" name="TextBox 2"/>
          <p:cNvSpPr txBox="1"/>
          <p:nvPr/>
        </p:nvSpPr>
        <p:spPr>
          <a:xfrm>
            <a:off x="431800" y="54000"/>
            <a:ext cx="8513393" cy="400110"/>
          </a:xfrm>
          <a:prstGeom prst="rect">
            <a:avLst/>
          </a:prstGeom>
          <a:noFill/>
        </p:spPr>
        <p:txBody>
          <a:bodyPr wrap="none" rtlCol="0">
            <a:spAutoFit/>
          </a:bodyPr>
          <a:lstStyle/>
          <a:p>
            <a:r>
              <a:rPr lang="en-US" sz="2000" b="1" dirty="0"/>
              <a:t>The Swiss-</a:t>
            </a:r>
            <a:r>
              <a:rPr lang="en-US" sz="2000" b="1" dirty="0" err="1"/>
              <a:t>Prot</a:t>
            </a:r>
            <a:r>
              <a:rPr lang="en-US" sz="2000" b="1" dirty="0"/>
              <a:t> database is a valuable source of proteins with known functions </a:t>
            </a:r>
          </a:p>
        </p:txBody>
      </p:sp>
      <p:grpSp>
        <p:nvGrpSpPr>
          <p:cNvPr id="6" name="Group 5"/>
          <p:cNvGrpSpPr/>
          <p:nvPr/>
        </p:nvGrpSpPr>
        <p:grpSpPr>
          <a:xfrm>
            <a:off x="361246" y="1797269"/>
            <a:ext cx="1657024" cy="3957145"/>
            <a:chOff x="361246" y="2122069"/>
            <a:chExt cx="1657024" cy="3082373"/>
          </a:xfrm>
        </p:grpSpPr>
        <p:sp>
          <p:nvSpPr>
            <p:cNvPr id="2" name="TextBox 1"/>
            <p:cNvSpPr txBox="1"/>
            <p:nvPr/>
          </p:nvSpPr>
          <p:spPr>
            <a:xfrm>
              <a:off x="401885" y="4835408"/>
              <a:ext cx="1537600" cy="338554"/>
            </a:xfrm>
            <a:prstGeom prst="rect">
              <a:avLst/>
            </a:prstGeom>
            <a:solidFill>
              <a:srgbClr val="FFFFFF"/>
            </a:solidFill>
          </p:spPr>
          <p:txBody>
            <a:bodyPr wrap="none" rtlCol="0">
              <a:spAutoFit/>
            </a:bodyPr>
            <a:lstStyle/>
            <a:p>
              <a:r>
                <a:rPr lang="en-US" sz="1600" dirty="0"/>
                <a:t>(as of Jan, 2020)</a:t>
              </a:r>
            </a:p>
          </p:txBody>
        </p:sp>
        <p:sp>
          <p:nvSpPr>
            <p:cNvPr id="5" name="Rectangle 4"/>
            <p:cNvSpPr/>
            <p:nvPr/>
          </p:nvSpPr>
          <p:spPr>
            <a:xfrm>
              <a:off x="361246" y="2122069"/>
              <a:ext cx="1657024" cy="3082373"/>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73170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4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01" y="484991"/>
            <a:ext cx="8243706" cy="6233235"/>
          </a:xfrm>
          <a:prstGeom prst="rect">
            <a:avLst/>
          </a:prstGeom>
        </p:spPr>
      </p:pic>
      <p:sp>
        <p:nvSpPr>
          <p:cNvPr id="2" name="Rectangle 1"/>
          <p:cNvSpPr/>
          <p:nvPr/>
        </p:nvSpPr>
        <p:spPr>
          <a:xfrm>
            <a:off x="1840847" y="3659333"/>
            <a:ext cx="6890060" cy="72238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840847" y="4381714"/>
            <a:ext cx="3873928" cy="183774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12321" y="73326"/>
            <a:ext cx="3174395" cy="369332"/>
          </a:xfrm>
          <a:prstGeom prst="rect">
            <a:avLst/>
          </a:prstGeom>
          <a:noFill/>
        </p:spPr>
        <p:txBody>
          <a:bodyPr wrap="none" rtlCol="0">
            <a:spAutoFit/>
          </a:bodyPr>
          <a:lstStyle/>
          <a:p>
            <a:r>
              <a:rPr lang="en-US" b="1" dirty="0"/>
              <a:t>Example of a Swiss-</a:t>
            </a:r>
            <a:r>
              <a:rPr lang="en-US" b="1" dirty="0" err="1"/>
              <a:t>Prot</a:t>
            </a:r>
            <a:r>
              <a:rPr lang="en-US" b="1" dirty="0"/>
              <a:t> Record</a:t>
            </a:r>
          </a:p>
        </p:txBody>
      </p:sp>
      <p:sp>
        <p:nvSpPr>
          <p:cNvPr id="6" name="TextBox 5"/>
          <p:cNvSpPr txBox="1"/>
          <p:nvPr/>
        </p:nvSpPr>
        <p:spPr>
          <a:xfrm>
            <a:off x="5875545" y="4727228"/>
            <a:ext cx="2790356" cy="1323439"/>
          </a:xfrm>
          <a:prstGeom prst="rect">
            <a:avLst/>
          </a:prstGeom>
          <a:noFill/>
        </p:spPr>
        <p:txBody>
          <a:bodyPr wrap="square" rtlCol="0">
            <a:spAutoFit/>
          </a:bodyPr>
          <a:lstStyle/>
          <a:p>
            <a:r>
              <a:rPr lang="en-US" sz="1600" b="1" u="sng" dirty="0"/>
              <a:t>Gene Ontology (GO)</a:t>
            </a:r>
            <a:r>
              <a:rPr lang="en-US" sz="1600" dirty="0"/>
              <a:t>:</a:t>
            </a:r>
          </a:p>
          <a:p>
            <a:r>
              <a:rPr lang="en-US" sz="1600" dirty="0"/>
              <a:t>Structured vocabulary for defining molecular functions, biological processes, and cellular components.</a:t>
            </a:r>
          </a:p>
        </p:txBody>
      </p:sp>
    </p:spTree>
    <p:extLst>
      <p:ext uri="{BB962C8B-B14F-4D97-AF65-F5344CB8AC3E}">
        <p14:creationId xmlns:p14="http://schemas.microsoft.com/office/powerpoint/2010/main" val="150192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6"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No significant sequence similarity…  What else?</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36500764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Is there an ORF for a potential Coding Region?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3948966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D81E7-5807-3E4C-8A8C-C43435B784A9}"/>
              </a:ext>
            </a:extLst>
          </p:cNvPr>
          <p:cNvPicPr>
            <a:picLocks noChangeAspect="1"/>
          </p:cNvPicPr>
          <p:nvPr/>
        </p:nvPicPr>
        <p:blipFill>
          <a:blip r:embed="rId2"/>
          <a:stretch>
            <a:fillRect/>
          </a:stretch>
        </p:blipFill>
        <p:spPr>
          <a:xfrm>
            <a:off x="1042980" y="704422"/>
            <a:ext cx="7011960" cy="6070900"/>
          </a:xfrm>
          <a:prstGeom prst="rect">
            <a:avLst/>
          </a:prstGeom>
        </p:spPr>
      </p:pic>
      <p:pic>
        <p:nvPicPr>
          <p:cNvPr id="3" name="Picture 2">
            <a:extLst>
              <a:ext uri="{FF2B5EF4-FFF2-40B4-BE49-F238E27FC236}">
                <a16:creationId xmlns:a16="http://schemas.microsoft.com/office/drawing/2014/main" id="{465AEE34-346B-1B46-9014-C7D7083A8315}"/>
              </a:ext>
            </a:extLst>
          </p:cNvPr>
          <p:cNvPicPr>
            <a:picLocks noChangeAspect="1"/>
          </p:cNvPicPr>
          <p:nvPr/>
        </p:nvPicPr>
        <p:blipFill>
          <a:blip r:embed="rId3"/>
          <a:stretch>
            <a:fillRect/>
          </a:stretch>
        </p:blipFill>
        <p:spPr>
          <a:xfrm>
            <a:off x="3425010" y="102100"/>
            <a:ext cx="2247900" cy="571500"/>
          </a:xfrm>
          <a:prstGeom prst="rect">
            <a:avLst/>
          </a:prstGeom>
        </p:spPr>
      </p:pic>
    </p:spTree>
    <p:extLst>
      <p:ext uri="{BB962C8B-B14F-4D97-AF65-F5344CB8AC3E}">
        <p14:creationId xmlns:p14="http://schemas.microsoft.com/office/powerpoint/2010/main" val="2756808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Is there an ORF for a potential Coding Region?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
            </a:r>
            <a:r>
              <a:rPr lang="en-US" b="1" dirty="0">
                <a:solidFill>
                  <a:srgbClr val="000090"/>
                </a:solidFill>
                <a:latin typeface="Courier New"/>
                <a:cs typeface="Courier New"/>
              </a:rPr>
              <a:t>ATGGGGCCCTGGCGCTTGCTGCACCAACTTCCTGTTGGGCCCGTGGTCCT</a:t>
            </a:r>
          </a:p>
          <a:p>
            <a:r>
              <a:rPr lang="en-US" b="1" dirty="0">
                <a:solidFill>
                  <a:srgbClr val="000090"/>
                </a:solidFill>
                <a:latin typeface="Courier New"/>
                <a:cs typeface="Courier New"/>
              </a:rPr>
              <a:t>TGGAGGCATGCAGTTCAGCAGACAGTGA</a:t>
            </a:r>
            <a:r>
              <a:rPr lang="en-US" dirty="0">
                <a:latin typeface="Courier New"/>
                <a:cs typeface="Courier New"/>
              </a:rPr>
              <a:t>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7470847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3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673100"/>
            <a:ext cx="7736710" cy="6083300"/>
          </a:xfrm>
          <a:prstGeom prst="rect">
            <a:avLst/>
          </a:prstGeom>
        </p:spPr>
      </p:pic>
      <p:sp>
        <p:nvSpPr>
          <p:cNvPr id="2" name="TextBox 1"/>
          <p:cNvSpPr txBox="1"/>
          <p:nvPr/>
        </p:nvSpPr>
        <p:spPr>
          <a:xfrm>
            <a:off x="2573101" y="107493"/>
            <a:ext cx="3921266" cy="461665"/>
          </a:xfrm>
          <a:prstGeom prst="rect">
            <a:avLst/>
          </a:prstGeom>
          <a:noFill/>
        </p:spPr>
        <p:txBody>
          <a:bodyPr wrap="none" rtlCol="0">
            <a:spAutoFit/>
          </a:bodyPr>
          <a:lstStyle/>
          <a:p>
            <a:r>
              <a:rPr lang="en-US" sz="2400" b="1" dirty="0"/>
              <a:t>Find all ORFs using </a:t>
            </a:r>
            <a:r>
              <a:rPr lang="en-US" sz="2400" b="1" dirty="0" err="1"/>
              <a:t>ORFfinder</a:t>
            </a:r>
            <a:endParaRPr lang="en-US" sz="2400" b="1" dirty="0"/>
          </a:p>
        </p:txBody>
      </p:sp>
    </p:spTree>
    <p:extLst>
      <p:ext uri="{BB962C8B-B14F-4D97-AF65-F5344CB8AC3E}">
        <p14:creationId xmlns:p14="http://schemas.microsoft.com/office/powerpoint/2010/main" val="10473775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2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508000"/>
            <a:ext cx="8157281" cy="6146800"/>
          </a:xfrm>
          <a:prstGeom prst="rect">
            <a:avLst/>
          </a:prstGeom>
        </p:spPr>
      </p:pic>
      <p:sp>
        <p:nvSpPr>
          <p:cNvPr id="2" name="TextBox 1"/>
          <p:cNvSpPr txBox="1"/>
          <p:nvPr/>
        </p:nvSpPr>
        <p:spPr>
          <a:xfrm>
            <a:off x="1105853" y="37068"/>
            <a:ext cx="7173759" cy="400110"/>
          </a:xfrm>
          <a:prstGeom prst="rect">
            <a:avLst/>
          </a:prstGeom>
          <a:noFill/>
        </p:spPr>
        <p:txBody>
          <a:bodyPr wrap="none" rtlCol="0">
            <a:spAutoFit/>
          </a:bodyPr>
          <a:lstStyle/>
          <a:p>
            <a:r>
              <a:rPr lang="en-US" sz="2000" b="1" dirty="0" err="1"/>
              <a:t>ORFfinder</a:t>
            </a:r>
            <a:r>
              <a:rPr lang="en-US" sz="2000" b="1" dirty="0"/>
              <a:t> finds all open reading frames and provides translations</a:t>
            </a:r>
          </a:p>
        </p:txBody>
      </p:sp>
      <p:sp>
        <p:nvSpPr>
          <p:cNvPr id="3" name="TextBox 2"/>
          <p:cNvSpPr txBox="1"/>
          <p:nvPr/>
        </p:nvSpPr>
        <p:spPr>
          <a:xfrm>
            <a:off x="1321105" y="1828800"/>
            <a:ext cx="6709176" cy="369332"/>
          </a:xfrm>
          <a:prstGeom prst="rect">
            <a:avLst/>
          </a:prstGeom>
          <a:solidFill>
            <a:schemeClr val="bg1">
              <a:lumMod val="95000"/>
            </a:schemeClr>
          </a:solidFill>
          <a:ln w="28575" cmpd="sng">
            <a:solidFill>
              <a:schemeClr val="tx1"/>
            </a:solidFill>
          </a:ln>
        </p:spPr>
        <p:txBody>
          <a:bodyPr wrap="none" rtlCol="0">
            <a:spAutoFit/>
          </a:bodyPr>
          <a:lstStyle/>
          <a:p>
            <a:r>
              <a:rPr lang="en-US" dirty="0"/>
              <a:t>ORFs can appear in random sequence – so further analysis is required</a:t>
            </a:r>
          </a:p>
        </p:txBody>
      </p:sp>
      <p:sp>
        <p:nvSpPr>
          <p:cNvPr id="4" name="TextBox 3"/>
          <p:cNvSpPr txBox="1"/>
          <p:nvPr/>
        </p:nvSpPr>
        <p:spPr>
          <a:xfrm>
            <a:off x="1389853" y="3874470"/>
            <a:ext cx="6463578" cy="369332"/>
          </a:xfrm>
          <a:prstGeom prst="rect">
            <a:avLst/>
          </a:prstGeom>
          <a:solidFill>
            <a:schemeClr val="bg1">
              <a:lumMod val="95000"/>
            </a:schemeClr>
          </a:solidFill>
          <a:ln w="28575" cmpd="sng">
            <a:solidFill>
              <a:schemeClr val="tx1"/>
            </a:solidFill>
          </a:ln>
        </p:spPr>
        <p:txBody>
          <a:bodyPr wrap="none" rtlCol="0">
            <a:spAutoFit/>
          </a:bodyPr>
          <a:lstStyle/>
          <a:p>
            <a:r>
              <a:rPr lang="en-US" dirty="0"/>
              <a:t>Predict coding vs. non-coding ORFs:  http://</a:t>
            </a:r>
            <a:r>
              <a:rPr lang="en-US" dirty="0" err="1"/>
              <a:t>TransDecoder.github.io</a:t>
            </a:r>
            <a:endParaRPr lang="en-US" dirty="0"/>
          </a:p>
        </p:txBody>
      </p:sp>
    </p:spTree>
    <p:extLst>
      <p:ext uri="{BB962C8B-B14F-4D97-AF65-F5344CB8AC3E}">
        <p14:creationId xmlns:p14="http://schemas.microsoft.com/office/powerpoint/2010/main" val="23245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we recognize functional domains in putative coding regions?</a:t>
            </a:r>
          </a:p>
        </p:txBody>
      </p:sp>
      <p:pic>
        <p:nvPicPr>
          <p:cNvPr id="4" name="Picture 3"/>
          <p:cNvPicPr>
            <a:picLocks noChangeAspect="1"/>
          </p:cNvPicPr>
          <p:nvPr/>
        </p:nvPicPr>
        <p:blipFill>
          <a:blip r:embed="rId3"/>
          <a:stretch>
            <a:fillRect/>
          </a:stretch>
        </p:blipFill>
        <p:spPr>
          <a:xfrm rot="16200000">
            <a:off x="2866440" y="655758"/>
            <a:ext cx="3620064" cy="5299774"/>
          </a:xfrm>
          <a:prstGeom prst="rect">
            <a:avLst/>
          </a:prstGeom>
        </p:spPr>
      </p:pic>
      <p:sp>
        <p:nvSpPr>
          <p:cNvPr id="11" name="TextBox 10"/>
          <p:cNvSpPr txBox="1"/>
          <p:nvPr/>
        </p:nvSpPr>
        <p:spPr>
          <a:xfrm>
            <a:off x="1209851" y="5207634"/>
            <a:ext cx="5891356" cy="461665"/>
          </a:xfrm>
          <a:prstGeom prst="rect">
            <a:avLst/>
          </a:prstGeom>
          <a:noFill/>
        </p:spPr>
        <p:txBody>
          <a:bodyPr wrap="none" rtlCol="0">
            <a:spAutoFit/>
          </a:bodyPr>
          <a:lstStyle/>
          <a:p>
            <a:r>
              <a:rPr lang="en-US" sz="2400" dirty="0"/>
              <a:t>Hints at </a:t>
            </a:r>
            <a:r>
              <a:rPr lang="en-US" sz="2400" u="sng" dirty="0"/>
              <a:t>substrate binding </a:t>
            </a:r>
            <a:r>
              <a:rPr lang="en-US" sz="2400" dirty="0"/>
              <a:t>or </a:t>
            </a:r>
            <a:r>
              <a:rPr lang="en-US" sz="2400" u="sng" dirty="0"/>
              <a:t>catalytic activity</a:t>
            </a:r>
          </a:p>
        </p:txBody>
      </p:sp>
      <p:sp>
        <p:nvSpPr>
          <p:cNvPr id="12" name="TextBox 11"/>
          <p:cNvSpPr txBox="1"/>
          <p:nvPr/>
        </p:nvSpPr>
        <p:spPr>
          <a:xfrm>
            <a:off x="1467086" y="5835832"/>
            <a:ext cx="2122213" cy="646331"/>
          </a:xfrm>
          <a:prstGeom prst="rect">
            <a:avLst/>
          </a:prstGeom>
          <a:noFill/>
          <a:ln>
            <a:solidFill>
              <a:srgbClr val="000000"/>
            </a:solidFill>
          </a:ln>
        </p:spPr>
        <p:txBody>
          <a:bodyPr wrap="square" rtlCol="0">
            <a:spAutoFit/>
          </a:bodyPr>
          <a:lstStyle/>
          <a:p>
            <a:r>
              <a:rPr lang="en-US" dirty="0"/>
              <a:t>DNA, RNA, calcium, </a:t>
            </a:r>
            <a:r>
              <a:rPr lang="en-US" dirty="0" err="1"/>
              <a:t>phoshate</a:t>
            </a:r>
            <a:r>
              <a:rPr lang="en-US" dirty="0"/>
              <a:t>, etc.</a:t>
            </a:r>
          </a:p>
        </p:txBody>
      </p:sp>
      <p:sp>
        <p:nvSpPr>
          <p:cNvPr id="13" name="TextBox 12"/>
          <p:cNvSpPr txBox="1"/>
          <p:nvPr/>
        </p:nvSpPr>
        <p:spPr>
          <a:xfrm>
            <a:off x="4517746" y="5846728"/>
            <a:ext cx="4099728" cy="646331"/>
          </a:xfrm>
          <a:prstGeom prst="rect">
            <a:avLst/>
          </a:prstGeom>
          <a:noFill/>
          <a:ln>
            <a:solidFill>
              <a:srgbClr val="000000"/>
            </a:solidFill>
          </a:ln>
        </p:spPr>
        <p:txBody>
          <a:bodyPr wrap="square" rtlCol="0">
            <a:spAutoFit/>
          </a:bodyPr>
          <a:lstStyle/>
          <a:p>
            <a:r>
              <a:rPr lang="en-US" dirty="0" err="1"/>
              <a:t>Glycoslase</a:t>
            </a:r>
            <a:r>
              <a:rPr lang="en-US" dirty="0"/>
              <a:t>, </a:t>
            </a:r>
            <a:r>
              <a:rPr lang="en-US" dirty="0" err="1"/>
              <a:t>methylase</a:t>
            </a:r>
            <a:r>
              <a:rPr lang="en-US" dirty="0"/>
              <a:t>, kinase, nuclease, lipase, protease, etc.</a:t>
            </a:r>
          </a:p>
        </p:txBody>
      </p:sp>
      <p:cxnSp>
        <p:nvCxnSpPr>
          <p:cNvPr id="15" name="Straight Connector 14"/>
          <p:cNvCxnSpPr>
            <a:endCxn id="12" idx="0"/>
          </p:cNvCxnSpPr>
          <p:nvPr/>
        </p:nvCxnSpPr>
        <p:spPr>
          <a:xfrm flipH="1">
            <a:off x="2528193" y="5610810"/>
            <a:ext cx="975722" cy="22502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37086" y="5610810"/>
            <a:ext cx="456794" cy="23591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95383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32" y="716247"/>
            <a:ext cx="8593788" cy="5841529"/>
          </a:xfrm>
          <a:prstGeom prst="rect">
            <a:avLst/>
          </a:prstGeom>
        </p:spPr>
      </p:pic>
      <p:sp>
        <p:nvSpPr>
          <p:cNvPr id="2" name="TextBox 1"/>
          <p:cNvSpPr txBox="1"/>
          <p:nvPr/>
        </p:nvSpPr>
        <p:spPr>
          <a:xfrm>
            <a:off x="707402" y="64300"/>
            <a:ext cx="8022349" cy="400110"/>
          </a:xfrm>
          <a:prstGeom prst="rect">
            <a:avLst/>
          </a:prstGeom>
          <a:noFill/>
        </p:spPr>
        <p:txBody>
          <a:bodyPr wrap="none" rtlCol="0">
            <a:spAutoFit/>
          </a:bodyPr>
          <a:lstStyle/>
          <a:p>
            <a:r>
              <a:rPr lang="en-US" sz="2000" b="1" dirty="0"/>
              <a:t>Search the </a:t>
            </a:r>
            <a:r>
              <a:rPr lang="en-US" sz="2000" b="1" dirty="0" err="1"/>
              <a:t>Pfam</a:t>
            </a:r>
            <a:r>
              <a:rPr lang="en-US" sz="2000" b="1" dirty="0"/>
              <a:t> library of HMMs to identify potential functional domains</a:t>
            </a:r>
          </a:p>
        </p:txBody>
      </p:sp>
    </p:spTree>
    <p:extLst>
      <p:ext uri="{BB962C8B-B14F-4D97-AF65-F5344CB8AC3E}">
        <p14:creationId xmlns:p14="http://schemas.microsoft.com/office/powerpoint/2010/main" val="365725861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2" y="767280"/>
            <a:ext cx="8729414" cy="5534925"/>
          </a:xfrm>
          <a:prstGeom prst="rect">
            <a:avLst/>
          </a:prstGeom>
        </p:spPr>
      </p:pic>
      <p:sp>
        <p:nvSpPr>
          <p:cNvPr id="2" name="TextBox 1"/>
          <p:cNvSpPr txBox="1"/>
          <p:nvPr/>
        </p:nvSpPr>
        <p:spPr>
          <a:xfrm>
            <a:off x="594865" y="160750"/>
            <a:ext cx="8154546" cy="461665"/>
          </a:xfrm>
          <a:prstGeom prst="rect">
            <a:avLst/>
          </a:prstGeom>
          <a:noFill/>
        </p:spPr>
        <p:txBody>
          <a:bodyPr wrap="none" rtlCol="0">
            <a:spAutoFit/>
          </a:bodyPr>
          <a:lstStyle/>
          <a:p>
            <a:r>
              <a:rPr lang="en-US" sz="2400" b="1" dirty="0"/>
              <a:t>Example </a:t>
            </a:r>
            <a:r>
              <a:rPr lang="en-US" sz="2400" b="1" dirty="0" err="1"/>
              <a:t>Pfam</a:t>
            </a:r>
            <a:r>
              <a:rPr lang="en-US" sz="2400" b="1" dirty="0"/>
              <a:t> report illustrating modular domain architecture</a:t>
            </a:r>
          </a:p>
        </p:txBody>
      </p:sp>
    </p:spTree>
    <p:extLst>
      <p:ext uri="{BB962C8B-B14F-4D97-AF65-F5344CB8AC3E}">
        <p14:creationId xmlns:p14="http://schemas.microsoft.com/office/powerpoint/2010/main" val="22551787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84300" y="571500"/>
            <a:ext cx="6362700" cy="4089400"/>
          </a:xfrm>
          <a:prstGeom prst="rect">
            <a:avLst/>
          </a:prstGeom>
        </p:spPr>
      </p:pic>
      <p:sp>
        <p:nvSpPr>
          <p:cNvPr id="4" name="TextBox 3"/>
          <p:cNvSpPr txBox="1"/>
          <p:nvPr/>
        </p:nvSpPr>
        <p:spPr>
          <a:xfrm>
            <a:off x="3009900" y="386834"/>
            <a:ext cx="3422031" cy="461665"/>
          </a:xfrm>
          <a:prstGeom prst="rect">
            <a:avLst/>
          </a:prstGeom>
          <a:noFill/>
        </p:spPr>
        <p:txBody>
          <a:bodyPr wrap="none" rtlCol="0">
            <a:spAutoFit/>
          </a:bodyPr>
          <a:lstStyle/>
          <a:p>
            <a:r>
              <a:rPr lang="en-US" sz="2400" b="1" dirty="0" err="1"/>
              <a:t>Transmembrane</a:t>
            </a:r>
            <a:r>
              <a:rPr lang="en-US" sz="2400" b="1" dirty="0"/>
              <a:t> Proteins</a:t>
            </a:r>
          </a:p>
        </p:txBody>
      </p:sp>
      <p:sp>
        <p:nvSpPr>
          <p:cNvPr id="8" name="TextBox 7"/>
          <p:cNvSpPr txBox="1"/>
          <p:nvPr/>
        </p:nvSpPr>
        <p:spPr>
          <a:xfrm>
            <a:off x="1998370" y="6413500"/>
            <a:ext cx="5333611" cy="338554"/>
          </a:xfrm>
          <a:prstGeom prst="rect">
            <a:avLst/>
          </a:prstGeom>
          <a:noFill/>
        </p:spPr>
        <p:txBody>
          <a:bodyPr wrap="none" rtlCol="0">
            <a:spAutoFit/>
          </a:bodyPr>
          <a:lstStyle/>
          <a:p>
            <a:r>
              <a:rPr lang="en-US" sz="1600" dirty="0"/>
              <a:t>From: https://</a:t>
            </a:r>
            <a:r>
              <a:rPr lang="en-US" sz="1600" dirty="0" err="1"/>
              <a:t>en.wikipedia.org</a:t>
            </a:r>
            <a:r>
              <a:rPr lang="en-US" sz="1600" dirty="0"/>
              <a:t>/wiki/</a:t>
            </a:r>
            <a:r>
              <a:rPr lang="en-US" sz="1600" dirty="0" err="1"/>
              <a:t>Transmembrane_protein</a:t>
            </a:r>
            <a:endParaRPr lang="en-US" sz="1600" dirty="0"/>
          </a:p>
        </p:txBody>
      </p:sp>
      <p:sp>
        <p:nvSpPr>
          <p:cNvPr id="9" name="TextBox 8"/>
          <p:cNvSpPr txBox="1"/>
          <p:nvPr/>
        </p:nvSpPr>
        <p:spPr>
          <a:xfrm>
            <a:off x="386811" y="4825999"/>
            <a:ext cx="3029489" cy="646331"/>
          </a:xfrm>
          <a:prstGeom prst="rect">
            <a:avLst/>
          </a:prstGeom>
          <a:noFill/>
        </p:spPr>
        <p:txBody>
          <a:bodyPr wrap="square" rtlCol="0">
            <a:spAutoFit/>
          </a:bodyPr>
          <a:lstStyle/>
          <a:p>
            <a:r>
              <a:rPr lang="en-US" dirty="0"/>
              <a:t>Single </a:t>
            </a:r>
            <a:r>
              <a:rPr lang="en-US" dirty="0" err="1"/>
              <a:t>transmembrane</a:t>
            </a:r>
            <a:r>
              <a:rPr lang="en-US" dirty="0"/>
              <a:t> α-helix (</a:t>
            </a:r>
            <a:r>
              <a:rPr lang="en-US" dirty="0" err="1"/>
              <a:t>bitopic</a:t>
            </a:r>
            <a:r>
              <a:rPr lang="en-US" dirty="0"/>
              <a:t> membrane protein) </a:t>
            </a:r>
          </a:p>
        </p:txBody>
      </p:sp>
      <p:sp>
        <p:nvSpPr>
          <p:cNvPr id="10" name="TextBox 9"/>
          <p:cNvSpPr txBox="1"/>
          <p:nvPr/>
        </p:nvSpPr>
        <p:spPr>
          <a:xfrm>
            <a:off x="4122304" y="4688489"/>
            <a:ext cx="1727200" cy="923330"/>
          </a:xfrm>
          <a:prstGeom prst="rect">
            <a:avLst/>
          </a:prstGeom>
          <a:noFill/>
        </p:spPr>
        <p:txBody>
          <a:bodyPr wrap="square" rtlCol="0">
            <a:spAutoFit/>
          </a:bodyPr>
          <a:lstStyle/>
          <a:p>
            <a:r>
              <a:rPr lang="en-US" dirty="0" err="1"/>
              <a:t>Polytopic</a:t>
            </a:r>
            <a:r>
              <a:rPr lang="en-US" dirty="0"/>
              <a:t> </a:t>
            </a:r>
            <a:r>
              <a:rPr lang="en-US" dirty="0" err="1"/>
              <a:t>transmembrane</a:t>
            </a:r>
            <a:r>
              <a:rPr lang="en-US" dirty="0"/>
              <a:t> α-helical protein</a:t>
            </a:r>
          </a:p>
        </p:txBody>
      </p:sp>
      <p:sp>
        <p:nvSpPr>
          <p:cNvPr id="11" name="TextBox 10"/>
          <p:cNvSpPr txBox="1"/>
          <p:nvPr/>
        </p:nvSpPr>
        <p:spPr>
          <a:xfrm>
            <a:off x="6807200" y="4660900"/>
            <a:ext cx="1991774" cy="923330"/>
          </a:xfrm>
          <a:prstGeom prst="rect">
            <a:avLst/>
          </a:prstGeom>
          <a:noFill/>
        </p:spPr>
        <p:txBody>
          <a:bodyPr wrap="square" rtlCol="0">
            <a:spAutoFit/>
          </a:bodyPr>
          <a:lstStyle/>
          <a:p>
            <a:r>
              <a:rPr lang="en-US" dirty="0" err="1"/>
              <a:t>Polytopic</a:t>
            </a:r>
            <a:r>
              <a:rPr lang="en-US" dirty="0"/>
              <a:t> </a:t>
            </a:r>
            <a:r>
              <a:rPr lang="en-US" dirty="0" err="1"/>
              <a:t>transmembrane</a:t>
            </a:r>
            <a:r>
              <a:rPr lang="en-US" dirty="0"/>
              <a:t> β-sheet protein</a:t>
            </a:r>
          </a:p>
        </p:txBody>
      </p:sp>
      <p:sp>
        <p:nvSpPr>
          <p:cNvPr id="12" name="TextBox 11"/>
          <p:cNvSpPr txBox="1"/>
          <p:nvPr/>
        </p:nvSpPr>
        <p:spPr>
          <a:xfrm>
            <a:off x="386811" y="2350232"/>
            <a:ext cx="997489" cy="307777"/>
          </a:xfrm>
          <a:prstGeom prst="rect">
            <a:avLst/>
          </a:prstGeom>
          <a:noFill/>
        </p:spPr>
        <p:txBody>
          <a:bodyPr wrap="none" rtlCol="0">
            <a:spAutoFit/>
          </a:bodyPr>
          <a:lstStyle/>
          <a:p>
            <a:r>
              <a:rPr lang="en-US" sz="1400" dirty="0"/>
              <a:t>Membrane</a:t>
            </a:r>
          </a:p>
        </p:txBody>
      </p:sp>
    </p:spTree>
    <p:extLst>
      <p:ext uri="{BB962C8B-B14F-4D97-AF65-F5344CB8AC3E}">
        <p14:creationId xmlns:p14="http://schemas.microsoft.com/office/powerpoint/2010/main" val="22265728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54.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698501"/>
            <a:ext cx="8686915" cy="5867400"/>
          </a:xfrm>
          <a:prstGeom prst="rect">
            <a:avLst/>
          </a:prstGeom>
        </p:spPr>
      </p:pic>
      <p:sp>
        <p:nvSpPr>
          <p:cNvPr id="2" name="TextBox 1"/>
          <p:cNvSpPr txBox="1"/>
          <p:nvPr/>
        </p:nvSpPr>
        <p:spPr>
          <a:xfrm>
            <a:off x="1575582" y="120759"/>
            <a:ext cx="6627109" cy="400110"/>
          </a:xfrm>
          <a:prstGeom prst="rect">
            <a:avLst/>
          </a:prstGeom>
          <a:noFill/>
        </p:spPr>
        <p:txBody>
          <a:bodyPr wrap="none" rtlCol="0">
            <a:spAutoFit/>
          </a:bodyPr>
          <a:lstStyle/>
          <a:p>
            <a:r>
              <a:rPr lang="en-US" sz="2000" b="1" dirty="0"/>
              <a:t>Using TMHMM to identify putative </a:t>
            </a:r>
            <a:r>
              <a:rPr lang="en-US" sz="2000" b="1" dirty="0" err="1"/>
              <a:t>transmembrane</a:t>
            </a:r>
            <a:r>
              <a:rPr lang="en-US" sz="2000" b="1" dirty="0"/>
              <a:t> proteins</a:t>
            </a:r>
          </a:p>
        </p:txBody>
      </p:sp>
    </p:spTree>
    <p:extLst>
      <p:ext uri="{BB962C8B-B14F-4D97-AF65-F5344CB8AC3E}">
        <p14:creationId xmlns:p14="http://schemas.microsoft.com/office/powerpoint/2010/main" val="38472225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05" y="6385019"/>
            <a:ext cx="4200226" cy="369332"/>
          </a:xfrm>
          <a:prstGeom prst="rect">
            <a:avLst/>
          </a:prstGeom>
          <a:noFill/>
        </p:spPr>
        <p:txBody>
          <a:bodyPr wrap="none" rtlCol="0">
            <a:spAutoFit/>
          </a:bodyPr>
          <a:lstStyle/>
          <a:p>
            <a:r>
              <a:rPr lang="en-US" dirty="0"/>
              <a:t>http://</a:t>
            </a:r>
            <a:r>
              <a:rPr lang="en-US" dirty="0" err="1"/>
              <a:t>www.cbs.dtu.dk</a:t>
            </a:r>
            <a:r>
              <a:rPr lang="en-US" dirty="0"/>
              <a:t>/services/TMHMM/</a:t>
            </a:r>
          </a:p>
        </p:txBody>
      </p:sp>
      <p:pic>
        <p:nvPicPr>
          <p:cNvPr id="5" name="Picture 4" descr="Screen Shot 2016-06-03 at 12.10.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2940"/>
            <a:ext cx="9144000" cy="4584630"/>
          </a:xfrm>
          <a:prstGeom prst="rect">
            <a:avLst/>
          </a:prstGeom>
        </p:spPr>
      </p:pic>
      <p:sp>
        <p:nvSpPr>
          <p:cNvPr id="6" name="TextBox 5"/>
          <p:cNvSpPr txBox="1"/>
          <p:nvPr/>
        </p:nvSpPr>
        <p:spPr>
          <a:xfrm>
            <a:off x="357819" y="5542775"/>
            <a:ext cx="8559668" cy="492443"/>
          </a:xfrm>
          <a:prstGeom prst="rect">
            <a:avLst/>
          </a:prstGeom>
          <a:noFill/>
        </p:spPr>
        <p:txBody>
          <a:bodyPr wrap="none" rtlCol="0">
            <a:spAutoFit/>
          </a:bodyPr>
          <a:lstStyle/>
          <a:p>
            <a:r>
              <a:rPr lang="en-US" sz="1400" dirty="0"/>
              <a:t>Topology=i36-55o59-81i93-110o125-147i174-196o206-228i241-260o280-302i309-328o338-360i373-395o448-467i</a:t>
            </a:r>
          </a:p>
          <a:p>
            <a:endParaRPr lang="en-US" sz="1100" dirty="0"/>
          </a:p>
        </p:txBody>
      </p:sp>
      <p:sp>
        <p:nvSpPr>
          <p:cNvPr id="7" name="TextBox 6"/>
          <p:cNvSpPr txBox="1"/>
          <p:nvPr/>
        </p:nvSpPr>
        <p:spPr>
          <a:xfrm>
            <a:off x="1360825" y="263046"/>
            <a:ext cx="6905056" cy="584776"/>
          </a:xfrm>
          <a:prstGeom prst="rect">
            <a:avLst/>
          </a:prstGeom>
          <a:solidFill>
            <a:schemeClr val="bg1"/>
          </a:solidFill>
          <a:ln w="28575" cmpd="sng">
            <a:solidFill>
              <a:srgbClr val="4F81BD"/>
            </a:solidFill>
          </a:ln>
        </p:spPr>
        <p:txBody>
          <a:bodyPr wrap="none" rtlCol="0">
            <a:spAutoFit/>
          </a:bodyPr>
          <a:lstStyle/>
          <a:p>
            <a:r>
              <a:rPr lang="en-US" sz="3200" b="1" dirty="0"/>
              <a:t>Trans-membrane Domains via </a:t>
            </a:r>
            <a:r>
              <a:rPr lang="en-US" sz="3200" b="1" dirty="0" err="1"/>
              <a:t>TmHMM</a:t>
            </a:r>
            <a:endParaRPr lang="en-US" sz="3200" b="1" dirty="0"/>
          </a:p>
        </p:txBody>
      </p:sp>
    </p:spTree>
    <p:extLst>
      <p:ext uri="{BB962C8B-B14F-4D97-AF65-F5344CB8AC3E}">
        <p14:creationId xmlns:p14="http://schemas.microsoft.com/office/powerpoint/2010/main" val="40798471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2065" y="330550"/>
            <a:ext cx="4399036" cy="523220"/>
          </a:xfrm>
          <a:prstGeom prst="rect">
            <a:avLst/>
          </a:prstGeom>
          <a:noFill/>
        </p:spPr>
        <p:txBody>
          <a:bodyPr wrap="none" rtlCol="0">
            <a:spAutoFit/>
          </a:bodyPr>
          <a:lstStyle/>
          <a:p>
            <a:r>
              <a:rPr lang="en-US" sz="2800" b="1" dirty="0"/>
              <a:t>Predicting Secreted Proteins</a:t>
            </a:r>
          </a:p>
        </p:txBody>
      </p:sp>
      <p:pic>
        <p:nvPicPr>
          <p:cNvPr id="2" name="Picture 1"/>
          <p:cNvPicPr>
            <a:picLocks noChangeAspect="1"/>
          </p:cNvPicPr>
          <p:nvPr/>
        </p:nvPicPr>
        <p:blipFill>
          <a:blip r:embed="rId3"/>
          <a:stretch>
            <a:fillRect/>
          </a:stretch>
        </p:blipFill>
        <p:spPr>
          <a:xfrm>
            <a:off x="107851" y="1498600"/>
            <a:ext cx="5254171" cy="4597400"/>
          </a:xfrm>
          <a:prstGeom prst="rect">
            <a:avLst/>
          </a:prstGeom>
        </p:spPr>
      </p:pic>
      <p:sp>
        <p:nvSpPr>
          <p:cNvPr id="5" name="TextBox 4"/>
          <p:cNvSpPr txBox="1"/>
          <p:nvPr/>
        </p:nvSpPr>
        <p:spPr>
          <a:xfrm>
            <a:off x="372234" y="5965195"/>
            <a:ext cx="4159349" cy="261610"/>
          </a:xfrm>
          <a:prstGeom prst="rect">
            <a:avLst/>
          </a:prstGeom>
          <a:noFill/>
        </p:spPr>
        <p:txBody>
          <a:bodyPr wrap="square" rtlCol="0">
            <a:spAutoFit/>
          </a:bodyPr>
          <a:lstStyle/>
          <a:p>
            <a:r>
              <a:rPr lang="en-US" sz="1100" dirty="0"/>
              <a:t>(from: </a:t>
            </a:r>
            <a:r>
              <a:rPr lang="en-US" sz="1100" dirty="0">
                <a:hlinkClick r:id="rId4"/>
              </a:rPr>
              <a:t>https://courses.washington.edu/conj/cell/secretion.htm</a:t>
            </a:r>
            <a:r>
              <a:rPr lang="en-US" sz="1100" dirty="0"/>
              <a:t>)</a:t>
            </a:r>
          </a:p>
        </p:txBody>
      </p:sp>
      <p:grpSp>
        <p:nvGrpSpPr>
          <p:cNvPr id="7" name="Group 6"/>
          <p:cNvGrpSpPr/>
          <p:nvPr/>
        </p:nvGrpSpPr>
        <p:grpSpPr>
          <a:xfrm>
            <a:off x="4851714" y="1612899"/>
            <a:ext cx="4139886" cy="2680445"/>
            <a:chOff x="4851714" y="1612899"/>
            <a:chExt cx="4139886" cy="2680445"/>
          </a:xfrm>
        </p:grpSpPr>
        <p:pic>
          <p:nvPicPr>
            <p:cNvPr id="3" name="Picture 2" descr="Fig-3-Typical-tripartite-structure-of-the-N-terminal-signal-peptide-of-preprotei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714" y="1612899"/>
              <a:ext cx="4139886" cy="2180779"/>
            </a:xfrm>
            <a:prstGeom prst="rect">
              <a:avLst/>
            </a:prstGeom>
          </p:spPr>
        </p:pic>
        <p:sp>
          <p:nvSpPr>
            <p:cNvPr id="6" name="TextBox 5"/>
            <p:cNvSpPr txBox="1"/>
            <p:nvPr/>
          </p:nvSpPr>
          <p:spPr>
            <a:xfrm>
              <a:off x="6200222" y="4031734"/>
              <a:ext cx="1904575" cy="261610"/>
            </a:xfrm>
            <a:prstGeom prst="rect">
              <a:avLst/>
            </a:prstGeom>
            <a:noFill/>
          </p:spPr>
          <p:txBody>
            <a:bodyPr wrap="none" rtlCol="0">
              <a:spAutoFit/>
            </a:bodyPr>
            <a:lstStyle/>
            <a:p>
              <a:r>
                <a:rPr lang="it-IT" sz="1100" dirty="0"/>
                <a:t>(from: Vaccine 23(15):1770-8)</a:t>
              </a:r>
              <a:endParaRPr lang="en-US" sz="1100" dirty="0"/>
            </a:p>
          </p:txBody>
        </p:sp>
      </p:grpSp>
    </p:spTree>
    <p:extLst>
      <p:ext uri="{BB962C8B-B14F-4D97-AF65-F5344CB8AC3E}">
        <p14:creationId xmlns:p14="http://schemas.microsoft.com/office/powerpoint/2010/main" val="165136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Transcriptomics</a:t>
            </a:r>
            <a:r>
              <a:rPr lang="en-US" dirty="0"/>
              <a:t> Lecture Overview</a:t>
            </a:r>
          </a:p>
        </p:txBody>
      </p:sp>
      <p:sp>
        <p:nvSpPr>
          <p:cNvPr id="3" name="Content Placeholder 2"/>
          <p:cNvSpPr>
            <a:spLocks noGrp="1"/>
          </p:cNvSpPr>
          <p:nvPr>
            <p:ph idx="1"/>
          </p:nvPr>
        </p:nvSpPr>
        <p:spPr>
          <a:xfrm>
            <a:off x="1303802" y="1558758"/>
            <a:ext cx="7021048" cy="4525963"/>
          </a:xfrm>
        </p:spPr>
        <p:txBody>
          <a:bodyPr>
            <a:normAutofit fontScale="92500" lnSpcReduction="10000"/>
          </a:bodyPr>
          <a:lstStyle/>
          <a:p>
            <a:pPr marL="514350" indent="-514350">
              <a:buFont typeface="+mj-lt"/>
              <a:buAutoNum type="arabicPeriod"/>
            </a:pPr>
            <a:r>
              <a:rPr lang="en-US" dirty="0"/>
              <a:t>Overview of RNA-</a:t>
            </a:r>
            <a:r>
              <a:rPr lang="en-US" dirty="0" err="1"/>
              <a:t>Seq</a:t>
            </a:r>
            <a:endParaRPr lang="en-US" dirty="0"/>
          </a:p>
          <a:p>
            <a:pPr marL="514350" indent="-514350">
              <a:buFont typeface="+mj-lt"/>
              <a:buAutoNum type="arabicPeriod"/>
            </a:pPr>
            <a:r>
              <a:rPr lang="en-US" dirty="0"/>
              <a:t>Transcript reconstruction methods</a:t>
            </a:r>
          </a:p>
          <a:p>
            <a:pPr marL="514350" indent="-514350">
              <a:buFont typeface="+mj-lt"/>
              <a:buAutoNum type="arabicPeriod"/>
            </a:pPr>
            <a:r>
              <a:rPr lang="en-US" dirty="0"/>
              <a:t>Trinity de novo assembly</a:t>
            </a:r>
          </a:p>
          <a:p>
            <a:pPr marL="514350" indent="-514350">
              <a:buFont typeface="+mj-lt"/>
              <a:buAutoNum type="arabicPeriod"/>
            </a:pPr>
            <a:r>
              <a:rPr lang="en-US" dirty="0"/>
              <a:t>Transcriptome quality assessment</a:t>
            </a:r>
            <a:br>
              <a:rPr lang="en-US" dirty="0"/>
            </a:br>
            <a:r>
              <a:rPr lang="en-US" dirty="0"/>
              <a:t>        </a:t>
            </a:r>
            <a:r>
              <a:rPr lang="en-US" i="1" dirty="0"/>
              <a:t>(coffee break)</a:t>
            </a:r>
          </a:p>
          <a:p>
            <a:pPr marL="514350" indent="-514350">
              <a:buFont typeface="+mj-lt"/>
              <a:buAutoNum type="arabicPeriod"/>
            </a:pPr>
            <a:r>
              <a:rPr lang="en-US" dirty="0"/>
              <a:t>Expression quantification</a:t>
            </a:r>
          </a:p>
          <a:p>
            <a:pPr marL="514350" indent="-514350">
              <a:buFont typeface="+mj-lt"/>
              <a:buAutoNum type="arabicPeriod"/>
            </a:pPr>
            <a:r>
              <a:rPr lang="en-US" dirty="0"/>
              <a:t>Differential expression analysis</a:t>
            </a:r>
          </a:p>
          <a:p>
            <a:pPr marL="514350" indent="-514350">
              <a:buFont typeface="+mj-lt"/>
              <a:buAutoNum type="arabicPeriod"/>
            </a:pPr>
            <a:r>
              <a:rPr lang="en-US" dirty="0"/>
              <a:t>Functional annotation</a:t>
            </a:r>
          </a:p>
          <a:p>
            <a:pPr marL="514350" indent="-514350">
              <a:buFont typeface="+mj-lt"/>
              <a:buAutoNum type="arabicPeriod"/>
            </a:pPr>
            <a:r>
              <a:rPr lang="en-US" dirty="0"/>
              <a:t>Case study: salamander transcriptome</a:t>
            </a:r>
          </a:p>
          <a:p>
            <a:pPr marL="514350" indent="-514350">
              <a:buFont typeface="+mj-lt"/>
              <a:buAutoNum type="arabicPeriod"/>
            </a:pPr>
            <a:endParaRPr lang="en-US" dirty="0"/>
          </a:p>
          <a:p>
            <a:pPr marL="514350" indent="-514350">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16750249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0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766958"/>
            <a:ext cx="7869447" cy="5913242"/>
          </a:xfrm>
          <a:prstGeom prst="rect">
            <a:avLst/>
          </a:prstGeom>
        </p:spPr>
      </p:pic>
      <p:sp>
        <p:nvSpPr>
          <p:cNvPr id="3" name="TextBox 2"/>
          <p:cNvSpPr txBox="1"/>
          <p:nvPr/>
        </p:nvSpPr>
        <p:spPr>
          <a:xfrm>
            <a:off x="1641612" y="24368"/>
            <a:ext cx="5378395" cy="677108"/>
          </a:xfrm>
          <a:prstGeom prst="rect">
            <a:avLst/>
          </a:prstGeom>
          <a:noFill/>
        </p:spPr>
        <p:txBody>
          <a:bodyPr wrap="none" rtlCol="0">
            <a:spAutoFit/>
          </a:bodyPr>
          <a:lstStyle/>
          <a:p>
            <a:pPr algn="ctr"/>
            <a:r>
              <a:rPr lang="en-US" sz="2000" b="1" dirty="0" err="1"/>
              <a:t>SignalP</a:t>
            </a:r>
            <a:r>
              <a:rPr lang="en-US" sz="2000" b="1" dirty="0"/>
              <a:t>:  Prediction of N-terminal signal peptides</a:t>
            </a:r>
          </a:p>
          <a:p>
            <a:pPr algn="ctr"/>
            <a:r>
              <a:rPr lang="en-US" dirty="0"/>
              <a:t>(predict secreted proteins)</a:t>
            </a:r>
          </a:p>
        </p:txBody>
      </p:sp>
    </p:spTree>
    <p:extLst>
      <p:ext uri="{BB962C8B-B14F-4D97-AF65-F5344CB8AC3E}">
        <p14:creationId xmlns:p14="http://schemas.microsoft.com/office/powerpoint/2010/main" val="29155658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9.0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551634"/>
            <a:ext cx="5930900" cy="6204766"/>
          </a:xfrm>
          <a:prstGeom prst="rect">
            <a:avLst/>
          </a:prstGeom>
        </p:spPr>
      </p:pic>
      <p:sp>
        <p:nvSpPr>
          <p:cNvPr id="2" name="TextBox 1"/>
          <p:cNvSpPr txBox="1"/>
          <p:nvPr/>
        </p:nvSpPr>
        <p:spPr>
          <a:xfrm>
            <a:off x="2159000" y="26469"/>
            <a:ext cx="5424382" cy="461665"/>
          </a:xfrm>
          <a:prstGeom prst="rect">
            <a:avLst/>
          </a:prstGeom>
          <a:noFill/>
        </p:spPr>
        <p:txBody>
          <a:bodyPr wrap="none" rtlCol="0">
            <a:spAutoFit/>
          </a:bodyPr>
          <a:lstStyle/>
          <a:p>
            <a:r>
              <a:rPr lang="en-US" sz="2400" b="1" dirty="0"/>
              <a:t>Example </a:t>
            </a:r>
            <a:r>
              <a:rPr lang="en-US" sz="2400" b="1" dirty="0" err="1"/>
              <a:t>SignalP</a:t>
            </a:r>
            <a:r>
              <a:rPr lang="en-US" sz="2400" b="1" dirty="0"/>
              <a:t> predicted signal peptide</a:t>
            </a:r>
          </a:p>
        </p:txBody>
      </p:sp>
      <p:sp>
        <p:nvSpPr>
          <p:cNvPr id="3" name="TextBox 2"/>
          <p:cNvSpPr txBox="1"/>
          <p:nvPr/>
        </p:nvSpPr>
        <p:spPr>
          <a:xfrm>
            <a:off x="2020916" y="3649420"/>
            <a:ext cx="2068633" cy="369332"/>
          </a:xfrm>
          <a:prstGeom prst="rect">
            <a:avLst/>
          </a:prstGeom>
          <a:noFill/>
        </p:spPr>
        <p:txBody>
          <a:bodyPr wrap="none" rtlCol="0">
            <a:spAutoFit/>
          </a:bodyPr>
          <a:lstStyle/>
          <a:p>
            <a:r>
              <a:rPr lang="en-US" dirty="0">
                <a:solidFill>
                  <a:srgbClr val="9DE89A"/>
                </a:solidFill>
              </a:rPr>
              <a:t>Signal peptide score</a:t>
            </a:r>
          </a:p>
        </p:txBody>
      </p:sp>
      <p:sp>
        <p:nvSpPr>
          <p:cNvPr id="4" name="TextBox 3"/>
          <p:cNvSpPr txBox="1"/>
          <p:nvPr/>
        </p:nvSpPr>
        <p:spPr>
          <a:xfrm>
            <a:off x="5870056" y="4645677"/>
            <a:ext cx="1969221" cy="369332"/>
          </a:xfrm>
          <a:prstGeom prst="rect">
            <a:avLst/>
          </a:prstGeom>
          <a:noFill/>
        </p:spPr>
        <p:txBody>
          <a:bodyPr wrap="none" rtlCol="0">
            <a:spAutoFit/>
          </a:bodyPr>
          <a:lstStyle/>
          <a:p>
            <a:r>
              <a:rPr lang="en-US" dirty="0">
                <a:solidFill>
                  <a:srgbClr val="FF969A"/>
                </a:solidFill>
              </a:rPr>
              <a:t>Cleavage site score</a:t>
            </a:r>
          </a:p>
        </p:txBody>
      </p:sp>
      <p:sp>
        <p:nvSpPr>
          <p:cNvPr id="6" name="TextBox 5"/>
          <p:cNvSpPr txBox="1"/>
          <p:nvPr/>
        </p:nvSpPr>
        <p:spPr>
          <a:xfrm>
            <a:off x="4742824" y="3970527"/>
            <a:ext cx="1702660" cy="369332"/>
          </a:xfrm>
          <a:prstGeom prst="rect">
            <a:avLst/>
          </a:prstGeom>
          <a:noFill/>
        </p:spPr>
        <p:txBody>
          <a:bodyPr wrap="none" rtlCol="0">
            <a:spAutoFit/>
          </a:bodyPr>
          <a:lstStyle/>
          <a:p>
            <a:r>
              <a:rPr lang="en-US" dirty="0">
                <a:solidFill>
                  <a:srgbClr val="8FC1FF"/>
                </a:solidFill>
              </a:rPr>
              <a:t>Combined score</a:t>
            </a:r>
          </a:p>
        </p:txBody>
      </p:sp>
    </p:spTree>
    <p:extLst>
      <p:ext uri="{BB962C8B-B14F-4D97-AF65-F5344CB8AC3E}">
        <p14:creationId xmlns:p14="http://schemas.microsoft.com/office/powerpoint/2010/main" val="13232108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5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72" y="723594"/>
            <a:ext cx="7977749" cy="6005805"/>
          </a:xfrm>
          <a:prstGeom prst="rect">
            <a:avLst/>
          </a:prstGeom>
        </p:spPr>
      </p:pic>
      <p:sp>
        <p:nvSpPr>
          <p:cNvPr id="2" name="TextBox 1"/>
          <p:cNvSpPr txBox="1"/>
          <p:nvPr/>
        </p:nvSpPr>
        <p:spPr>
          <a:xfrm>
            <a:off x="948568" y="96450"/>
            <a:ext cx="7624203" cy="461665"/>
          </a:xfrm>
          <a:prstGeom prst="rect">
            <a:avLst/>
          </a:prstGeom>
          <a:noFill/>
        </p:spPr>
        <p:txBody>
          <a:bodyPr wrap="none" rtlCol="0">
            <a:spAutoFit/>
          </a:bodyPr>
          <a:lstStyle/>
          <a:p>
            <a:r>
              <a:rPr lang="en-US" sz="2400" b="1" dirty="0"/>
              <a:t>Transcriptome-scale functional annotation using </a:t>
            </a:r>
            <a:r>
              <a:rPr lang="en-US" sz="2400" b="1" dirty="0" err="1"/>
              <a:t>Trinotate</a:t>
            </a:r>
            <a:r>
              <a:rPr lang="en-US" sz="2400" b="1" dirty="0"/>
              <a:t> </a:t>
            </a:r>
          </a:p>
        </p:txBody>
      </p:sp>
      <p:sp>
        <p:nvSpPr>
          <p:cNvPr id="3" name="TextBox 2"/>
          <p:cNvSpPr txBox="1"/>
          <p:nvPr/>
        </p:nvSpPr>
        <p:spPr>
          <a:xfrm>
            <a:off x="443803" y="2999505"/>
            <a:ext cx="2550498" cy="584776"/>
          </a:xfrm>
          <a:prstGeom prst="rect">
            <a:avLst/>
          </a:prstGeom>
          <a:noFill/>
        </p:spPr>
        <p:txBody>
          <a:bodyPr wrap="none" rtlCol="0">
            <a:spAutoFit/>
          </a:bodyPr>
          <a:lstStyle/>
          <a:p>
            <a:r>
              <a:rPr lang="en-US" sz="3200" b="1" dirty="0" err="1">
                <a:ln w="18000">
                  <a:solidFill>
                    <a:schemeClr val="accent2">
                      <a:satMod val="140000"/>
                    </a:schemeClr>
                  </a:solidFill>
                  <a:prstDash val="solid"/>
                  <a:miter lim="800000"/>
                </a:ln>
                <a:noFill/>
                <a:effectLst>
                  <a:outerShdw blurRad="25500" dist="23000" dir="7020000" algn="tl">
                    <a:srgbClr val="000000">
                      <a:alpha val="50000"/>
                    </a:srgbClr>
                  </a:outerShdw>
                </a:effectLst>
              </a:rPr>
              <a:t>TransDecoder</a:t>
            </a:r>
            <a:endParaRPr 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 name="TextBox 4"/>
          <p:cNvSpPr txBox="1"/>
          <p:nvPr/>
        </p:nvSpPr>
        <p:spPr>
          <a:xfrm>
            <a:off x="6832880" y="2443787"/>
            <a:ext cx="1722747" cy="584776"/>
          </a:xfrm>
          <a:prstGeom prst="rect">
            <a:avLst/>
          </a:prstGeom>
          <a:noFill/>
        </p:spPr>
        <p:txBody>
          <a:bodyPr wrap="none" rtlCol="0">
            <a:spAutoFit/>
          </a:bodyPr>
          <a:lstStyle/>
          <a:p>
            <a:r>
              <a:rPr lang="en-US" sz="3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TMHMM</a:t>
            </a:r>
          </a:p>
        </p:txBody>
      </p:sp>
      <p:sp>
        <p:nvSpPr>
          <p:cNvPr id="6" name="TextBox 5"/>
          <p:cNvSpPr txBox="1"/>
          <p:nvPr/>
        </p:nvSpPr>
        <p:spPr>
          <a:xfrm>
            <a:off x="6561332" y="3268492"/>
            <a:ext cx="1415973" cy="584776"/>
          </a:xfrm>
          <a:prstGeom prst="rect">
            <a:avLst/>
          </a:prstGeom>
          <a:noFill/>
        </p:spPr>
        <p:txBody>
          <a:bodyPr wrap="none" rtlCol="0">
            <a:spAutoFit/>
          </a:bodyPr>
          <a:lstStyle/>
          <a:p>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SignalP</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2823328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5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87" y="4100440"/>
            <a:ext cx="8210322" cy="2017622"/>
          </a:xfrm>
          <a:prstGeom prst="rect">
            <a:avLst/>
          </a:prstGeom>
        </p:spPr>
      </p:pic>
      <p:sp>
        <p:nvSpPr>
          <p:cNvPr id="5" name="TextBox 4"/>
          <p:cNvSpPr txBox="1"/>
          <p:nvPr/>
        </p:nvSpPr>
        <p:spPr>
          <a:xfrm>
            <a:off x="1254985" y="287246"/>
            <a:ext cx="6263253" cy="523220"/>
          </a:xfrm>
          <a:prstGeom prst="rect">
            <a:avLst/>
          </a:prstGeom>
          <a:noFill/>
        </p:spPr>
        <p:txBody>
          <a:bodyPr wrap="none" rtlCol="0">
            <a:spAutoFit/>
          </a:bodyPr>
          <a:lstStyle/>
          <a:p>
            <a:r>
              <a:rPr lang="en-US" sz="2800" b="1" dirty="0" err="1"/>
              <a:t>GoSeq</a:t>
            </a:r>
            <a:r>
              <a:rPr lang="en-US" sz="2800" b="1" dirty="0"/>
              <a:t> for Functional Enrichment Testing</a:t>
            </a:r>
          </a:p>
        </p:txBody>
      </p:sp>
      <p:sp>
        <p:nvSpPr>
          <p:cNvPr id="6" name="TextBox 5"/>
          <p:cNvSpPr txBox="1"/>
          <p:nvPr/>
        </p:nvSpPr>
        <p:spPr>
          <a:xfrm>
            <a:off x="2162202" y="1484259"/>
            <a:ext cx="1589923" cy="523220"/>
          </a:xfrm>
          <a:prstGeom prst="rect">
            <a:avLst/>
          </a:prstGeom>
          <a:noFill/>
        </p:spPr>
        <p:txBody>
          <a:bodyPr wrap="none" rtlCol="0">
            <a:spAutoFit/>
          </a:bodyPr>
          <a:lstStyle/>
          <a:p>
            <a:r>
              <a:rPr lang="en-US" sz="2800" dirty="0" err="1"/>
              <a:t>SwissProt</a:t>
            </a:r>
            <a:endParaRPr lang="en-US" sz="2800" dirty="0"/>
          </a:p>
        </p:txBody>
      </p:sp>
      <p:sp>
        <p:nvSpPr>
          <p:cNvPr id="7" name="TextBox 6"/>
          <p:cNvSpPr txBox="1"/>
          <p:nvPr/>
        </p:nvSpPr>
        <p:spPr>
          <a:xfrm>
            <a:off x="5024316" y="1440527"/>
            <a:ext cx="938578" cy="523220"/>
          </a:xfrm>
          <a:prstGeom prst="rect">
            <a:avLst/>
          </a:prstGeom>
          <a:noFill/>
        </p:spPr>
        <p:txBody>
          <a:bodyPr wrap="none" rtlCol="0">
            <a:spAutoFit/>
          </a:bodyPr>
          <a:lstStyle/>
          <a:p>
            <a:r>
              <a:rPr lang="en-US" sz="2800" dirty="0" err="1"/>
              <a:t>Pfam</a:t>
            </a:r>
            <a:endParaRPr lang="en-US" sz="2800" dirty="0"/>
          </a:p>
        </p:txBody>
      </p:sp>
      <p:sp>
        <p:nvSpPr>
          <p:cNvPr id="8" name="TextBox 7"/>
          <p:cNvSpPr txBox="1"/>
          <p:nvPr/>
        </p:nvSpPr>
        <p:spPr>
          <a:xfrm>
            <a:off x="1736263" y="2052833"/>
            <a:ext cx="2902082" cy="307777"/>
          </a:xfrm>
          <a:prstGeom prst="rect">
            <a:avLst/>
          </a:prstGeom>
          <a:noFill/>
        </p:spPr>
        <p:txBody>
          <a:bodyPr wrap="none" rtlCol="0">
            <a:spAutoFit/>
          </a:bodyPr>
          <a:lstStyle/>
          <a:p>
            <a:r>
              <a:rPr lang="en-US" sz="1400" dirty="0"/>
              <a:t>(GO assignments included in records)</a:t>
            </a:r>
          </a:p>
        </p:txBody>
      </p:sp>
      <p:sp>
        <p:nvSpPr>
          <p:cNvPr id="9" name="TextBox 8"/>
          <p:cNvSpPr txBox="1"/>
          <p:nvPr/>
        </p:nvSpPr>
        <p:spPr>
          <a:xfrm>
            <a:off x="5024316" y="1990736"/>
            <a:ext cx="1224764" cy="369332"/>
          </a:xfrm>
          <a:prstGeom prst="rect">
            <a:avLst/>
          </a:prstGeom>
          <a:noFill/>
        </p:spPr>
        <p:txBody>
          <a:bodyPr wrap="none" rtlCol="0">
            <a:spAutoFit/>
          </a:bodyPr>
          <a:lstStyle/>
          <a:p>
            <a:r>
              <a:rPr lang="en-US" dirty="0"/>
              <a:t>(Pfam2GO)</a:t>
            </a:r>
          </a:p>
        </p:txBody>
      </p:sp>
      <p:sp>
        <p:nvSpPr>
          <p:cNvPr id="10" name="TextBox 9"/>
          <p:cNvSpPr txBox="1"/>
          <p:nvPr/>
        </p:nvSpPr>
        <p:spPr>
          <a:xfrm>
            <a:off x="2041242" y="3135963"/>
            <a:ext cx="4942429" cy="461665"/>
          </a:xfrm>
          <a:prstGeom prst="rect">
            <a:avLst/>
          </a:prstGeom>
          <a:noFill/>
          <a:ln>
            <a:solidFill>
              <a:srgbClr val="4F81BD"/>
            </a:solidFill>
          </a:ln>
        </p:spPr>
        <p:txBody>
          <a:bodyPr wrap="none" rtlCol="0">
            <a:spAutoFit/>
          </a:bodyPr>
          <a:lstStyle/>
          <a:p>
            <a:r>
              <a:rPr lang="en-US" sz="2400" dirty="0" err="1"/>
              <a:t>Trinotate</a:t>
            </a:r>
            <a:r>
              <a:rPr lang="en-US" sz="2400" dirty="0"/>
              <a:t> Gene Ontology Assignments</a:t>
            </a:r>
          </a:p>
        </p:txBody>
      </p:sp>
      <p:cxnSp>
        <p:nvCxnSpPr>
          <p:cNvPr id="12" name="Straight Arrow Connector 11"/>
          <p:cNvCxnSpPr>
            <a:stCxn id="8" idx="2"/>
          </p:cNvCxnSpPr>
          <p:nvPr/>
        </p:nvCxnSpPr>
        <p:spPr>
          <a:xfrm>
            <a:off x="3187304" y="2360610"/>
            <a:ext cx="441567" cy="436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2"/>
          </p:cNvCxnSpPr>
          <p:nvPr/>
        </p:nvCxnSpPr>
        <p:spPr>
          <a:xfrm flipH="1">
            <a:off x="5024317" y="2360068"/>
            <a:ext cx="612381" cy="467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1378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846" y="287020"/>
            <a:ext cx="4971133" cy="461665"/>
          </a:xfrm>
          <a:prstGeom prst="rect">
            <a:avLst/>
          </a:prstGeom>
          <a:noFill/>
        </p:spPr>
        <p:txBody>
          <a:bodyPr wrap="none" rtlCol="0">
            <a:spAutoFit/>
          </a:bodyPr>
          <a:lstStyle/>
          <a:p>
            <a:r>
              <a:rPr lang="en-US" sz="2400" b="1" dirty="0"/>
              <a:t>Gene ontology functional enrichment</a:t>
            </a:r>
          </a:p>
        </p:txBody>
      </p:sp>
      <p:graphicFrame>
        <p:nvGraphicFramePr>
          <p:cNvPr id="5" name="Table 4"/>
          <p:cNvGraphicFramePr>
            <a:graphicFrameLocks noGrp="1"/>
          </p:cNvGraphicFramePr>
          <p:nvPr>
            <p:extLst>
              <p:ext uri="{D42A27DB-BD31-4B8C-83A1-F6EECF244321}">
                <p14:modId xmlns:p14="http://schemas.microsoft.com/office/powerpoint/2010/main" val="2616924554"/>
              </p:ext>
            </p:extLst>
          </p:nvPr>
        </p:nvGraphicFramePr>
        <p:xfrm>
          <a:off x="1206832" y="950384"/>
          <a:ext cx="6768768" cy="2026920"/>
        </p:xfrm>
        <a:graphic>
          <a:graphicData uri="http://schemas.openxmlformats.org/drawingml/2006/table">
            <a:tbl>
              <a:tblPr firstRow="1" bandRow="1">
                <a:tableStyleId>{5C22544A-7EE6-4342-B048-85BDC9FD1C3A}</a:tableStyleId>
              </a:tblPr>
              <a:tblGrid>
                <a:gridCol w="1878119">
                  <a:extLst>
                    <a:ext uri="{9D8B030D-6E8A-4147-A177-3AD203B41FA5}">
                      <a16:colId xmlns:a16="http://schemas.microsoft.com/office/drawing/2014/main" val="20000"/>
                    </a:ext>
                  </a:extLst>
                </a:gridCol>
                <a:gridCol w="1648419">
                  <a:extLst>
                    <a:ext uri="{9D8B030D-6E8A-4147-A177-3AD203B41FA5}">
                      <a16:colId xmlns:a16="http://schemas.microsoft.com/office/drawing/2014/main" val="20001"/>
                    </a:ext>
                  </a:extLst>
                </a:gridCol>
                <a:gridCol w="1550038">
                  <a:extLst>
                    <a:ext uri="{9D8B030D-6E8A-4147-A177-3AD203B41FA5}">
                      <a16:colId xmlns:a16="http://schemas.microsoft.com/office/drawing/2014/main" val="20002"/>
                    </a:ext>
                  </a:extLst>
                </a:gridCol>
                <a:gridCol w="1692192">
                  <a:extLst>
                    <a:ext uri="{9D8B030D-6E8A-4147-A177-3AD203B41FA5}">
                      <a16:colId xmlns:a16="http://schemas.microsoft.com/office/drawing/2014/main" val="20003"/>
                    </a:ext>
                  </a:extLst>
                </a:gridCol>
              </a:tblGrid>
              <a:tr h="370840">
                <a:tc>
                  <a:txBody>
                    <a:bodyPr/>
                    <a:lstStyle/>
                    <a:p>
                      <a:endParaRPr lang="en-US"/>
                    </a:p>
                  </a:txBody>
                  <a:tcPr/>
                </a:tc>
                <a:tc>
                  <a:txBody>
                    <a:bodyPr/>
                    <a:lstStyle/>
                    <a:p>
                      <a:r>
                        <a:rPr lang="en-US" dirty="0"/>
                        <a:t>(+) Differentially</a:t>
                      </a:r>
                      <a:r>
                        <a:rPr lang="en-US" baseline="0" dirty="0"/>
                        <a:t> Expressed</a:t>
                      </a:r>
                      <a:endParaRPr lang="en-US" dirty="0"/>
                    </a:p>
                  </a:txBody>
                  <a:tcPr/>
                </a:tc>
                <a:tc>
                  <a:txBody>
                    <a:bodyPr/>
                    <a:lstStyle/>
                    <a:p>
                      <a:r>
                        <a:rPr lang="en-US" dirty="0"/>
                        <a:t>(-) Not Differentially Expressed</a:t>
                      </a:r>
                    </a:p>
                  </a:txBody>
                  <a:tcPr/>
                </a:tc>
                <a:tc>
                  <a:txBody>
                    <a:bodyPr/>
                    <a:lstStyle/>
                    <a:p>
                      <a:r>
                        <a:rPr lang="en-US" dirty="0"/>
                        <a:t>Totals</a:t>
                      </a:r>
                    </a:p>
                  </a:txBody>
                  <a:tcPr/>
                </a:tc>
                <a:extLst>
                  <a:ext uri="{0D108BD9-81ED-4DB2-BD59-A6C34878D82A}">
                    <a16:rowId xmlns:a16="http://schemas.microsoft.com/office/drawing/2014/main" val="10000"/>
                  </a:ext>
                </a:extLst>
              </a:tr>
              <a:tr h="370840">
                <a:tc>
                  <a:txBody>
                    <a:bodyPr/>
                    <a:lstStyle/>
                    <a:p>
                      <a:r>
                        <a:rPr lang="en-US" baseline="0" dirty="0"/>
                        <a:t>+ Gene Ontology</a:t>
                      </a:r>
                      <a:endParaRPr lang="en-US" dirty="0"/>
                    </a:p>
                  </a:txBody>
                  <a:tcPr/>
                </a:tc>
                <a:tc>
                  <a:txBody>
                    <a:bodyPr/>
                    <a:lstStyle/>
                    <a:p>
                      <a:r>
                        <a:rPr lang="en-US" dirty="0"/>
                        <a:t>50</a:t>
                      </a:r>
                    </a:p>
                  </a:txBody>
                  <a:tcPr/>
                </a:tc>
                <a:tc>
                  <a:txBody>
                    <a:bodyPr/>
                    <a:lstStyle/>
                    <a:p>
                      <a:r>
                        <a:rPr lang="en-US" dirty="0"/>
                        <a:t>200</a:t>
                      </a:r>
                    </a:p>
                  </a:txBody>
                  <a:tcPr/>
                </a:tc>
                <a:tc>
                  <a:txBody>
                    <a:bodyPr/>
                    <a:lstStyle/>
                    <a:p>
                      <a:r>
                        <a:rPr lang="en-US" dirty="0"/>
                        <a:t>250</a:t>
                      </a:r>
                    </a:p>
                  </a:txBody>
                  <a:tcPr/>
                </a:tc>
                <a:extLst>
                  <a:ext uri="{0D108BD9-81ED-4DB2-BD59-A6C34878D82A}">
                    <a16:rowId xmlns:a16="http://schemas.microsoft.com/office/drawing/2014/main" val="10001"/>
                  </a:ext>
                </a:extLst>
              </a:tr>
              <a:tr h="370840">
                <a:tc>
                  <a:txBody>
                    <a:bodyPr/>
                    <a:lstStyle/>
                    <a:p>
                      <a:r>
                        <a:rPr lang="en-US" dirty="0"/>
                        <a:t>-  Gene</a:t>
                      </a:r>
                      <a:r>
                        <a:rPr lang="en-US" baseline="0" dirty="0"/>
                        <a:t> Ontology</a:t>
                      </a:r>
                      <a:endParaRPr lang="en-US" dirty="0"/>
                    </a:p>
                  </a:txBody>
                  <a:tcPr/>
                </a:tc>
                <a:tc>
                  <a:txBody>
                    <a:bodyPr/>
                    <a:lstStyle/>
                    <a:p>
                      <a:r>
                        <a:rPr lang="en-US" dirty="0"/>
                        <a:t>1950</a:t>
                      </a:r>
                    </a:p>
                  </a:txBody>
                  <a:tcPr/>
                </a:tc>
                <a:tc>
                  <a:txBody>
                    <a:bodyPr/>
                    <a:lstStyle/>
                    <a:p>
                      <a:r>
                        <a:rPr lang="en-US" dirty="0"/>
                        <a:t>17800</a:t>
                      </a:r>
                    </a:p>
                  </a:txBody>
                  <a:tcPr/>
                </a:tc>
                <a:tc>
                  <a:txBody>
                    <a:bodyPr/>
                    <a:lstStyle/>
                    <a:p>
                      <a:r>
                        <a:rPr lang="en-US" dirty="0"/>
                        <a:t>19750</a:t>
                      </a:r>
                    </a:p>
                  </a:txBody>
                  <a:tcPr/>
                </a:tc>
                <a:extLst>
                  <a:ext uri="{0D108BD9-81ED-4DB2-BD59-A6C34878D82A}">
                    <a16:rowId xmlns:a16="http://schemas.microsoft.com/office/drawing/2014/main" val="10002"/>
                  </a:ext>
                </a:extLst>
              </a:tr>
              <a:tr h="370840">
                <a:tc>
                  <a:txBody>
                    <a:bodyPr/>
                    <a:lstStyle/>
                    <a:p>
                      <a:r>
                        <a:rPr lang="en-US" dirty="0"/>
                        <a:t>Totals</a:t>
                      </a:r>
                    </a:p>
                  </a:txBody>
                  <a:tcPr/>
                </a:tc>
                <a:tc>
                  <a:txBody>
                    <a:bodyPr/>
                    <a:lstStyle/>
                    <a:p>
                      <a:r>
                        <a:rPr lang="en-US" dirty="0"/>
                        <a:t>2000</a:t>
                      </a:r>
                    </a:p>
                  </a:txBody>
                  <a:tcPr/>
                </a:tc>
                <a:tc>
                  <a:txBody>
                    <a:bodyPr/>
                    <a:lstStyle/>
                    <a:p>
                      <a:r>
                        <a:rPr lang="en-US" dirty="0"/>
                        <a:t>18000</a:t>
                      </a:r>
                    </a:p>
                  </a:txBody>
                  <a:tcPr/>
                </a:tc>
                <a:tc>
                  <a:txBody>
                    <a:bodyPr/>
                    <a:lstStyle/>
                    <a:p>
                      <a:r>
                        <a:rPr lang="en-US" dirty="0"/>
                        <a:t>20000</a:t>
                      </a:r>
                    </a:p>
                  </a:txBody>
                  <a:tcPr/>
                </a:tc>
                <a:extLst>
                  <a:ext uri="{0D108BD9-81ED-4DB2-BD59-A6C34878D82A}">
                    <a16:rowId xmlns:a16="http://schemas.microsoft.com/office/drawing/2014/main" val="10003"/>
                  </a:ext>
                </a:extLst>
              </a:tr>
            </a:tbl>
          </a:graphicData>
        </a:graphic>
      </p:graphicFrame>
      <p:pic>
        <p:nvPicPr>
          <p:cNvPr id="7" name="Picture 6" descr="Screen Shot 2016-06-03 at 6.53.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979" y="2977303"/>
            <a:ext cx="4318000" cy="1765300"/>
          </a:xfrm>
          <a:prstGeom prst="rect">
            <a:avLst/>
          </a:prstGeom>
        </p:spPr>
      </p:pic>
      <p:pic>
        <p:nvPicPr>
          <p:cNvPr id="8" name="Picture 7" descr="Screen Shot 2016-06-03 at 6.53.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770" y="4742603"/>
            <a:ext cx="6807200" cy="1244600"/>
          </a:xfrm>
          <a:prstGeom prst="rect">
            <a:avLst/>
          </a:prstGeom>
        </p:spPr>
      </p:pic>
    </p:spTree>
    <p:extLst>
      <p:ext uri="{BB962C8B-B14F-4D97-AF65-F5344CB8AC3E}">
        <p14:creationId xmlns:p14="http://schemas.microsoft.com/office/powerpoint/2010/main" val="41569927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46200"/>
            <a:ext cx="9144000" cy="4145480"/>
          </a:xfrm>
          <a:prstGeom prst="rect">
            <a:avLst/>
          </a:prstGeom>
        </p:spPr>
      </p:pic>
      <p:sp>
        <p:nvSpPr>
          <p:cNvPr id="5" name="TextBox 4"/>
          <p:cNvSpPr txBox="1"/>
          <p:nvPr/>
        </p:nvSpPr>
        <p:spPr>
          <a:xfrm>
            <a:off x="1746173" y="396589"/>
            <a:ext cx="5858996" cy="523220"/>
          </a:xfrm>
          <a:prstGeom prst="rect">
            <a:avLst/>
          </a:prstGeom>
          <a:noFill/>
        </p:spPr>
        <p:txBody>
          <a:bodyPr wrap="none" rtlCol="0">
            <a:spAutoFit/>
          </a:bodyPr>
          <a:lstStyle/>
          <a:p>
            <a:r>
              <a:rPr lang="en-US" sz="2800" b="1" dirty="0" err="1"/>
              <a:t>Trinotate</a:t>
            </a:r>
            <a:r>
              <a:rPr lang="en-US" sz="2800" b="1" dirty="0"/>
              <a:t> Web for Interactive Analysis</a:t>
            </a:r>
          </a:p>
        </p:txBody>
      </p:sp>
    </p:spTree>
    <p:extLst>
      <p:ext uri="{BB962C8B-B14F-4D97-AF65-F5344CB8AC3E}">
        <p14:creationId xmlns:p14="http://schemas.microsoft.com/office/powerpoint/2010/main" val="16579163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200" dirty="0"/>
              <a:t>Part 8. Case study: salamander transcriptome</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874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105"/>
            <a:ext cx="8229600" cy="1143000"/>
          </a:xfrm>
        </p:spPr>
        <p:txBody>
          <a:bodyPr>
            <a:normAutofit fontScale="90000"/>
          </a:bodyPr>
          <a:lstStyle/>
          <a:p>
            <a:r>
              <a:rPr lang="en-US" dirty="0"/>
              <a:t>Deciphering the Cell Circuitry </a:t>
            </a:r>
            <a:br>
              <a:rPr lang="en-US" dirty="0"/>
            </a:br>
            <a:r>
              <a:rPr lang="en-US" dirty="0"/>
              <a:t>of Limb Regeneration Via </a:t>
            </a:r>
            <a:br>
              <a:rPr lang="en-US" dirty="0"/>
            </a:br>
            <a:r>
              <a:rPr lang="en-US" dirty="0"/>
              <a:t>Single Cell </a:t>
            </a:r>
            <a:r>
              <a:rPr lang="en-US" dirty="0" err="1"/>
              <a:t>Transcriptome</a:t>
            </a:r>
            <a:r>
              <a:rPr lang="en-US" dirty="0"/>
              <a:t> Studies</a:t>
            </a:r>
          </a:p>
        </p:txBody>
      </p:sp>
      <p:sp>
        <p:nvSpPr>
          <p:cNvPr id="4" name="TextBox 3"/>
          <p:cNvSpPr txBox="1"/>
          <p:nvPr/>
        </p:nvSpPr>
        <p:spPr>
          <a:xfrm>
            <a:off x="1313901" y="4958777"/>
            <a:ext cx="4228291" cy="830997"/>
          </a:xfrm>
          <a:prstGeom prst="rect">
            <a:avLst/>
          </a:prstGeom>
          <a:noFill/>
        </p:spPr>
        <p:txBody>
          <a:bodyPr wrap="none" rtlCol="0">
            <a:spAutoFit/>
          </a:bodyPr>
          <a:lstStyle/>
          <a:p>
            <a:pPr algn="ctr"/>
            <a:r>
              <a:rPr lang="en-US" sz="2400" dirty="0"/>
              <a:t>Work done in collaboration with</a:t>
            </a:r>
          </a:p>
          <a:p>
            <a:pPr algn="ctr"/>
            <a:r>
              <a:rPr lang="en-US" sz="2400" dirty="0"/>
              <a:t> Jessica </a:t>
            </a:r>
            <a:r>
              <a:rPr lang="en-US" sz="2400" dirty="0" err="1"/>
              <a:t>Whited’s</a:t>
            </a:r>
            <a:r>
              <a:rPr lang="en-US" sz="2400" dirty="0"/>
              <a:t> lab  </a:t>
            </a:r>
          </a:p>
        </p:txBody>
      </p:sp>
      <p:pic>
        <p:nvPicPr>
          <p:cNvPr id="5" name="Picture 4"/>
          <p:cNvPicPr>
            <a:picLocks noChangeAspect="1"/>
          </p:cNvPicPr>
          <p:nvPr/>
        </p:nvPicPr>
        <p:blipFill>
          <a:blip r:embed="rId3"/>
          <a:stretch>
            <a:fillRect/>
          </a:stretch>
        </p:blipFill>
        <p:spPr>
          <a:xfrm>
            <a:off x="5594661" y="5075027"/>
            <a:ext cx="2614756" cy="714747"/>
          </a:xfrm>
          <a:prstGeom prst="rect">
            <a:avLst/>
          </a:prstGeom>
        </p:spPr>
      </p:pic>
      <p:sp>
        <p:nvSpPr>
          <p:cNvPr id="6" name="Rectangle 5"/>
          <p:cNvSpPr/>
          <p:nvPr/>
        </p:nvSpPr>
        <p:spPr>
          <a:xfrm>
            <a:off x="1189024" y="4958777"/>
            <a:ext cx="7107121" cy="9599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1282361">
            <a:off x="4676527" y="5376995"/>
            <a:ext cx="986182" cy="442661"/>
          </a:xfrm>
          <a:prstGeom prst="rect">
            <a:avLst/>
          </a:prstGeom>
        </p:spPr>
      </p:pic>
      <p:pic>
        <p:nvPicPr>
          <p:cNvPr id="8" name="Picture 7"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20487469" flipH="1">
            <a:off x="1313901" y="5391936"/>
            <a:ext cx="986182" cy="442661"/>
          </a:xfrm>
          <a:prstGeom prst="rect">
            <a:avLst/>
          </a:prstGeom>
        </p:spPr>
      </p:pic>
      <p:pic>
        <p:nvPicPr>
          <p:cNvPr id="9" name="Picture 8"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469454" y="2693631"/>
            <a:ext cx="4320643" cy="1939379"/>
          </a:xfrm>
          <a:prstGeom prst="rect">
            <a:avLst/>
          </a:prstGeom>
        </p:spPr>
      </p:pic>
    </p:spTree>
    <p:extLst>
      <p:ext uri="{BB962C8B-B14F-4D97-AF65-F5344CB8AC3E}">
        <p14:creationId xmlns:p14="http://schemas.microsoft.com/office/powerpoint/2010/main" val="4709808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200"/>
            <a:ext cx="8229600" cy="1143000"/>
          </a:xfrm>
        </p:spPr>
        <p:txBody>
          <a:bodyPr>
            <a:noAutofit/>
          </a:bodyPr>
          <a:lstStyle/>
          <a:p>
            <a:pPr marL="285750" indent="-285750"/>
            <a:r>
              <a:rPr lang="en-US" sz="2800" dirty="0"/>
              <a:t>Axolotl (</a:t>
            </a:r>
            <a:r>
              <a:rPr lang="en-US" sz="2800" i="1" dirty="0" err="1"/>
              <a:t>Ambystoma</a:t>
            </a:r>
            <a:r>
              <a:rPr lang="en-US" sz="2800" i="1" dirty="0"/>
              <a:t> </a:t>
            </a:r>
            <a:r>
              <a:rPr lang="en-US" sz="2800" i="1" dirty="0" err="1"/>
              <a:t>mexicanum</a:t>
            </a:r>
            <a:r>
              <a:rPr lang="en-US" sz="2800" dirty="0"/>
              <a:t>) </a:t>
            </a:r>
            <a:r>
              <a:rPr lang="en-US" sz="2800" dirty="0" err="1"/>
              <a:t>Transcriptomics</a:t>
            </a:r>
            <a:endParaRPr lang="en-US" sz="2800" dirty="0"/>
          </a:p>
        </p:txBody>
      </p:sp>
      <p:pic>
        <p:nvPicPr>
          <p:cNvPr id="4" name="Picture 3" descr="bhaas_axolotl_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785" y="1209190"/>
            <a:ext cx="3179841" cy="4769762"/>
          </a:xfrm>
          <a:prstGeom prst="rect">
            <a:avLst/>
          </a:prstGeom>
        </p:spPr>
      </p:pic>
      <p:sp>
        <p:nvSpPr>
          <p:cNvPr id="6" name="TextBox 5"/>
          <p:cNvSpPr txBox="1"/>
          <p:nvPr/>
        </p:nvSpPr>
        <p:spPr>
          <a:xfrm>
            <a:off x="592666" y="1451062"/>
            <a:ext cx="4158074" cy="707886"/>
          </a:xfrm>
          <a:prstGeom prst="rect">
            <a:avLst/>
          </a:prstGeom>
          <a:noFill/>
        </p:spPr>
        <p:txBody>
          <a:bodyPr wrap="square" rtlCol="0">
            <a:spAutoFit/>
          </a:bodyPr>
          <a:lstStyle/>
          <a:p>
            <a:r>
              <a:rPr lang="en-US" sz="2000" dirty="0"/>
              <a:t>Axolotl "water monster”, aka Mexican salamander or Mexican walking fish.</a:t>
            </a:r>
          </a:p>
        </p:txBody>
      </p:sp>
      <p:sp>
        <p:nvSpPr>
          <p:cNvPr id="7" name="TextBox 6"/>
          <p:cNvSpPr txBox="1"/>
          <p:nvPr/>
        </p:nvSpPr>
        <p:spPr>
          <a:xfrm>
            <a:off x="372535" y="2320309"/>
            <a:ext cx="4745096" cy="2862323"/>
          </a:xfrm>
          <a:prstGeom prst="rect">
            <a:avLst/>
          </a:prstGeom>
          <a:noFill/>
        </p:spPr>
        <p:txBody>
          <a:bodyPr wrap="square" rtlCol="0">
            <a:spAutoFit/>
          </a:bodyPr>
          <a:lstStyle/>
          <a:p>
            <a:pPr marL="285750" indent="-285750">
              <a:buFont typeface="Arial"/>
              <a:buChar char="•"/>
            </a:pPr>
            <a:r>
              <a:rPr lang="en-US" dirty="0"/>
              <a:t>Model for vertebrate studies of tissue regeneration</a:t>
            </a:r>
          </a:p>
          <a:p>
            <a:pPr marL="285750" indent="-285750">
              <a:buFont typeface="Arial"/>
              <a:buChar char="•"/>
            </a:pPr>
            <a:endParaRPr lang="en-US" dirty="0"/>
          </a:p>
          <a:p>
            <a:pPr marL="285750" indent="-285750">
              <a:buFont typeface="Arial"/>
              <a:buChar char="•"/>
            </a:pPr>
            <a:r>
              <a:rPr lang="en-US" dirty="0"/>
              <a:t>Short generation time</a:t>
            </a:r>
          </a:p>
          <a:p>
            <a:pPr marL="285750" indent="-285750">
              <a:buFont typeface="Arial"/>
              <a:buChar char="•"/>
            </a:pPr>
            <a:endParaRPr lang="en-US" dirty="0"/>
          </a:p>
          <a:p>
            <a:pPr marL="285750" indent="-285750">
              <a:buFont typeface="Arial"/>
              <a:buChar char="•"/>
            </a:pPr>
            <a:r>
              <a:rPr lang="en-US" dirty="0"/>
              <a:t>Can fully regenerate a severed limb in just weeks.</a:t>
            </a:r>
          </a:p>
          <a:p>
            <a:pPr marL="285750" indent="-285750">
              <a:buFont typeface="Arial"/>
              <a:buChar char="•"/>
            </a:pPr>
            <a:endParaRPr lang="en-US" dirty="0"/>
          </a:p>
          <a:p>
            <a:pPr marL="285750" indent="-285750">
              <a:buFont typeface="Arial"/>
              <a:buChar char="•"/>
            </a:pPr>
            <a:r>
              <a:rPr lang="en-US" dirty="0"/>
              <a:t>Genome estimated at ~30 Gb (not yet sequenced)</a:t>
            </a:r>
          </a:p>
        </p:txBody>
      </p:sp>
      <p:grpSp>
        <p:nvGrpSpPr>
          <p:cNvPr id="8" name="Group 7"/>
          <p:cNvGrpSpPr/>
          <p:nvPr/>
        </p:nvGrpSpPr>
        <p:grpSpPr>
          <a:xfrm>
            <a:off x="592666" y="5599372"/>
            <a:ext cx="3690593" cy="520700"/>
            <a:chOff x="592666" y="5458252"/>
            <a:chExt cx="3690593" cy="520700"/>
          </a:xfrm>
        </p:grpSpPr>
        <p:pic>
          <p:nvPicPr>
            <p:cNvPr id="3" name="Picture 2" descr="axolotl_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66" y="5458252"/>
              <a:ext cx="444500" cy="520700"/>
            </a:xfrm>
            <a:prstGeom prst="rect">
              <a:avLst/>
            </a:prstGeom>
          </p:spPr>
        </p:pic>
        <p:sp>
          <p:nvSpPr>
            <p:cNvPr id="5" name="TextBox 4"/>
            <p:cNvSpPr txBox="1"/>
            <p:nvPr/>
          </p:nvSpPr>
          <p:spPr>
            <a:xfrm>
              <a:off x="1097434" y="5554181"/>
              <a:ext cx="3185825" cy="369332"/>
            </a:xfrm>
            <a:prstGeom prst="rect">
              <a:avLst/>
            </a:prstGeom>
            <a:noFill/>
          </p:spPr>
          <p:txBody>
            <a:bodyPr wrap="none" rtlCol="0">
              <a:spAutoFit/>
            </a:bodyPr>
            <a:lstStyle/>
            <a:p>
              <a:r>
                <a:rPr lang="en-US" dirty="0"/>
                <a:t>Google Anonymous Axolotl Icon</a:t>
              </a:r>
            </a:p>
          </p:txBody>
        </p:sp>
      </p:grpSp>
    </p:spTree>
    <p:extLst>
      <p:ext uri="{BB962C8B-B14F-4D97-AF65-F5344CB8AC3E}">
        <p14:creationId xmlns:p14="http://schemas.microsoft.com/office/powerpoint/2010/main" val="3982089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4E4F-AF0C-014C-99A0-EDE78D9524ED}"/>
              </a:ext>
            </a:extLst>
          </p:cNvPr>
          <p:cNvSpPr>
            <a:spLocks noGrp="1"/>
          </p:cNvSpPr>
          <p:nvPr>
            <p:ph type="title"/>
          </p:nvPr>
        </p:nvSpPr>
        <p:spPr>
          <a:xfrm>
            <a:off x="364733" y="0"/>
            <a:ext cx="8229600" cy="1143000"/>
          </a:xfrm>
        </p:spPr>
        <p:txBody>
          <a:bodyPr/>
          <a:lstStyle/>
          <a:p>
            <a:r>
              <a:rPr lang="en-US" dirty="0"/>
              <a:t>Lovable Pets, Too!</a:t>
            </a:r>
          </a:p>
        </p:txBody>
      </p:sp>
      <p:pic>
        <p:nvPicPr>
          <p:cNvPr id="4" name="Picture 3">
            <a:extLst>
              <a:ext uri="{FF2B5EF4-FFF2-40B4-BE49-F238E27FC236}">
                <a16:creationId xmlns:a16="http://schemas.microsoft.com/office/drawing/2014/main" id="{79D24476-7C87-C546-976C-A4095E703FF7}"/>
              </a:ext>
            </a:extLst>
          </p:cNvPr>
          <p:cNvPicPr>
            <a:picLocks noChangeAspect="1"/>
          </p:cNvPicPr>
          <p:nvPr/>
        </p:nvPicPr>
        <p:blipFill>
          <a:blip r:embed="rId2"/>
          <a:stretch>
            <a:fillRect/>
          </a:stretch>
        </p:blipFill>
        <p:spPr>
          <a:xfrm>
            <a:off x="2739244" y="1330627"/>
            <a:ext cx="5699793" cy="5229422"/>
          </a:xfrm>
          <a:prstGeom prst="rect">
            <a:avLst/>
          </a:prstGeom>
        </p:spPr>
      </p:pic>
      <p:sp>
        <p:nvSpPr>
          <p:cNvPr id="5" name="TextBox 4">
            <a:extLst>
              <a:ext uri="{FF2B5EF4-FFF2-40B4-BE49-F238E27FC236}">
                <a16:creationId xmlns:a16="http://schemas.microsoft.com/office/drawing/2014/main" id="{2A14A885-6776-F746-A9EE-B987EB324021}"/>
              </a:ext>
            </a:extLst>
          </p:cNvPr>
          <p:cNvSpPr txBox="1"/>
          <p:nvPr/>
        </p:nvSpPr>
        <p:spPr>
          <a:xfrm>
            <a:off x="380144" y="5619964"/>
            <a:ext cx="1515030" cy="646331"/>
          </a:xfrm>
          <a:prstGeom prst="rect">
            <a:avLst/>
          </a:prstGeom>
          <a:noFill/>
        </p:spPr>
        <p:txBody>
          <a:bodyPr wrap="none" rtlCol="0">
            <a:spAutoFit/>
          </a:bodyPr>
          <a:lstStyle/>
          <a:p>
            <a:r>
              <a:rPr lang="en-US" dirty="0"/>
              <a:t>Rayan </a:t>
            </a:r>
            <a:r>
              <a:rPr lang="en-US" dirty="0" err="1"/>
              <a:t>Chikhi’s</a:t>
            </a:r>
            <a:endParaRPr lang="en-US" dirty="0"/>
          </a:p>
          <a:p>
            <a:r>
              <a:rPr lang="en-US" dirty="0"/>
              <a:t>pet axolotls</a:t>
            </a:r>
          </a:p>
        </p:txBody>
      </p:sp>
      <p:pic>
        <p:nvPicPr>
          <p:cNvPr id="7" name="Picture 6">
            <a:extLst>
              <a:ext uri="{FF2B5EF4-FFF2-40B4-BE49-F238E27FC236}">
                <a16:creationId xmlns:a16="http://schemas.microsoft.com/office/drawing/2014/main" id="{9237C129-45A7-304B-892C-F25D033A749D}"/>
              </a:ext>
            </a:extLst>
          </p:cNvPr>
          <p:cNvPicPr>
            <a:picLocks noChangeAspect="1"/>
          </p:cNvPicPr>
          <p:nvPr/>
        </p:nvPicPr>
        <p:blipFill>
          <a:blip r:embed="rId3"/>
          <a:stretch>
            <a:fillRect/>
          </a:stretch>
        </p:blipFill>
        <p:spPr>
          <a:xfrm>
            <a:off x="489672" y="4294598"/>
            <a:ext cx="1295974" cy="1238036"/>
          </a:xfrm>
          <a:prstGeom prst="rect">
            <a:avLst/>
          </a:prstGeom>
        </p:spPr>
      </p:pic>
    </p:spTree>
    <p:extLst>
      <p:ext uri="{BB962C8B-B14F-4D97-AF65-F5344CB8AC3E}">
        <p14:creationId xmlns:p14="http://schemas.microsoft.com/office/powerpoint/2010/main" val="2422860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rmAutofit/>
          </a:bodyPr>
          <a:lstStyle/>
          <a:p>
            <a:r>
              <a:rPr lang="en-US" dirty="0"/>
              <a:t>Part 1. Overview of RNA-</a:t>
            </a:r>
            <a:r>
              <a:rPr lang="en-US" dirty="0" err="1"/>
              <a:t>Seq</a:t>
            </a:r>
            <a:endParaRPr lang="en-US" dirty="0"/>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9406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2" t="27531" r="4534" b="13982"/>
          <a:stretch/>
        </p:blipFill>
        <p:spPr bwMode="auto">
          <a:xfrm>
            <a:off x="266700" y="2057400"/>
            <a:ext cx="8610599" cy="33669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376535"/>
            <a:ext cx="8839200" cy="523220"/>
          </a:xfrm>
          <a:prstGeom prst="rect">
            <a:avLst/>
          </a:prstGeom>
          <a:noFill/>
        </p:spPr>
        <p:txBody>
          <a:bodyPr wrap="square" rtlCol="0">
            <a:spAutoFit/>
          </a:bodyPr>
          <a:lstStyle/>
          <a:p>
            <a:pPr algn="ctr"/>
            <a:r>
              <a:rPr lang="en-US" sz="2800" b="1" dirty="0"/>
              <a:t>Key morphological steps during limb regeneration</a:t>
            </a:r>
          </a:p>
        </p:txBody>
      </p:sp>
      <p:sp>
        <p:nvSpPr>
          <p:cNvPr id="4" name="Rectangle 3"/>
          <p:cNvSpPr/>
          <p:nvPr/>
        </p:nvSpPr>
        <p:spPr>
          <a:xfrm>
            <a:off x="190500" y="4788932"/>
            <a:ext cx="8839200" cy="773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28900" y="39507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957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62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05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771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81200" y="2667000"/>
            <a:ext cx="3086100" cy="461665"/>
          </a:xfrm>
          <a:prstGeom prst="rect">
            <a:avLst/>
          </a:prstGeom>
          <a:noFill/>
        </p:spPr>
        <p:txBody>
          <a:bodyPr wrap="square" rtlCol="0">
            <a:spAutoFit/>
          </a:bodyPr>
          <a:lstStyle/>
          <a:p>
            <a:r>
              <a:rPr lang="en-US" sz="2400" b="1" dirty="0">
                <a:solidFill>
                  <a:srgbClr val="FF0000"/>
                </a:solidFill>
              </a:rPr>
              <a:t>wound epidermis</a:t>
            </a:r>
          </a:p>
        </p:txBody>
      </p:sp>
      <p:sp>
        <p:nvSpPr>
          <p:cNvPr id="12" name="TextBox 11"/>
          <p:cNvSpPr txBox="1"/>
          <p:nvPr/>
        </p:nvSpPr>
        <p:spPr>
          <a:xfrm>
            <a:off x="3733800" y="3190220"/>
            <a:ext cx="1562100" cy="461665"/>
          </a:xfrm>
          <a:prstGeom prst="rect">
            <a:avLst/>
          </a:prstGeom>
          <a:noFill/>
        </p:spPr>
        <p:txBody>
          <a:bodyPr wrap="square" rtlCol="0">
            <a:spAutoFit/>
          </a:bodyPr>
          <a:lstStyle/>
          <a:p>
            <a:r>
              <a:rPr lang="en-US" sz="2400" b="1" dirty="0" err="1">
                <a:solidFill>
                  <a:srgbClr val="66FFFF"/>
                </a:solidFill>
              </a:rPr>
              <a:t>blastema</a:t>
            </a:r>
            <a:endParaRPr lang="en-US" sz="2400" b="1" dirty="0">
              <a:solidFill>
                <a:srgbClr val="66FFFF"/>
              </a:solidFill>
            </a:endParaRPr>
          </a:p>
        </p:txBody>
      </p:sp>
      <p:sp>
        <p:nvSpPr>
          <p:cNvPr id="23" name="Oval 22"/>
          <p:cNvSpPr/>
          <p:nvPr/>
        </p:nvSpPr>
        <p:spPr>
          <a:xfrm>
            <a:off x="3646272" y="3061900"/>
            <a:ext cx="1485900" cy="1357700"/>
          </a:xfrm>
          <a:prstGeom prst="ellipse">
            <a:avLst/>
          </a:prstGeom>
          <a:noFill/>
          <a:ln w="57150">
            <a:solidFill>
              <a:srgbClr val="FFFF00"/>
            </a:solidFill>
          </a:ln>
          <a:effectLst>
            <a:glow rad="101600">
              <a:srgbClr val="66FF3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81200" y="4724400"/>
            <a:ext cx="1543957" cy="369332"/>
          </a:xfrm>
          <a:prstGeom prst="rect">
            <a:avLst/>
          </a:prstGeom>
          <a:noFill/>
        </p:spPr>
        <p:txBody>
          <a:bodyPr wrap="square" rtlCol="0">
            <a:spAutoFit/>
          </a:bodyPr>
          <a:lstStyle/>
          <a:p>
            <a:pPr algn="ctr"/>
            <a:r>
              <a:rPr lang="en-US" b="1" dirty="0">
                <a:solidFill>
                  <a:schemeClr val="bg1"/>
                </a:solidFill>
              </a:rPr>
              <a:t>24 hours</a:t>
            </a:r>
          </a:p>
        </p:txBody>
      </p:sp>
      <p:sp>
        <p:nvSpPr>
          <p:cNvPr id="19" name="TextBox 18"/>
          <p:cNvSpPr txBox="1"/>
          <p:nvPr/>
        </p:nvSpPr>
        <p:spPr>
          <a:xfrm>
            <a:off x="3104243"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0" name="TextBox 19"/>
          <p:cNvSpPr txBox="1"/>
          <p:nvPr/>
        </p:nvSpPr>
        <p:spPr>
          <a:xfrm>
            <a:off x="4171043"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1" name="TextBox 20"/>
          <p:cNvSpPr txBox="1"/>
          <p:nvPr/>
        </p:nvSpPr>
        <p:spPr>
          <a:xfrm>
            <a:off x="5334000"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2" name="TextBox 21"/>
          <p:cNvSpPr txBox="1"/>
          <p:nvPr/>
        </p:nvSpPr>
        <p:spPr>
          <a:xfrm>
            <a:off x="6685643" y="4724400"/>
            <a:ext cx="1543957" cy="369332"/>
          </a:xfrm>
          <a:prstGeom prst="rect">
            <a:avLst/>
          </a:prstGeom>
          <a:noFill/>
        </p:spPr>
        <p:txBody>
          <a:bodyPr wrap="square" rtlCol="0">
            <a:spAutoFit/>
          </a:bodyPr>
          <a:lstStyle/>
          <a:p>
            <a:pPr algn="ctr"/>
            <a:r>
              <a:rPr lang="en-US" b="1" dirty="0">
                <a:solidFill>
                  <a:schemeClr val="bg1"/>
                </a:solidFill>
              </a:rPr>
              <a:t>2-3 weeks</a:t>
            </a:r>
          </a:p>
        </p:txBody>
      </p:sp>
    </p:spTree>
    <p:extLst>
      <p:ext uri="{BB962C8B-B14F-4D97-AF65-F5344CB8AC3E}">
        <p14:creationId xmlns:p14="http://schemas.microsoft.com/office/powerpoint/2010/main" val="1013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6243935"/>
            <a:ext cx="8839200" cy="461665"/>
          </a:xfrm>
          <a:prstGeom prst="rect">
            <a:avLst/>
          </a:prstGeom>
          <a:noFill/>
        </p:spPr>
        <p:txBody>
          <a:bodyPr wrap="square" rtlCol="0">
            <a:spAutoFit/>
          </a:bodyPr>
          <a:lstStyle/>
          <a:p>
            <a:pPr algn="r"/>
            <a:r>
              <a:rPr lang="en-US" sz="2400" b="1" dirty="0"/>
              <a:t>Jessica Whited, Mark </a:t>
            </a:r>
            <a:r>
              <a:rPr lang="en-US" sz="2400" b="1" dirty="0" err="1"/>
              <a:t>Mannucci</a:t>
            </a:r>
            <a:r>
              <a:rPr lang="en-US" sz="2400" b="1" dirty="0"/>
              <a:t>, Ari </a:t>
            </a:r>
            <a:r>
              <a:rPr lang="en-US" sz="2400" b="1" dirty="0" err="1"/>
              <a:t>Haberberg</a:t>
            </a:r>
            <a:endParaRPr lang="en-US" sz="2400" b="1" dirty="0"/>
          </a:p>
        </p:txBody>
      </p:sp>
      <p:sp>
        <p:nvSpPr>
          <p:cNvPr id="3" name="Slide Number Placeholder 2"/>
          <p:cNvSpPr>
            <a:spLocks noGrp="1"/>
          </p:cNvSpPr>
          <p:nvPr>
            <p:ph type="sldNum" sz="quarter" idx="12"/>
          </p:nvPr>
        </p:nvSpPr>
        <p:spPr/>
        <p:txBody>
          <a:bodyPr/>
          <a:lstStyle/>
          <a:p>
            <a:fld id="{289A7A18-13D1-48F6-A933-0AC24FAE4920}" type="slidenum">
              <a:rPr lang="en-US" smtClean="0"/>
              <a:t>231</a:t>
            </a:fld>
            <a:endParaRPr lang="en-US"/>
          </a:p>
        </p:txBody>
      </p:sp>
      <p:pic>
        <p:nvPicPr>
          <p:cNvPr id="5" name="My First Project.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582962"/>
          </a:xfrm>
          <a:prstGeom prst="rect">
            <a:avLst/>
          </a:prstGeom>
        </p:spPr>
      </p:pic>
      <p:pic>
        <p:nvPicPr>
          <p:cNvPr id="6" name="Picture 5"/>
          <p:cNvPicPr>
            <a:picLocks noChangeAspect="1"/>
          </p:cNvPicPr>
          <p:nvPr/>
        </p:nvPicPr>
        <p:blipFill>
          <a:blip r:embed="rId6"/>
          <a:stretch>
            <a:fillRect/>
          </a:stretch>
        </p:blipFill>
        <p:spPr>
          <a:xfrm>
            <a:off x="152400" y="6087667"/>
            <a:ext cx="2318658" cy="633808"/>
          </a:xfrm>
          <a:prstGeom prst="rect">
            <a:avLst/>
          </a:prstGeom>
        </p:spPr>
      </p:pic>
    </p:spTree>
    <p:extLst>
      <p:ext uri="{BB962C8B-B14F-4D97-AF65-F5344CB8AC3E}">
        <p14:creationId xmlns:p14="http://schemas.microsoft.com/office/powerpoint/2010/main" val="24634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mute="1">
                <p:cTn id="12" fill="hold" display="0">
                  <p:stCondLst>
                    <p:cond delay="indefinite"/>
                  </p:stCondLst>
                </p:cTn>
                <p:tgtEl>
                  <p:spTgt spid="5"/>
                </p:tgtEl>
              </p:cMediaNode>
            </p:video>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2807" y="258538"/>
            <a:ext cx="8035348" cy="584776"/>
          </a:xfrm>
          <a:prstGeom prst="rect">
            <a:avLst/>
          </a:prstGeom>
          <a:noFill/>
          <a:ln>
            <a:noFill/>
          </a:ln>
        </p:spPr>
        <p:txBody>
          <a:bodyPr wrap="square" rtlCol="0">
            <a:spAutoFit/>
          </a:bodyPr>
          <a:lstStyle/>
          <a:p>
            <a:pPr algn="ctr"/>
            <a:r>
              <a:rPr lang="en-US" sz="3200" b="1" dirty="0">
                <a:solidFill>
                  <a:srgbClr val="000000"/>
                </a:solidFill>
              </a:rPr>
              <a:t>1.  Building a reference Axolotl transcriptome</a:t>
            </a:r>
          </a:p>
        </p:txBody>
      </p:sp>
      <p:pic>
        <p:nvPicPr>
          <p:cNvPr id="2" name="Picture 1" descr="Screen Shot 2013-09-08 at 1.52.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251" y="2106316"/>
            <a:ext cx="3400950" cy="2172168"/>
          </a:xfrm>
          <a:prstGeom prst="rect">
            <a:avLst/>
          </a:prstGeom>
          <a:ln>
            <a:noFill/>
          </a:ln>
        </p:spPr>
      </p:pic>
      <p:pic>
        <p:nvPicPr>
          <p:cNvPr id="27" name="Picture 26" descr="Screen Shot 2013-09-08 at 2.46.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295400"/>
            <a:ext cx="2848900" cy="3962400"/>
          </a:xfrm>
          <a:prstGeom prst="rect">
            <a:avLst/>
          </a:prstGeom>
          <a:ln>
            <a:solidFill>
              <a:srgbClr val="000000"/>
            </a:solidFill>
          </a:ln>
        </p:spPr>
      </p:pic>
      <p:sp>
        <p:nvSpPr>
          <p:cNvPr id="28" name="TextBox 27"/>
          <p:cNvSpPr txBox="1"/>
          <p:nvPr/>
        </p:nvSpPr>
        <p:spPr>
          <a:xfrm>
            <a:off x="95956" y="5314244"/>
            <a:ext cx="3200400" cy="1200328"/>
          </a:xfrm>
          <a:prstGeom prst="rect">
            <a:avLst/>
          </a:prstGeom>
          <a:noFill/>
          <a:ln>
            <a:noFill/>
          </a:ln>
        </p:spPr>
        <p:txBody>
          <a:bodyPr wrap="square" rtlCol="0">
            <a:spAutoFit/>
          </a:bodyPr>
          <a:lstStyle/>
          <a:p>
            <a:pPr algn="ctr"/>
            <a:r>
              <a:rPr lang="en-US" sz="2400" b="1" dirty="0">
                <a:solidFill>
                  <a:srgbClr val="000000"/>
                </a:solidFill>
              </a:rPr>
              <a:t>limb tissues and select other tissues with biological replicates</a:t>
            </a:r>
          </a:p>
        </p:txBody>
      </p:sp>
      <p:pic>
        <p:nvPicPr>
          <p:cNvPr id="10" name="Picture 9" descr="Gi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48068">
            <a:off x="1722328" y="1511212"/>
            <a:ext cx="1254528" cy="434466"/>
          </a:xfrm>
          <a:prstGeom prst="rect">
            <a:avLst/>
          </a:prstGeom>
        </p:spPr>
      </p:pic>
      <p:grpSp>
        <p:nvGrpSpPr>
          <p:cNvPr id="4" name="Group 3"/>
          <p:cNvGrpSpPr/>
          <p:nvPr/>
        </p:nvGrpSpPr>
        <p:grpSpPr>
          <a:xfrm>
            <a:off x="3200400" y="1634067"/>
            <a:ext cx="2667000" cy="3072403"/>
            <a:chOff x="3200400" y="1634067"/>
            <a:chExt cx="2667000" cy="3072403"/>
          </a:xfrm>
        </p:grpSpPr>
        <p:sp>
          <p:nvSpPr>
            <p:cNvPr id="29" name="TextBox 28"/>
            <p:cNvSpPr txBox="1"/>
            <p:nvPr/>
          </p:nvSpPr>
          <p:spPr>
            <a:xfrm>
              <a:off x="3200400" y="1634067"/>
              <a:ext cx="2667000" cy="1200328"/>
            </a:xfrm>
            <a:prstGeom prst="rect">
              <a:avLst/>
            </a:prstGeom>
            <a:noFill/>
            <a:ln>
              <a:noFill/>
            </a:ln>
          </p:spPr>
          <p:txBody>
            <a:bodyPr wrap="square" rtlCol="0">
              <a:spAutoFit/>
            </a:bodyPr>
            <a:lstStyle/>
            <a:p>
              <a:pPr algn="ctr"/>
              <a:r>
                <a:rPr lang="en-US" sz="2400" b="1" dirty="0">
                  <a:solidFill>
                    <a:srgbClr val="000000"/>
                  </a:solidFill>
                </a:rPr>
                <a:t>1.3 billion of</a:t>
              </a:r>
              <a:br>
                <a:rPr lang="en-US" sz="2400" b="1" dirty="0">
                  <a:solidFill>
                    <a:srgbClr val="000000"/>
                  </a:solidFill>
                </a:rPr>
              </a:br>
              <a:r>
                <a:rPr lang="en-US" sz="2400" b="1" dirty="0">
                  <a:solidFill>
                    <a:srgbClr val="000000"/>
                  </a:solidFill>
                </a:rPr>
                <a:t> 100 </a:t>
              </a:r>
              <a:r>
                <a:rPr lang="en-US" sz="2400" b="1" dirty="0" err="1">
                  <a:solidFill>
                    <a:srgbClr val="000000"/>
                  </a:solidFill>
                </a:rPr>
                <a:t>bp</a:t>
              </a:r>
              <a:r>
                <a:rPr lang="en-US" sz="2400" b="1" dirty="0">
                  <a:solidFill>
                    <a:srgbClr val="000000"/>
                  </a:solidFill>
                </a:rPr>
                <a:t> paired-end Illumina reads</a:t>
              </a:r>
            </a:p>
          </p:txBody>
        </p:sp>
        <p:cxnSp>
          <p:nvCxnSpPr>
            <p:cNvPr id="31" name="Straight Arrow Connector 30"/>
            <p:cNvCxnSpPr/>
            <p:nvPr/>
          </p:nvCxnSpPr>
          <p:spPr>
            <a:xfrm>
              <a:off x="3352800" y="3018118"/>
              <a:ext cx="1996141"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6"/>
            <a:stretch>
              <a:fillRect/>
            </a:stretch>
          </p:blipFill>
          <p:spPr>
            <a:xfrm>
              <a:off x="3352800" y="3263978"/>
              <a:ext cx="2056318" cy="1442492"/>
            </a:xfrm>
            <a:prstGeom prst="rect">
              <a:avLst/>
            </a:prstGeom>
          </p:spPr>
        </p:pic>
      </p:grpSp>
    </p:spTree>
    <p:extLst>
      <p:ext uri="{BB962C8B-B14F-4D97-AF65-F5344CB8AC3E}">
        <p14:creationId xmlns:p14="http://schemas.microsoft.com/office/powerpoint/2010/main" val="237129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pic>
        <p:nvPicPr>
          <p:cNvPr id="7" name="Picture 6" descr="Screen Shot 2014-02-10 at 8.27.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855" y="832153"/>
            <a:ext cx="1301051" cy="1274589"/>
          </a:xfrm>
          <a:prstGeom prst="rect">
            <a:avLst/>
          </a:prstGeom>
        </p:spPr>
      </p:pic>
      <p:sp>
        <p:nvSpPr>
          <p:cNvPr id="8" name="TextBox 7"/>
          <p:cNvSpPr txBox="1"/>
          <p:nvPr/>
        </p:nvSpPr>
        <p:spPr>
          <a:xfrm>
            <a:off x="651651" y="233968"/>
            <a:ext cx="7917552" cy="461665"/>
          </a:xfrm>
          <a:prstGeom prst="rect">
            <a:avLst/>
          </a:prstGeom>
          <a:noFill/>
        </p:spPr>
        <p:txBody>
          <a:bodyPr wrap="none" rtlCol="0">
            <a:spAutoFit/>
          </a:bodyPr>
          <a:lstStyle/>
          <a:p>
            <a:r>
              <a:rPr lang="en-US" sz="2400" dirty="0"/>
              <a:t>Framework for De novo Transcriptome Assembly and Analysis</a:t>
            </a:r>
          </a:p>
        </p:txBody>
      </p:sp>
      <p:sp>
        <p:nvSpPr>
          <p:cNvPr id="9" name="TextBox 8"/>
          <p:cNvSpPr txBox="1"/>
          <p:nvPr/>
        </p:nvSpPr>
        <p:spPr>
          <a:xfrm>
            <a:off x="7418443" y="2575052"/>
            <a:ext cx="1032116" cy="523220"/>
          </a:xfrm>
          <a:prstGeom prst="rect">
            <a:avLst/>
          </a:prstGeom>
          <a:noFill/>
        </p:spPr>
        <p:txBody>
          <a:bodyPr wrap="none" rtlCol="0">
            <a:spAutoFit/>
          </a:bodyPr>
          <a:lstStyle/>
          <a:p>
            <a:r>
              <a:rPr lang="en-US" sz="1400" dirty="0">
                <a:solidFill>
                  <a:srgbClr val="660066"/>
                </a:solidFill>
              </a:rPr>
              <a:t>1.3 Billion </a:t>
            </a:r>
          </a:p>
          <a:p>
            <a:r>
              <a:rPr lang="en-US" sz="1400" dirty="0">
                <a:solidFill>
                  <a:srgbClr val="660066"/>
                </a:solidFill>
              </a:rPr>
              <a:t>Total Reads</a:t>
            </a:r>
          </a:p>
        </p:txBody>
      </p:sp>
      <p:sp>
        <p:nvSpPr>
          <p:cNvPr id="10" name="TextBox 9"/>
          <p:cNvSpPr txBox="1"/>
          <p:nvPr/>
        </p:nvSpPr>
        <p:spPr>
          <a:xfrm>
            <a:off x="7433198" y="3185346"/>
            <a:ext cx="1502172" cy="523220"/>
          </a:xfrm>
          <a:prstGeom prst="rect">
            <a:avLst/>
          </a:prstGeom>
          <a:noFill/>
        </p:spPr>
        <p:txBody>
          <a:bodyPr wrap="none" rtlCol="0">
            <a:spAutoFit/>
          </a:bodyPr>
          <a:lstStyle/>
          <a:p>
            <a:r>
              <a:rPr lang="en-US" sz="1400" dirty="0">
                <a:solidFill>
                  <a:srgbClr val="660066"/>
                </a:solidFill>
              </a:rPr>
              <a:t>86 Million </a:t>
            </a:r>
          </a:p>
          <a:p>
            <a:r>
              <a:rPr lang="en-US" sz="1400" dirty="0">
                <a:solidFill>
                  <a:srgbClr val="660066"/>
                </a:solidFill>
              </a:rPr>
              <a:t>Normalized Reads</a:t>
            </a:r>
          </a:p>
        </p:txBody>
      </p:sp>
      <p:grpSp>
        <p:nvGrpSpPr>
          <p:cNvPr id="3" name="Group 2"/>
          <p:cNvGrpSpPr/>
          <p:nvPr/>
        </p:nvGrpSpPr>
        <p:grpSpPr>
          <a:xfrm>
            <a:off x="719667" y="2110434"/>
            <a:ext cx="6138334" cy="653981"/>
            <a:chOff x="790222" y="2124545"/>
            <a:chExt cx="6138334" cy="653981"/>
          </a:xfrm>
        </p:grpSpPr>
        <p:sp>
          <p:nvSpPr>
            <p:cNvPr id="2" name="Rectangle 1"/>
            <p:cNvSpPr/>
            <p:nvPr/>
          </p:nvSpPr>
          <p:spPr>
            <a:xfrm>
              <a:off x="790222" y="2217789"/>
              <a:ext cx="6138334" cy="4971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rot="10800000">
              <a:off x="1806970" y="2211657"/>
              <a:ext cx="715970" cy="460925"/>
            </a:xfrm>
            <a:prstGeom prst="rect">
              <a:avLst/>
            </a:prstGeom>
          </p:spPr>
        </p:pic>
        <p:pic>
          <p:nvPicPr>
            <p:cNvPr id="11" name="Picture 10"/>
            <p:cNvPicPr>
              <a:picLocks noChangeAspect="1"/>
            </p:cNvPicPr>
            <p:nvPr/>
          </p:nvPicPr>
          <p:blipFill>
            <a:blip r:embed="rId6">
              <a:alphaModFix/>
            </a:blip>
            <a:stretch>
              <a:fillRect/>
            </a:stretch>
          </p:blipFill>
          <p:spPr>
            <a:xfrm rot="2368755">
              <a:off x="2680030" y="2124545"/>
              <a:ext cx="684636" cy="653981"/>
            </a:xfrm>
            <a:prstGeom prst="rect">
              <a:avLst/>
            </a:prstGeom>
          </p:spPr>
        </p:pic>
        <p:pic>
          <p:nvPicPr>
            <p:cNvPr id="12" name="Picture 11"/>
            <p:cNvPicPr>
              <a:picLocks noChangeAspect="1"/>
            </p:cNvPicPr>
            <p:nvPr/>
          </p:nvPicPr>
          <p:blipFill>
            <a:blip r:embed="rId7">
              <a:alphaModFix/>
            </a:blip>
            <a:stretch>
              <a:fillRect/>
            </a:stretch>
          </p:blipFill>
          <p:spPr>
            <a:xfrm>
              <a:off x="3821918" y="2200699"/>
              <a:ext cx="373530" cy="428641"/>
            </a:xfrm>
            <a:prstGeom prst="rect">
              <a:avLst/>
            </a:prstGeom>
          </p:spPr>
        </p:pic>
        <p:pic>
          <p:nvPicPr>
            <p:cNvPr id="13" name="Picture 12"/>
            <p:cNvPicPr>
              <a:picLocks noChangeAspect="1"/>
            </p:cNvPicPr>
            <p:nvPr/>
          </p:nvPicPr>
          <p:blipFill>
            <a:blip r:embed="rId8"/>
            <a:stretch>
              <a:fillRect/>
            </a:stretch>
          </p:blipFill>
          <p:spPr>
            <a:xfrm rot="1254066">
              <a:off x="4263211" y="2237309"/>
              <a:ext cx="308864" cy="436862"/>
            </a:xfrm>
            <a:prstGeom prst="rect">
              <a:avLst/>
            </a:prstGeom>
          </p:spPr>
        </p:pic>
        <p:sp>
          <p:nvSpPr>
            <p:cNvPr id="15" name="Freeform 14"/>
            <p:cNvSpPr/>
            <p:nvPr/>
          </p:nvSpPr>
          <p:spPr>
            <a:xfrm rot="1736307">
              <a:off x="3546353" y="2335379"/>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6" name="Picture 15"/>
            <p:cNvPicPr>
              <a:picLocks noChangeAspect="1"/>
            </p:cNvPicPr>
            <p:nvPr/>
          </p:nvPicPr>
          <p:blipFill>
            <a:blip r:embed="rId9"/>
            <a:stretch>
              <a:fillRect/>
            </a:stretch>
          </p:blipFill>
          <p:spPr>
            <a:xfrm>
              <a:off x="6255670" y="2269514"/>
              <a:ext cx="550062" cy="364070"/>
            </a:xfrm>
            <a:prstGeom prst="rect">
              <a:avLst/>
            </a:prstGeom>
          </p:spPr>
        </p:pic>
        <p:grpSp>
          <p:nvGrpSpPr>
            <p:cNvPr id="17" name="Group 16"/>
            <p:cNvGrpSpPr/>
            <p:nvPr/>
          </p:nvGrpSpPr>
          <p:grpSpPr>
            <a:xfrm>
              <a:off x="5956428" y="2314401"/>
              <a:ext cx="271592" cy="274762"/>
              <a:chOff x="6107260" y="5728229"/>
              <a:chExt cx="373915" cy="378279"/>
            </a:xfrm>
          </p:grpSpPr>
          <p:sp>
            <p:nvSpPr>
              <p:cNvPr id="18" name="Oval 17"/>
              <p:cNvSpPr/>
              <p:nvPr/>
            </p:nvSpPr>
            <p:spPr>
              <a:xfrm>
                <a:off x="6107260" y="5858766"/>
                <a:ext cx="247742" cy="24774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7"/>
              </p:cNvCxnSpPr>
              <p:nvPr/>
            </p:nvCxnSpPr>
            <p:spPr>
              <a:xfrm flipV="1">
                <a:off x="6318721" y="5728229"/>
                <a:ext cx="162454" cy="166818"/>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skeletal_musc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4002" y="2314401"/>
              <a:ext cx="947016" cy="299621"/>
            </a:xfrm>
            <a:prstGeom prst="rect">
              <a:avLst/>
            </a:prstGeom>
          </p:spPr>
        </p:pic>
        <p:pic>
          <p:nvPicPr>
            <p:cNvPr id="21" name="Picture 20" descr="Gi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0600">
              <a:off x="879740" y="2299769"/>
              <a:ext cx="903467" cy="312887"/>
            </a:xfrm>
            <a:prstGeom prst="rect">
              <a:avLst/>
            </a:prstGeom>
          </p:spPr>
        </p:pic>
      </p:gr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a:solidFill>
                  <a:srgbClr val="660066"/>
                </a:solidFill>
              </a:rPr>
              <a:t>Bowtie &amp; RSEM</a:t>
            </a:r>
          </a:p>
        </p:txBody>
      </p:sp>
      <p:sp>
        <p:nvSpPr>
          <p:cNvPr id="6" name="TextBox 5"/>
          <p:cNvSpPr txBox="1"/>
          <p:nvPr/>
        </p:nvSpPr>
        <p:spPr>
          <a:xfrm>
            <a:off x="463259" y="4892640"/>
            <a:ext cx="1209899" cy="738664"/>
          </a:xfrm>
          <a:prstGeom prst="rect">
            <a:avLst/>
          </a:prstGeom>
          <a:noFill/>
        </p:spPr>
        <p:txBody>
          <a:bodyPr wrap="none" rtlCol="0">
            <a:spAutoFit/>
          </a:bodyPr>
          <a:lstStyle/>
          <a:p>
            <a:r>
              <a:rPr lang="en-US" sz="1400" dirty="0" err="1">
                <a:solidFill>
                  <a:srgbClr val="660066"/>
                </a:solidFill>
              </a:rPr>
              <a:t>EdgeR</a:t>
            </a:r>
            <a:r>
              <a:rPr lang="en-US" sz="1400" dirty="0">
                <a:solidFill>
                  <a:srgbClr val="660066"/>
                </a:solidFill>
              </a:rPr>
              <a:t>,</a:t>
            </a:r>
          </a:p>
          <a:p>
            <a:r>
              <a:rPr lang="en-US" sz="1400" dirty="0">
                <a:solidFill>
                  <a:srgbClr val="660066"/>
                </a:solidFill>
              </a:rPr>
              <a:t>Bioconductor,</a:t>
            </a:r>
          </a:p>
          <a:p>
            <a:r>
              <a:rPr lang="en-US" sz="1400" dirty="0">
                <a:solidFill>
                  <a:srgbClr val="660066"/>
                </a:solidFill>
              </a:rPr>
              <a:t>&amp; Trinity</a:t>
            </a:r>
          </a:p>
        </p:txBody>
      </p:sp>
      <p:pic>
        <p:nvPicPr>
          <p:cNvPr id="22" name="Picture 21"/>
          <p:cNvPicPr>
            <a:picLocks noChangeAspect="1"/>
          </p:cNvPicPr>
          <p:nvPr/>
        </p:nvPicPr>
        <p:blipFill>
          <a:blip r:embed="rId12"/>
          <a:stretch>
            <a:fillRect/>
          </a:stretch>
        </p:blipFill>
        <p:spPr>
          <a:xfrm>
            <a:off x="4480985" y="3544215"/>
            <a:ext cx="666087" cy="439516"/>
          </a:xfrm>
          <a:prstGeom prst="rect">
            <a:avLst/>
          </a:prstGeom>
        </p:spPr>
      </p:pic>
    </p:spTree>
    <p:extLst>
      <p:ext uri="{BB962C8B-B14F-4D97-AF65-F5344CB8AC3E}">
        <p14:creationId xmlns:p14="http://schemas.microsoft.com/office/powerpoint/2010/main" val="188443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P spid="6"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702923116"/>
              </p:ext>
            </p:extLst>
          </p:nvPr>
        </p:nvGraphicFramePr>
        <p:xfrm>
          <a:off x="315582" y="1649341"/>
          <a:ext cx="2212913" cy="224366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428471" y="1280009"/>
            <a:ext cx="2262496" cy="369332"/>
          </a:xfrm>
          <a:prstGeom prst="rect">
            <a:avLst/>
          </a:prstGeom>
          <a:noFill/>
        </p:spPr>
        <p:txBody>
          <a:bodyPr wrap="none" rtlCol="0">
            <a:spAutoFit/>
          </a:bodyPr>
          <a:lstStyle/>
          <a:p>
            <a:r>
              <a:rPr lang="en-US" dirty="0"/>
              <a:t>In silico Normalization</a:t>
            </a:r>
          </a:p>
        </p:txBody>
      </p:sp>
      <p:graphicFrame>
        <p:nvGraphicFramePr>
          <p:cNvPr id="15" name="Table 14"/>
          <p:cNvGraphicFramePr>
            <a:graphicFrameLocks noGrp="1"/>
          </p:cNvGraphicFramePr>
          <p:nvPr>
            <p:extLst>
              <p:ext uri="{D42A27DB-BD31-4B8C-83A1-F6EECF244321}">
                <p14:modId xmlns:p14="http://schemas.microsoft.com/office/powerpoint/2010/main" val="3210024737"/>
              </p:ext>
            </p:extLst>
          </p:nvPr>
        </p:nvGraphicFramePr>
        <p:xfrm>
          <a:off x="3001412" y="1995909"/>
          <a:ext cx="2351838" cy="914400"/>
        </p:xfrm>
        <a:graphic>
          <a:graphicData uri="http://schemas.openxmlformats.org/drawingml/2006/table">
            <a:tbl>
              <a:tblPr firstRow="1" bandRow="1">
                <a:tableStyleId>{BC89EF96-8CEA-46FF-86C4-4CE0E7609802}</a:tableStyleId>
              </a:tblPr>
              <a:tblGrid>
                <a:gridCol w="1505171">
                  <a:extLst>
                    <a:ext uri="{9D8B030D-6E8A-4147-A177-3AD203B41FA5}">
                      <a16:colId xmlns:a16="http://schemas.microsoft.com/office/drawing/2014/main" val="20000"/>
                    </a:ext>
                  </a:extLst>
                </a:gridCol>
                <a:gridCol w="846667">
                  <a:extLst>
                    <a:ext uri="{9D8B030D-6E8A-4147-A177-3AD203B41FA5}">
                      <a16:colId xmlns:a16="http://schemas.microsoft.com/office/drawing/2014/main" val="20001"/>
                    </a:ext>
                  </a:extLst>
                </a:gridCol>
              </a:tblGrid>
              <a:tr h="370840">
                <a:tc>
                  <a:txBody>
                    <a:bodyPr/>
                    <a:lstStyle/>
                    <a:p>
                      <a:r>
                        <a:rPr lang="en-US" sz="1200" dirty="0"/>
                        <a:t>Trinity contigs</a:t>
                      </a:r>
                      <a:r>
                        <a:rPr lang="en-US" sz="1200" baseline="0" dirty="0"/>
                        <a:t> (transcripts)</a:t>
                      </a:r>
                      <a:endParaRPr lang="en-US" sz="1200" dirty="0"/>
                    </a:p>
                  </a:txBody>
                  <a:tcPr/>
                </a:tc>
                <a:tc>
                  <a:txBody>
                    <a:bodyPr/>
                    <a:lstStyle/>
                    <a:p>
                      <a:r>
                        <a:rPr lang="en-US" sz="1200" dirty="0"/>
                        <a:t>1,554,055</a:t>
                      </a:r>
                    </a:p>
                  </a:txBody>
                  <a:tcPr/>
                </a:tc>
                <a:extLst>
                  <a:ext uri="{0D108BD9-81ED-4DB2-BD59-A6C34878D82A}">
                    <a16:rowId xmlns:a16="http://schemas.microsoft.com/office/drawing/2014/main" val="10000"/>
                  </a:ext>
                </a:extLst>
              </a:tr>
              <a:tr h="370840">
                <a:tc>
                  <a:txBody>
                    <a:bodyPr/>
                    <a:lstStyle/>
                    <a:p>
                      <a:r>
                        <a:rPr lang="en-US" sz="1200" b="1" dirty="0"/>
                        <a:t>Trinity components (genes)</a:t>
                      </a:r>
                    </a:p>
                  </a:txBody>
                  <a:tcPr/>
                </a:tc>
                <a:tc>
                  <a:txBody>
                    <a:bodyPr/>
                    <a:lstStyle/>
                    <a:p>
                      <a:r>
                        <a:rPr lang="en-US" sz="1200" b="1" dirty="0"/>
                        <a:t>1,388,798</a:t>
                      </a:r>
                    </a:p>
                  </a:txBody>
                  <a:tcPr/>
                </a:tc>
                <a:extLst>
                  <a:ext uri="{0D108BD9-81ED-4DB2-BD59-A6C34878D82A}">
                    <a16:rowId xmlns:a16="http://schemas.microsoft.com/office/drawing/2014/main" val="10001"/>
                  </a:ext>
                </a:extLst>
              </a:tr>
            </a:tbl>
          </a:graphicData>
        </a:graphic>
      </p:graphicFrame>
      <p:pic>
        <p:nvPicPr>
          <p:cNvPr id="17" name="Picture 16" descr="Screen Shot 2013-09-08 at 1.52.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50" y="81739"/>
            <a:ext cx="1701972" cy="1087040"/>
          </a:xfrm>
          <a:prstGeom prst="rect">
            <a:avLst/>
          </a:prstGeom>
          <a:ln>
            <a:noFill/>
          </a:ln>
        </p:spPr>
      </p:pic>
      <p:sp>
        <p:nvSpPr>
          <p:cNvPr id="18" name="TextBox 17"/>
          <p:cNvSpPr txBox="1"/>
          <p:nvPr/>
        </p:nvSpPr>
        <p:spPr>
          <a:xfrm>
            <a:off x="2440773" y="253532"/>
            <a:ext cx="5596404" cy="707886"/>
          </a:xfrm>
          <a:prstGeom prst="rect">
            <a:avLst/>
          </a:prstGeom>
          <a:noFill/>
        </p:spPr>
        <p:txBody>
          <a:bodyPr wrap="none" rtlCol="0">
            <a:spAutoFit/>
          </a:bodyPr>
          <a:lstStyle/>
          <a:p>
            <a:pPr algn="ctr"/>
            <a:r>
              <a:rPr lang="en-US" sz="2000" b="1" dirty="0"/>
              <a:t>Axolotl Transcriptome De novo Assembly Statistics</a:t>
            </a:r>
          </a:p>
          <a:p>
            <a:pPr algn="ctr"/>
            <a:r>
              <a:rPr lang="en-US" sz="2000" b="1" dirty="0"/>
              <a:t>And Quality Assessment </a:t>
            </a:r>
          </a:p>
        </p:txBody>
      </p:sp>
      <p:grpSp>
        <p:nvGrpSpPr>
          <p:cNvPr id="96" name="Group 95"/>
          <p:cNvGrpSpPr/>
          <p:nvPr/>
        </p:nvGrpSpPr>
        <p:grpSpPr>
          <a:xfrm>
            <a:off x="3110305" y="1564674"/>
            <a:ext cx="2172390" cy="1690475"/>
            <a:chOff x="3091056" y="1425222"/>
            <a:chExt cx="2172390" cy="1690475"/>
          </a:xfrm>
        </p:grpSpPr>
        <p:sp>
          <p:nvSpPr>
            <p:cNvPr id="16" name="TextBox 15"/>
            <p:cNvSpPr txBox="1"/>
            <p:nvPr/>
          </p:nvSpPr>
          <p:spPr>
            <a:xfrm>
              <a:off x="3091056" y="1425222"/>
              <a:ext cx="2172390" cy="369332"/>
            </a:xfrm>
            <a:prstGeom prst="rect">
              <a:avLst/>
            </a:prstGeom>
            <a:noFill/>
          </p:spPr>
          <p:txBody>
            <a:bodyPr wrap="none" rtlCol="0">
              <a:spAutoFit/>
            </a:bodyPr>
            <a:lstStyle/>
            <a:p>
              <a:r>
                <a:rPr lang="en-US" dirty="0"/>
                <a:t>Counts of Transcripts</a:t>
              </a:r>
            </a:p>
          </p:txBody>
        </p:sp>
        <p:sp>
          <p:nvSpPr>
            <p:cNvPr id="19" name="TextBox 18"/>
            <p:cNvSpPr txBox="1"/>
            <p:nvPr/>
          </p:nvSpPr>
          <p:spPr>
            <a:xfrm>
              <a:off x="3373268" y="2838698"/>
              <a:ext cx="1558690" cy="276999"/>
            </a:xfrm>
            <a:prstGeom prst="rect">
              <a:avLst/>
            </a:prstGeom>
            <a:noFill/>
          </p:spPr>
          <p:txBody>
            <a:bodyPr wrap="none" rtlCol="0">
              <a:spAutoFit/>
            </a:bodyPr>
            <a:lstStyle/>
            <a:p>
              <a:r>
                <a:rPr lang="en-US" sz="1200" dirty="0"/>
                <a:t>Min. length 200 bases</a:t>
              </a:r>
            </a:p>
          </p:txBody>
        </p:sp>
      </p:grpSp>
      <p:grpSp>
        <p:nvGrpSpPr>
          <p:cNvPr id="99" name="Group 98"/>
          <p:cNvGrpSpPr/>
          <p:nvPr/>
        </p:nvGrpSpPr>
        <p:grpSpPr>
          <a:xfrm>
            <a:off x="296333" y="3959088"/>
            <a:ext cx="9410534" cy="3080782"/>
            <a:chOff x="296333" y="3959088"/>
            <a:chExt cx="9410534" cy="3080782"/>
          </a:xfrm>
        </p:grpSpPr>
        <p:sp>
          <p:nvSpPr>
            <p:cNvPr id="6" name="TextBox 5"/>
            <p:cNvSpPr txBox="1"/>
            <p:nvPr/>
          </p:nvSpPr>
          <p:spPr>
            <a:xfrm>
              <a:off x="704664" y="3959088"/>
              <a:ext cx="8022148" cy="369332"/>
            </a:xfrm>
            <a:prstGeom prst="rect">
              <a:avLst/>
            </a:prstGeom>
            <a:noFill/>
          </p:spPr>
          <p:txBody>
            <a:bodyPr wrap="none" rtlCol="0">
              <a:spAutoFit/>
            </a:bodyPr>
            <a:lstStyle/>
            <a:p>
              <a:r>
                <a:rPr lang="en-US" dirty="0"/>
                <a:t>Percent of Non-normalized Fragments Mapping as Properly Paired to Transcriptome</a:t>
              </a:r>
            </a:p>
          </p:txBody>
        </p:sp>
        <p:graphicFrame>
          <p:nvGraphicFramePr>
            <p:cNvPr id="7" name="Chart 6"/>
            <p:cNvGraphicFramePr>
              <a:graphicFrameLocks/>
            </p:cNvGraphicFramePr>
            <p:nvPr>
              <p:extLst>
                <p:ext uri="{D42A27DB-BD31-4B8C-83A1-F6EECF244321}">
                  <p14:modId xmlns:p14="http://schemas.microsoft.com/office/powerpoint/2010/main" val="3777574544"/>
                </p:ext>
              </p:extLst>
            </p:nvPr>
          </p:nvGraphicFramePr>
          <p:xfrm>
            <a:off x="296333" y="4328420"/>
            <a:ext cx="8624428" cy="2711450"/>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p:cNvSpPr/>
            <p:nvPr/>
          </p:nvSpPr>
          <p:spPr>
            <a:xfrm>
              <a:off x="475408" y="5714931"/>
              <a:ext cx="9231459" cy="123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p:txBody>
        </p:sp>
        <p:cxnSp>
          <p:nvCxnSpPr>
            <p:cNvPr id="11" name="Straight Connector 10"/>
            <p:cNvCxnSpPr/>
            <p:nvPr/>
          </p:nvCxnSpPr>
          <p:spPr>
            <a:xfrm>
              <a:off x="719666" y="4791644"/>
              <a:ext cx="7986889" cy="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8678333" y="4569220"/>
              <a:ext cx="583663" cy="646331"/>
            </a:xfrm>
            <a:prstGeom prst="rect">
              <a:avLst/>
            </a:prstGeom>
            <a:noFill/>
          </p:spPr>
          <p:txBody>
            <a:bodyPr wrap="none" rtlCol="0">
              <a:spAutoFit/>
            </a:bodyPr>
            <a:lstStyle/>
            <a:p>
              <a:r>
                <a:rPr lang="en-US" dirty="0"/>
                <a:t>77% </a:t>
              </a:r>
              <a:br>
                <a:rPr lang="en-US" dirty="0"/>
              </a:br>
              <a:r>
                <a:rPr lang="en-US" dirty="0" err="1"/>
                <a:t>avg</a:t>
              </a:r>
              <a:endParaRPr lang="en-US" dirty="0"/>
            </a:p>
          </p:txBody>
        </p:sp>
        <p:pic>
          <p:nvPicPr>
            <p:cNvPr id="28" name="Picture 27"/>
            <p:cNvPicPr>
              <a:picLocks noChangeAspect="1"/>
            </p:cNvPicPr>
            <p:nvPr/>
          </p:nvPicPr>
          <p:blipFill>
            <a:blip r:embed="rId6"/>
            <a:stretch>
              <a:fillRect/>
            </a:stretch>
          </p:blipFill>
          <p:spPr>
            <a:xfrm>
              <a:off x="2438677" y="6164344"/>
              <a:ext cx="550062" cy="364070"/>
            </a:xfrm>
            <a:prstGeom prst="rect">
              <a:avLst/>
            </a:prstGeom>
          </p:spPr>
        </p:pic>
        <p:sp>
          <p:nvSpPr>
            <p:cNvPr id="34" name="Right Brace 33"/>
            <p:cNvSpPr/>
            <p:nvPr/>
          </p:nvSpPr>
          <p:spPr>
            <a:xfrm rot="5400000">
              <a:off x="877061" y="5538686"/>
              <a:ext cx="221434" cy="536222"/>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ight Brace 34"/>
            <p:cNvSpPr/>
            <p:nvPr/>
          </p:nvSpPr>
          <p:spPr>
            <a:xfrm rot="5400000">
              <a:off x="1503827" y="5539727"/>
              <a:ext cx="166752"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ight Brace 35"/>
            <p:cNvSpPr/>
            <p:nvPr/>
          </p:nvSpPr>
          <p:spPr>
            <a:xfrm rot="5400000">
              <a:off x="2664955" y="5540368"/>
              <a:ext cx="161493" cy="472917"/>
            </a:xfrm>
            <a:prstGeom prst="rightBrace">
              <a:avLst>
                <a:gd name="adj1" fmla="val 8333"/>
                <a:gd name="adj2" fmla="val 48564"/>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rot="5400000">
              <a:off x="3363358" y="5397275"/>
              <a:ext cx="161489" cy="7591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p:cNvSpPr/>
            <p:nvPr/>
          </p:nvSpPr>
          <p:spPr>
            <a:xfrm rot="5400000">
              <a:off x="4062514" y="5516093"/>
              <a:ext cx="185603" cy="54557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ight Brace 38"/>
            <p:cNvSpPr/>
            <p:nvPr/>
          </p:nvSpPr>
          <p:spPr>
            <a:xfrm rot="5400000">
              <a:off x="4542815" y="5629645"/>
              <a:ext cx="185598"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ight Brace 39"/>
            <p:cNvSpPr/>
            <p:nvPr/>
          </p:nvSpPr>
          <p:spPr>
            <a:xfrm rot="5400000">
              <a:off x="4932920"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ight Brace 40"/>
            <p:cNvSpPr/>
            <p:nvPr/>
          </p:nvSpPr>
          <p:spPr>
            <a:xfrm rot="5400000">
              <a:off x="5332867"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ight Brace 41"/>
            <p:cNvSpPr/>
            <p:nvPr/>
          </p:nvSpPr>
          <p:spPr>
            <a:xfrm rot="5400000">
              <a:off x="6017730" y="5530450"/>
              <a:ext cx="166757" cy="49801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ight Brace 42"/>
            <p:cNvSpPr/>
            <p:nvPr/>
          </p:nvSpPr>
          <p:spPr>
            <a:xfrm rot="5400000">
              <a:off x="6610976" y="5505659"/>
              <a:ext cx="173544" cy="55438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ight Brace 43"/>
            <p:cNvSpPr/>
            <p:nvPr/>
          </p:nvSpPr>
          <p:spPr>
            <a:xfrm rot="5400000">
              <a:off x="7104735" y="5600242"/>
              <a:ext cx="161484" cy="353161"/>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Right Brace 44"/>
            <p:cNvSpPr/>
            <p:nvPr/>
          </p:nvSpPr>
          <p:spPr>
            <a:xfrm rot="5400000">
              <a:off x="7684843" y="5421725"/>
              <a:ext cx="154689" cy="7034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ight Brace 45"/>
            <p:cNvSpPr/>
            <p:nvPr/>
          </p:nvSpPr>
          <p:spPr>
            <a:xfrm rot="5400000">
              <a:off x="8364693" y="5508904"/>
              <a:ext cx="154685" cy="52903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785469" y="5854515"/>
              <a:ext cx="402674" cy="215444"/>
            </a:xfrm>
            <a:prstGeom prst="rect">
              <a:avLst/>
            </a:prstGeom>
            <a:noFill/>
          </p:spPr>
          <p:txBody>
            <a:bodyPr wrap="none" rtlCol="0">
              <a:spAutoFit/>
            </a:bodyPr>
            <a:lstStyle/>
            <a:p>
              <a:r>
                <a:rPr lang="en-US" sz="800" dirty="0"/>
                <a:t>Bone</a:t>
              </a:r>
            </a:p>
          </p:txBody>
        </p:sp>
        <p:sp>
          <p:nvSpPr>
            <p:cNvPr id="47" name="TextBox 46"/>
            <p:cNvSpPr txBox="1"/>
            <p:nvPr/>
          </p:nvSpPr>
          <p:spPr>
            <a:xfrm>
              <a:off x="1347474" y="5854515"/>
              <a:ext cx="556563" cy="323165"/>
            </a:xfrm>
            <a:prstGeom prst="rect">
              <a:avLst/>
            </a:prstGeom>
            <a:noFill/>
          </p:spPr>
          <p:txBody>
            <a:bodyPr wrap="none" rtlCol="0">
              <a:spAutoFit/>
            </a:bodyPr>
            <a:lstStyle/>
            <a:p>
              <a:pPr algn="ctr"/>
              <a:r>
                <a:rPr lang="en-US" sz="800" dirty="0"/>
                <a:t>Cartilage</a:t>
              </a:r>
            </a:p>
            <a:p>
              <a:pPr algn="ctr"/>
              <a:r>
                <a:rPr lang="en-US" sz="700" dirty="0"/>
                <a:t>(Long)</a:t>
              </a:r>
            </a:p>
          </p:txBody>
        </p:sp>
        <p:sp>
          <p:nvSpPr>
            <p:cNvPr id="48" name="TextBox 47"/>
            <p:cNvSpPr txBox="1"/>
            <p:nvPr/>
          </p:nvSpPr>
          <p:spPr>
            <a:xfrm>
              <a:off x="2448290" y="5840931"/>
              <a:ext cx="498554" cy="215444"/>
            </a:xfrm>
            <a:prstGeom prst="rect">
              <a:avLst/>
            </a:prstGeom>
            <a:noFill/>
          </p:spPr>
          <p:txBody>
            <a:bodyPr wrap="none" rtlCol="0">
              <a:spAutoFit/>
            </a:bodyPr>
            <a:lstStyle/>
            <a:p>
              <a:r>
                <a:rPr lang="en-US" sz="800" dirty="0"/>
                <a:t>Ovaries</a:t>
              </a:r>
            </a:p>
          </p:txBody>
        </p:sp>
        <p:sp>
          <p:nvSpPr>
            <p:cNvPr id="49" name="TextBox 48"/>
            <p:cNvSpPr txBox="1"/>
            <p:nvPr/>
          </p:nvSpPr>
          <p:spPr>
            <a:xfrm>
              <a:off x="3164269" y="5834138"/>
              <a:ext cx="453970" cy="215444"/>
            </a:xfrm>
            <a:prstGeom prst="rect">
              <a:avLst/>
            </a:prstGeom>
            <a:noFill/>
          </p:spPr>
          <p:txBody>
            <a:bodyPr wrap="none" rtlCol="0">
              <a:spAutoFit/>
            </a:bodyPr>
            <a:lstStyle/>
            <a:p>
              <a:r>
                <a:rPr lang="en-US" sz="800" dirty="0"/>
                <a:t>Testes</a:t>
              </a:r>
            </a:p>
          </p:txBody>
        </p:sp>
        <p:sp>
          <p:nvSpPr>
            <p:cNvPr id="50" name="TextBox 49"/>
            <p:cNvSpPr txBox="1"/>
            <p:nvPr/>
          </p:nvSpPr>
          <p:spPr>
            <a:xfrm>
              <a:off x="3882525" y="5812385"/>
              <a:ext cx="453970" cy="338554"/>
            </a:xfrm>
            <a:prstGeom prst="rect">
              <a:avLst/>
            </a:prstGeom>
            <a:noFill/>
          </p:spPr>
          <p:txBody>
            <a:bodyPr wrap="none" rtlCol="0">
              <a:spAutoFit/>
            </a:bodyPr>
            <a:lstStyle/>
            <a:p>
              <a:r>
                <a:rPr lang="en-US" sz="800" dirty="0"/>
                <a:t>Blood </a:t>
              </a:r>
              <a:br>
                <a:rPr lang="en-US" sz="800" dirty="0"/>
              </a:br>
              <a:r>
                <a:rPr lang="en-US" sz="800" dirty="0"/>
                <a:t>Vessel</a:t>
              </a:r>
            </a:p>
          </p:txBody>
        </p:sp>
        <p:sp>
          <p:nvSpPr>
            <p:cNvPr id="51" name="TextBox 50"/>
            <p:cNvSpPr txBox="1"/>
            <p:nvPr/>
          </p:nvSpPr>
          <p:spPr>
            <a:xfrm>
              <a:off x="4361386" y="5847725"/>
              <a:ext cx="569787" cy="323165"/>
            </a:xfrm>
            <a:prstGeom prst="rect">
              <a:avLst/>
            </a:prstGeom>
            <a:noFill/>
          </p:spPr>
          <p:txBody>
            <a:bodyPr wrap="none" rtlCol="0">
              <a:spAutoFit/>
            </a:bodyPr>
            <a:lstStyle/>
            <a:p>
              <a:pPr algn="ctr"/>
              <a:r>
                <a:rPr lang="en-US" sz="800" dirty="0" err="1"/>
                <a:t>Blastema</a:t>
              </a:r>
              <a:endParaRPr lang="en-US" sz="800" dirty="0"/>
            </a:p>
            <a:p>
              <a:pPr algn="ctr"/>
              <a:r>
                <a:rPr lang="en-US" sz="700" dirty="0"/>
                <a:t>(Distal)</a:t>
              </a:r>
            </a:p>
          </p:txBody>
        </p:sp>
        <p:sp>
          <p:nvSpPr>
            <p:cNvPr id="52" name="TextBox 51"/>
            <p:cNvSpPr txBox="1"/>
            <p:nvPr/>
          </p:nvSpPr>
          <p:spPr>
            <a:xfrm>
              <a:off x="4805359" y="5843912"/>
              <a:ext cx="441146" cy="215444"/>
            </a:xfrm>
            <a:prstGeom prst="rect">
              <a:avLst/>
            </a:prstGeom>
            <a:noFill/>
          </p:spPr>
          <p:txBody>
            <a:bodyPr wrap="none" rtlCol="0">
              <a:spAutoFit/>
            </a:bodyPr>
            <a:lstStyle/>
            <a:p>
              <a:r>
                <a:rPr lang="en-US" sz="800" dirty="0"/>
                <a:t>Elbow</a:t>
              </a:r>
            </a:p>
          </p:txBody>
        </p:sp>
        <p:sp>
          <p:nvSpPr>
            <p:cNvPr id="54" name="Right Brace 53"/>
            <p:cNvSpPr/>
            <p:nvPr/>
          </p:nvSpPr>
          <p:spPr>
            <a:xfrm rot="5400000">
              <a:off x="2156141" y="5508771"/>
              <a:ext cx="104840"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1898519" y="5850229"/>
              <a:ext cx="556563" cy="323165"/>
            </a:xfrm>
            <a:prstGeom prst="rect">
              <a:avLst/>
            </a:prstGeom>
            <a:noFill/>
          </p:spPr>
          <p:txBody>
            <a:bodyPr wrap="none" rtlCol="0">
              <a:spAutoFit/>
            </a:bodyPr>
            <a:lstStyle/>
            <a:p>
              <a:pPr algn="ctr"/>
              <a:r>
                <a:rPr lang="en-US" sz="800" dirty="0"/>
                <a:t>Cartilage</a:t>
              </a:r>
            </a:p>
            <a:p>
              <a:pPr algn="ctr"/>
              <a:r>
                <a:rPr lang="en-US" sz="700" dirty="0"/>
                <a:t>(Wrist)</a:t>
              </a:r>
            </a:p>
          </p:txBody>
        </p:sp>
        <p:sp>
          <p:nvSpPr>
            <p:cNvPr id="56" name="TextBox 55"/>
            <p:cNvSpPr txBox="1"/>
            <p:nvPr/>
          </p:nvSpPr>
          <p:spPr>
            <a:xfrm>
              <a:off x="5167199" y="5846198"/>
              <a:ext cx="539581" cy="215444"/>
            </a:xfrm>
            <a:prstGeom prst="rect">
              <a:avLst/>
            </a:prstGeom>
            <a:noFill/>
          </p:spPr>
          <p:txBody>
            <a:bodyPr wrap="none" rtlCol="0">
              <a:spAutoFit/>
            </a:bodyPr>
            <a:lstStyle/>
            <a:p>
              <a:r>
                <a:rPr lang="en-US" sz="800" dirty="0"/>
                <a:t>Forearm</a:t>
              </a:r>
            </a:p>
          </p:txBody>
        </p:sp>
        <p:sp>
          <p:nvSpPr>
            <p:cNvPr id="57" name="TextBox 56"/>
            <p:cNvSpPr txBox="1"/>
            <p:nvPr/>
          </p:nvSpPr>
          <p:spPr>
            <a:xfrm>
              <a:off x="5586422" y="5691367"/>
              <a:ext cx="325730" cy="215444"/>
            </a:xfrm>
            <a:prstGeom prst="rect">
              <a:avLst/>
            </a:prstGeom>
            <a:noFill/>
          </p:spPr>
          <p:txBody>
            <a:bodyPr wrap="none" rtlCol="0">
              <a:spAutoFit/>
            </a:bodyPr>
            <a:lstStyle/>
            <a:p>
              <a:r>
                <a:rPr lang="en-US" sz="800" dirty="0"/>
                <a:t>Gill</a:t>
              </a:r>
            </a:p>
          </p:txBody>
        </p:sp>
        <p:sp>
          <p:nvSpPr>
            <p:cNvPr id="58" name="TextBox 57"/>
            <p:cNvSpPr txBox="1"/>
            <p:nvPr/>
          </p:nvSpPr>
          <p:spPr>
            <a:xfrm>
              <a:off x="5910247" y="5847722"/>
              <a:ext cx="405530" cy="215444"/>
            </a:xfrm>
            <a:prstGeom prst="rect">
              <a:avLst/>
            </a:prstGeom>
            <a:noFill/>
          </p:spPr>
          <p:txBody>
            <a:bodyPr wrap="none" rtlCol="0">
              <a:spAutoFit/>
            </a:bodyPr>
            <a:lstStyle/>
            <a:p>
              <a:r>
                <a:rPr lang="en-US" sz="800" dirty="0"/>
                <a:t>Hand</a:t>
              </a:r>
            </a:p>
          </p:txBody>
        </p:sp>
        <p:sp>
          <p:nvSpPr>
            <p:cNvPr id="59" name="TextBox 58"/>
            <p:cNvSpPr txBox="1"/>
            <p:nvPr/>
          </p:nvSpPr>
          <p:spPr>
            <a:xfrm>
              <a:off x="6490969" y="5851648"/>
              <a:ext cx="428322" cy="215444"/>
            </a:xfrm>
            <a:prstGeom prst="rect">
              <a:avLst/>
            </a:prstGeom>
            <a:noFill/>
          </p:spPr>
          <p:txBody>
            <a:bodyPr wrap="none" rtlCol="0">
              <a:spAutoFit/>
            </a:bodyPr>
            <a:lstStyle/>
            <a:p>
              <a:r>
                <a:rPr lang="en-US" sz="800" dirty="0"/>
                <a:t>Heart</a:t>
              </a:r>
            </a:p>
          </p:txBody>
        </p:sp>
        <p:sp>
          <p:nvSpPr>
            <p:cNvPr id="60" name="TextBox 59"/>
            <p:cNvSpPr txBox="1"/>
            <p:nvPr/>
          </p:nvSpPr>
          <p:spPr>
            <a:xfrm>
              <a:off x="6913814" y="5840522"/>
              <a:ext cx="569787" cy="323165"/>
            </a:xfrm>
            <a:prstGeom prst="rect">
              <a:avLst/>
            </a:prstGeom>
            <a:noFill/>
          </p:spPr>
          <p:txBody>
            <a:bodyPr wrap="none" rtlCol="0">
              <a:spAutoFit/>
            </a:bodyPr>
            <a:lstStyle/>
            <a:p>
              <a:pPr algn="ctr"/>
              <a:r>
                <a:rPr lang="en-US" sz="800" dirty="0" err="1"/>
                <a:t>Blastema</a:t>
              </a:r>
              <a:endParaRPr lang="en-US" sz="800" dirty="0"/>
            </a:p>
            <a:p>
              <a:pPr algn="ctr"/>
              <a:r>
                <a:rPr lang="en-US" sz="700" dirty="0"/>
                <a:t>(proximal)</a:t>
              </a:r>
            </a:p>
          </p:txBody>
        </p:sp>
        <p:sp>
          <p:nvSpPr>
            <p:cNvPr id="61" name="TextBox 60"/>
            <p:cNvSpPr txBox="1"/>
            <p:nvPr/>
          </p:nvSpPr>
          <p:spPr>
            <a:xfrm>
              <a:off x="7522699" y="5833339"/>
              <a:ext cx="518091" cy="338554"/>
            </a:xfrm>
            <a:prstGeom prst="rect">
              <a:avLst/>
            </a:prstGeom>
            <a:noFill/>
          </p:spPr>
          <p:txBody>
            <a:bodyPr wrap="none" rtlCol="0">
              <a:spAutoFit/>
            </a:bodyPr>
            <a:lstStyle/>
            <a:p>
              <a:pPr algn="ctr"/>
              <a:r>
                <a:rPr lang="en-US" sz="800" dirty="0"/>
                <a:t>Skeletal</a:t>
              </a:r>
              <a:br>
                <a:rPr lang="en-US" sz="800" dirty="0"/>
              </a:br>
              <a:r>
                <a:rPr lang="en-US" sz="800" dirty="0"/>
                <a:t>Muscle</a:t>
              </a:r>
            </a:p>
          </p:txBody>
        </p:sp>
        <p:sp>
          <p:nvSpPr>
            <p:cNvPr id="62" name="TextBox 61"/>
            <p:cNvSpPr txBox="1"/>
            <p:nvPr/>
          </p:nvSpPr>
          <p:spPr>
            <a:xfrm>
              <a:off x="8224363" y="5855602"/>
              <a:ext cx="453970" cy="338554"/>
            </a:xfrm>
            <a:prstGeom prst="rect">
              <a:avLst/>
            </a:prstGeom>
            <a:noFill/>
          </p:spPr>
          <p:txBody>
            <a:bodyPr wrap="none" rtlCol="0">
              <a:spAutoFit/>
            </a:bodyPr>
            <a:lstStyle/>
            <a:p>
              <a:pPr algn="ctr"/>
              <a:r>
                <a:rPr lang="en-US" sz="800" dirty="0"/>
                <a:t>Upper</a:t>
              </a:r>
              <a:br>
                <a:rPr lang="en-US" sz="800" dirty="0"/>
              </a:br>
              <a:r>
                <a:rPr lang="en-US" sz="800" dirty="0"/>
                <a:t>Arm</a:t>
              </a:r>
            </a:p>
          </p:txBody>
        </p:sp>
        <p:grpSp>
          <p:nvGrpSpPr>
            <p:cNvPr id="21" name="Group 20"/>
            <p:cNvGrpSpPr/>
            <p:nvPr/>
          </p:nvGrpSpPr>
          <p:grpSpPr>
            <a:xfrm rot="5400000">
              <a:off x="8192787" y="6198201"/>
              <a:ext cx="536529" cy="468815"/>
              <a:chOff x="5894465" y="4048590"/>
              <a:chExt cx="1205530" cy="919187"/>
            </a:xfrm>
          </p:grpSpPr>
          <p:sp>
            <p:nvSpPr>
              <p:cNvPr id="22" name="Rectangle 2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24" name="Picture 23"/>
            <p:cNvPicPr>
              <a:picLocks noChangeAspect="1"/>
            </p:cNvPicPr>
            <p:nvPr/>
          </p:nvPicPr>
          <p:blipFill>
            <a:blip r:embed="rId8">
              <a:alphaModFix/>
            </a:blip>
            <a:stretch>
              <a:fillRect/>
            </a:stretch>
          </p:blipFill>
          <p:spPr>
            <a:xfrm>
              <a:off x="6486131" y="6164344"/>
              <a:ext cx="373530" cy="428641"/>
            </a:xfrm>
            <a:prstGeom prst="rect">
              <a:avLst/>
            </a:prstGeom>
          </p:spPr>
        </p:pic>
        <p:pic>
          <p:nvPicPr>
            <p:cNvPr id="25" name="Picture 24"/>
            <p:cNvPicPr>
              <a:picLocks noChangeAspect="1"/>
            </p:cNvPicPr>
            <p:nvPr/>
          </p:nvPicPr>
          <p:blipFill>
            <a:blip r:embed="rId9"/>
            <a:stretch>
              <a:fillRect/>
            </a:stretch>
          </p:blipFill>
          <p:spPr>
            <a:xfrm rot="1254066">
              <a:off x="3950778" y="6047090"/>
              <a:ext cx="308864" cy="436862"/>
            </a:xfrm>
            <a:prstGeom prst="rect">
              <a:avLst/>
            </a:prstGeom>
          </p:spPr>
        </p:pic>
        <p:pic>
          <p:nvPicPr>
            <p:cNvPr id="26" name="Picture 25"/>
            <p:cNvPicPr>
              <a:picLocks noChangeAspect="1"/>
            </p:cNvPicPr>
            <p:nvPr/>
          </p:nvPicPr>
          <p:blipFill>
            <a:blip r:embed="rId10"/>
            <a:stretch>
              <a:fillRect/>
            </a:stretch>
          </p:blipFill>
          <p:spPr>
            <a:xfrm rot="9645879" flipV="1">
              <a:off x="874644" y="6288444"/>
              <a:ext cx="845624" cy="544393"/>
            </a:xfrm>
            <a:prstGeom prst="rect">
              <a:avLst/>
            </a:prstGeom>
          </p:spPr>
        </p:pic>
        <p:sp>
          <p:nvSpPr>
            <p:cNvPr id="27" name="Freeform 26"/>
            <p:cNvSpPr/>
            <p:nvPr/>
          </p:nvSpPr>
          <p:spPr>
            <a:xfrm rot="1736307">
              <a:off x="7042209"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29" name="Group 28"/>
            <p:cNvGrpSpPr/>
            <p:nvPr/>
          </p:nvGrpSpPr>
          <p:grpSpPr>
            <a:xfrm>
              <a:off x="3237472" y="6164344"/>
              <a:ext cx="271592" cy="274762"/>
              <a:chOff x="6107260" y="5728229"/>
              <a:chExt cx="373915" cy="378279"/>
            </a:xfrm>
          </p:grpSpPr>
          <p:sp>
            <p:nvSpPr>
              <p:cNvPr id="30" name="Oval 29"/>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a:stCxn id="30"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32" name="Picture 31" descr="skeletal_muscl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41085" y="6164344"/>
              <a:ext cx="645130" cy="204109"/>
            </a:xfrm>
            <a:prstGeom prst="rect">
              <a:avLst/>
            </a:prstGeom>
          </p:spPr>
        </p:pic>
        <p:pic>
          <p:nvPicPr>
            <p:cNvPr id="33" name="Picture 32" descr="Gill.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5478668" y="6374815"/>
              <a:ext cx="643954" cy="223013"/>
            </a:xfrm>
            <a:prstGeom prst="rect">
              <a:avLst/>
            </a:prstGeom>
          </p:spPr>
        </p:pic>
        <p:cxnSp>
          <p:nvCxnSpPr>
            <p:cNvPr id="65" name="Straight Arrow Connector 64"/>
            <p:cNvCxnSpPr/>
            <p:nvPr/>
          </p:nvCxnSpPr>
          <p:spPr>
            <a:xfrm>
              <a:off x="986806" y="6164344"/>
              <a:ext cx="220975" cy="105401"/>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625756" y="6164344"/>
              <a:ext cx="8076" cy="161050"/>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625756" y="6164344"/>
              <a:ext cx="551045" cy="474583"/>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sp>
          <p:nvSpPr>
            <p:cNvPr id="80" name="Freeform 79"/>
            <p:cNvSpPr/>
            <p:nvPr/>
          </p:nvSpPr>
          <p:spPr>
            <a:xfrm rot="1736307">
              <a:off x="4492003"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81" name="Group 80"/>
            <p:cNvGrpSpPr/>
            <p:nvPr/>
          </p:nvGrpSpPr>
          <p:grpSpPr>
            <a:xfrm rot="5400000">
              <a:off x="5892225" y="6198201"/>
              <a:ext cx="536529" cy="468815"/>
              <a:chOff x="5894465" y="4048590"/>
              <a:chExt cx="1205530" cy="919187"/>
            </a:xfrm>
          </p:grpSpPr>
          <p:sp>
            <p:nvSpPr>
              <p:cNvPr id="82" name="Rectangle 8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4" name="Group 83"/>
            <p:cNvGrpSpPr/>
            <p:nvPr/>
          </p:nvGrpSpPr>
          <p:grpSpPr>
            <a:xfrm rot="5400000">
              <a:off x="5204108" y="6198201"/>
              <a:ext cx="536529" cy="468815"/>
              <a:chOff x="5894465" y="4048590"/>
              <a:chExt cx="1205530" cy="919187"/>
            </a:xfrm>
          </p:grpSpPr>
          <p:sp>
            <p:nvSpPr>
              <p:cNvPr id="85" name="Rectangle 84"/>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7" name="Group 86"/>
            <p:cNvGrpSpPr/>
            <p:nvPr/>
          </p:nvGrpSpPr>
          <p:grpSpPr>
            <a:xfrm rot="5400000">
              <a:off x="4763762" y="6198201"/>
              <a:ext cx="536529" cy="468815"/>
              <a:chOff x="5894465" y="4048590"/>
              <a:chExt cx="1205530" cy="919187"/>
            </a:xfrm>
          </p:grpSpPr>
          <p:sp>
            <p:nvSpPr>
              <p:cNvPr id="88" name="Rectangle 87"/>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88"/>
              <p:cNvPicPr>
                <a:picLocks noChangeAspect="1"/>
              </p:cNvPicPr>
              <p:nvPr/>
            </p:nvPicPr>
            <p:blipFill>
              <a:blip r:embed="rId7">
                <a:alphaModFix/>
              </a:blip>
              <a:stretch>
                <a:fillRect/>
              </a:stretch>
            </p:blipFill>
            <p:spPr>
              <a:xfrm rot="1118024">
                <a:off x="6016093" y="4048590"/>
                <a:ext cx="962274" cy="919187"/>
              </a:xfrm>
              <a:prstGeom prst="rect">
                <a:avLst/>
              </a:prstGeom>
            </p:spPr>
          </p:pic>
        </p:grpSp>
        <p:sp>
          <p:nvSpPr>
            <p:cNvPr id="90" name="TextBox 89"/>
            <p:cNvSpPr txBox="1"/>
            <p:nvPr/>
          </p:nvSpPr>
          <p:spPr>
            <a:xfrm>
              <a:off x="4798373" y="6192680"/>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1" name="TextBox 90"/>
            <p:cNvSpPr txBox="1"/>
            <p:nvPr/>
          </p:nvSpPr>
          <p:spPr>
            <a:xfrm>
              <a:off x="5309256" y="6295590"/>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2" name="TextBox 91"/>
            <p:cNvSpPr txBox="1"/>
            <p:nvPr/>
          </p:nvSpPr>
          <p:spPr>
            <a:xfrm>
              <a:off x="6090684" y="6395303"/>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3" name="TextBox 92"/>
            <p:cNvSpPr txBox="1"/>
            <p:nvPr/>
          </p:nvSpPr>
          <p:spPr>
            <a:xfrm>
              <a:off x="8269738" y="6106045"/>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grpSp>
      <p:sp>
        <p:nvSpPr>
          <p:cNvPr id="94" name="TextBox 93"/>
          <p:cNvSpPr txBox="1"/>
          <p:nvPr/>
        </p:nvSpPr>
        <p:spPr>
          <a:xfrm>
            <a:off x="1180418" y="1619459"/>
            <a:ext cx="498003" cy="276999"/>
          </a:xfrm>
          <a:prstGeom prst="rect">
            <a:avLst/>
          </a:prstGeom>
          <a:noFill/>
        </p:spPr>
        <p:txBody>
          <a:bodyPr wrap="none" rtlCol="0">
            <a:spAutoFit/>
          </a:bodyPr>
          <a:lstStyle/>
          <a:p>
            <a:r>
              <a:rPr lang="en-US" sz="1200" dirty="0"/>
              <a:t>1.3 B</a:t>
            </a:r>
          </a:p>
        </p:txBody>
      </p:sp>
      <p:sp>
        <p:nvSpPr>
          <p:cNvPr id="95" name="TextBox 94"/>
          <p:cNvSpPr txBox="1"/>
          <p:nvPr/>
        </p:nvSpPr>
        <p:spPr>
          <a:xfrm>
            <a:off x="1831240" y="3022973"/>
            <a:ext cx="507020" cy="276999"/>
          </a:xfrm>
          <a:prstGeom prst="rect">
            <a:avLst/>
          </a:prstGeom>
          <a:noFill/>
        </p:spPr>
        <p:txBody>
          <a:bodyPr wrap="none" rtlCol="0">
            <a:spAutoFit/>
          </a:bodyPr>
          <a:lstStyle/>
          <a:p>
            <a:r>
              <a:rPr lang="en-US" sz="1200" dirty="0"/>
              <a:t>86 M</a:t>
            </a:r>
          </a:p>
        </p:txBody>
      </p:sp>
      <p:grpSp>
        <p:nvGrpSpPr>
          <p:cNvPr id="8" name="Group 7"/>
          <p:cNvGrpSpPr/>
          <p:nvPr/>
        </p:nvGrpSpPr>
        <p:grpSpPr>
          <a:xfrm>
            <a:off x="5655210" y="1122635"/>
            <a:ext cx="3051345" cy="2788595"/>
            <a:chOff x="5655210" y="1122635"/>
            <a:chExt cx="3051345" cy="2788595"/>
          </a:xfrm>
        </p:grpSpPr>
        <p:pic>
          <p:nvPicPr>
            <p:cNvPr id="100" name="Picture 99"/>
            <p:cNvPicPr>
              <a:picLocks noChangeAspect="1"/>
            </p:cNvPicPr>
            <p:nvPr/>
          </p:nvPicPr>
          <p:blipFill>
            <a:blip r:embed="rId13"/>
            <a:stretch>
              <a:fillRect/>
            </a:stretch>
          </p:blipFill>
          <p:spPr>
            <a:xfrm>
              <a:off x="5655210" y="1327104"/>
              <a:ext cx="3051345" cy="2584126"/>
            </a:xfrm>
            <a:prstGeom prst="rect">
              <a:avLst/>
            </a:prstGeom>
          </p:spPr>
        </p:pic>
        <p:grpSp>
          <p:nvGrpSpPr>
            <p:cNvPr id="101" name="Group 100"/>
            <p:cNvGrpSpPr/>
            <p:nvPr/>
          </p:nvGrpSpPr>
          <p:grpSpPr>
            <a:xfrm>
              <a:off x="6767059" y="1547311"/>
              <a:ext cx="1493153" cy="646331"/>
              <a:chOff x="3885963" y="2020244"/>
              <a:chExt cx="2074143" cy="691955"/>
            </a:xfrm>
          </p:grpSpPr>
          <p:sp>
            <p:nvSpPr>
              <p:cNvPr id="102" name="TextBox 101"/>
              <p:cNvSpPr txBox="1"/>
              <p:nvPr/>
            </p:nvSpPr>
            <p:spPr>
              <a:xfrm>
                <a:off x="3885963" y="2020244"/>
                <a:ext cx="1558534" cy="691955"/>
              </a:xfrm>
              <a:prstGeom prst="rect">
                <a:avLst/>
              </a:prstGeom>
              <a:solidFill>
                <a:srgbClr val="FFFFFF"/>
              </a:solidFill>
              <a:ln w="28575" cmpd="sng">
                <a:solidFill>
                  <a:schemeClr val="tx1"/>
                </a:solidFill>
              </a:ln>
            </p:spPr>
            <p:txBody>
              <a:bodyPr wrap="none" rtlCol="0">
                <a:spAutoFit/>
              </a:bodyPr>
              <a:lstStyle/>
              <a:p>
                <a:pPr algn="ctr"/>
                <a:r>
                  <a:rPr lang="en-US" sz="1200" dirty="0"/>
                  <a:t>N50=3457,</a:t>
                </a:r>
              </a:p>
              <a:p>
                <a:pPr algn="ctr"/>
                <a:r>
                  <a:rPr lang="en-US" sz="1200" dirty="0"/>
                  <a:t>and</a:t>
                </a:r>
              </a:p>
              <a:p>
                <a:pPr algn="ctr"/>
                <a:r>
                  <a:rPr lang="en-US" sz="1200" dirty="0"/>
                  <a:t>24K transcripts</a:t>
                </a:r>
              </a:p>
            </p:txBody>
          </p:sp>
          <p:cxnSp>
            <p:nvCxnSpPr>
              <p:cNvPr id="103" name="Straight Arrow Connector 102"/>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6399595" y="1122635"/>
              <a:ext cx="1924926" cy="369332"/>
            </a:xfrm>
            <a:prstGeom prst="rect">
              <a:avLst/>
            </a:prstGeom>
            <a:noFill/>
          </p:spPr>
          <p:txBody>
            <a:bodyPr wrap="none" rtlCol="0">
              <a:spAutoFit/>
            </a:bodyPr>
            <a:lstStyle/>
            <a:p>
              <a:r>
                <a:rPr lang="en-US" dirty="0"/>
                <a:t>ExN50 looks good!</a:t>
              </a:r>
            </a:p>
          </p:txBody>
        </p:sp>
      </p:grpSp>
    </p:spTree>
    <p:extLst>
      <p:ext uri="{BB962C8B-B14F-4D97-AF65-F5344CB8AC3E}">
        <p14:creationId xmlns:p14="http://schemas.microsoft.com/office/powerpoint/2010/main" val="263313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2-09 at 3.24.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257" y="2116355"/>
            <a:ext cx="4152089" cy="4152089"/>
          </a:xfrm>
          <a:prstGeom prst="rect">
            <a:avLst/>
          </a:prstGeom>
        </p:spPr>
      </p:pic>
      <p:pic>
        <p:nvPicPr>
          <p:cNvPr id="3" name="Picture 2" descr="Screen Shot 2014-02-09 at 3.24.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21" y="2116355"/>
            <a:ext cx="1430536" cy="4152089"/>
          </a:xfrm>
          <a:prstGeom prst="rect">
            <a:avLst/>
          </a:prstGeom>
        </p:spPr>
      </p:pic>
      <p:pic>
        <p:nvPicPr>
          <p:cNvPr id="4" name="Picture 3" descr="Screen Shot 2014-02-09 at 3.25.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6" y="823196"/>
            <a:ext cx="4152089" cy="1293159"/>
          </a:xfrm>
          <a:prstGeom prst="rect">
            <a:avLst/>
          </a:prstGeom>
        </p:spPr>
      </p:pic>
      <p:pic>
        <p:nvPicPr>
          <p:cNvPr id="5" name="Picture 4" descr="Screen Shot 2014-02-09 at 3.26.4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721" y="823196"/>
            <a:ext cx="916782" cy="671381"/>
          </a:xfrm>
          <a:prstGeom prst="rect">
            <a:avLst/>
          </a:prstGeom>
        </p:spPr>
      </p:pic>
      <p:sp>
        <p:nvSpPr>
          <p:cNvPr id="6" name="TextBox 5"/>
          <p:cNvSpPr txBox="1"/>
          <p:nvPr/>
        </p:nvSpPr>
        <p:spPr>
          <a:xfrm>
            <a:off x="219013" y="1427028"/>
            <a:ext cx="1027952" cy="261610"/>
          </a:xfrm>
          <a:prstGeom prst="rect">
            <a:avLst/>
          </a:prstGeom>
          <a:noFill/>
        </p:spPr>
        <p:txBody>
          <a:bodyPr wrap="none" rtlCol="0">
            <a:spAutoFit/>
          </a:bodyPr>
          <a:lstStyle/>
          <a:p>
            <a:r>
              <a:rPr lang="en-US" sz="1100" dirty="0"/>
              <a:t>0.4      0.7       1</a:t>
            </a:r>
          </a:p>
        </p:txBody>
      </p:sp>
      <p:sp>
        <p:nvSpPr>
          <p:cNvPr id="7" name="TextBox 6"/>
          <p:cNvSpPr txBox="1"/>
          <p:nvPr/>
        </p:nvSpPr>
        <p:spPr>
          <a:xfrm>
            <a:off x="7056801" y="5845256"/>
            <a:ext cx="787395" cy="369332"/>
          </a:xfrm>
          <a:prstGeom prst="rect">
            <a:avLst/>
          </a:prstGeom>
          <a:noFill/>
        </p:spPr>
        <p:txBody>
          <a:bodyPr wrap="none" rtlCol="0">
            <a:spAutoFit/>
          </a:bodyPr>
          <a:lstStyle/>
          <a:p>
            <a:r>
              <a:rPr lang="en-US" dirty="0"/>
              <a:t>Testes</a:t>
            </a:r>
          </a:p>
        </p:txBody>
      </p:sp>
      <p:sp>
        <p:nvSpPr>
          <p:cNvPr id="8" name="TextBox 7"/>
          <p:cNvSpPr txBox="1"/>
          <p:nvPr/>
        </p:nvSpPr>
        <p:spPr>
          <a:xfrm>
            <a:off x="7056801" y="5502944"/>
            <a:ext cx="1645741" cy="369332"/>
          </a:xfrm>
          <a:prstGeom prst="rect">
            <a:avLst/>
          </a:prstGeom>
          <a:noFill/>
        </p:spPr>
        <p:txBody>
          <a:bodyPr wrap="none" rtlCol="0">
            <a:spAutoFit/>
          </a:bodyPr>
          <a:lstStyle/>
          <a:p>
            <a:r>
              <a:rPr lang="en-US" dirty="0"/>
              <a:t>Skeletal Muscle</a:t>
            </a:r>
          </a:p>
        </p:txBody>
      </p:sp>
      <p:sp>
        <p:nvSpPr>
          <p:cNvPr id="9" name="TextBox 8"/>
          <p:cNvSpPr txBox="1"/>
          <p:nvPr/>
        </p:nvSpPr>
        <p:spPr>
          <a:xfrm>
            <a:off x="7056801" y="5151507"/>
            <a:ext cx="890914" cy="369332"/>
          </a:xfrm>
          <a:prstGeom prst="rect">
            <a:avLst/>
          </a:prstGeom>
          <a:noFill/>
        </p:spPr>
        <p:txBody>
          <a:bodyPr wrap="none" rtlCol="0">
            <a:spAutoFit/>
          </a:bodyPr>
          <a:lstStyle/>
          <a:p>
            <a:r>
              <a:rPr lang="en-US" dirty="0"/>
              <a:t>Ovaries</a:t>
            </a:r>
          </a:p>
        </p:txBody>
      </p:sp>
      <p:sp>
        <p:nvSpPr>
          <p:cNvPr id="10" name="TextBox 9"/>
          <p:cNvSpPr txBox="1"/>
          <p:nvPr/>
        </p:nvSpPr>
        <p:spPr>
          <a:xfrm>
            <a:off x="7056801" y="4860585"/>
            <a:ext cx="969436" cy="276999"/>
          </a:xfrm>
          <a:prstGeom prst="rect">
            <a:avLst/>
          </a:prstGeom>
          <a:noFill/>
        </p:spPr>
        <p:txBody>
          <a:bodyPr wrap="none" rtlCol="0">
            <a:spAutoFit/>
          </a:bodyPr>
          <a:lstStyle/>
          <a:p>
            <a:r>
              <a:rPr lang="en-US" sz="1200" dirty="0"/>
              <a:t>Gill Filament</a:t>
            </a:r>
          </a:p>
        </p:txBody>
      </p:sp>
      <p:sp>
        <p:nvSpPr>
          <p:cNvPr id="11" name="TextBox 10"/>
          <p:cNvSpPr txBox="1"/>
          <p:nvPr/>
        </p:nvSpPr>
        <p:spPr>
          <a:xfrm>
            <a:off x="7056801" y="4354685"/>
            <a:ext cx="583100" cy="369332"/>
          </a:xfrm>
          <a:prstGeom prst="rect">
            <a:avLst/>
          </a:prstGeom>
          <a:noFill/>
        </p:spPr>
        <p:txBody>
          <a:bodyPr wrap="none" rtlCol="0">
            <a:spAutoFit/>
          </a:bodyPr>
          <a:lstStyle/>
          <a:p>
            <a:r>
              <a:rPr lang="en-US" dirty="0"/>
              <a:t>Arm</a:t>
            </a:r>
          </a:p>
        </p:txBody>
      </p:sp>
      <p:sp>
        <p:nvSpPr>
          <p:cNvPr id="12" name="TextBox 11"/>
          <p:cNvSpPr txBox="1"/>
          <p:nvPr/>
        </p:nvSpPr>
        <p:spPr>
          <a:xfrm>
            <a:off x="7056801" y="3850342"/>
            <a:ext cx="711703" cy="369332"/>
          </a:xfrm>
          <a:prstGeom prst="rect">
            <a:avLst/>
          </a:prstGeom>
          <a:noFill/>
        </p:spPr>
        <p:txBody>
          <a:bodyPr wrap="none" rtlCol="0">
            <a:spAutoFit/>
          </a:bodyPr>
          <a:lstStyle/>
          <a:p>
            <a:r>
              <a:rPr lang="en-US" dirty="0"/>
              <a:t>Heart</a:t>
            </a:r>
          </a:p>
        </p:txBody>
      </p:sp>
      <p:sp>
        <p:nvSpPr>
          <p:cNvPr id="13" name="TextBox 12"/>
          <p:cNvSpPr txBox="1"/>
          <p:nvPr/>
        </p:nvSpPr>
        <p:spPr>
          <a:xfrm>
            <a:off x="7056801" y="3472063"/>
            <a:ext cx="1374332" cy="369332"/>
          </a:xfrm>
          <a:prstGeom prst="rect">
            <a:avLst/>
          </a:prstGeom>
          <a:noFill/>
        </p:spPr>
        <p:txBody>
          <a:bodyPr wrap="none" rtlCol="0">
            <a:spAutoFit/>
          </a:bodyPr>
          <a:lstStyle/>
          <a:p>
            <a:r>
              <a:rPr lang="en-US" dirty="0"/>
              <a:t>Blood Vessel</a:t>
            </a:r>
          </a:p>
        </p:txBody>
      </p:sp>
      <p:sp>
        <p:nvSpPr>
          <p:cNvPr id="14" name="TextBox 13"/>
          <p:cNvSpPr txBox="1"/>
          <p:nvPr/>
        </p:nvSpPr>
        <p:spPr>
          <a:xfrm>
            <a:off x="7056801" y="3012902"/>
            <a:ext cx="1051189" cy="369332"/>
          </a:xfrm>
          <a:prstGeom prst="rect">
            <a:avLst/>
          </a:prstGeom>
          <a:noFill/>
        </p:spPr>
        <p:txBody>
          <a:bodyPr wrap="none" rtlCol="0">
            <a:spAutoFit/>
          </a:bodyPr>
          <a:lstStyle/>
          <a:p>
            <a:r>
              <a:rPr lang="en-US" dirty="0" err="1"/>
              <a:t>Blastema</a:t>
            </a:r>
            <a:endParaRPr lang="en-US" dirty="0"/>
          </a:p>
        </p:txBody>
      </p:sp>
      <p:sp>
        <p:nvSpPr>
          <p:cNvPr id="15" name="TextBox 14"/>
          <p:cNvSpPr txBox="1"/>
          <p:nvPr/>
        </p:nvSpPr>
        <p:spPr>
          <a:xfrm>
            <a:off x="7056801" y="2656991"/>
            <a:ext cx="668084" cy="369332"/>
          </a:xfrm>
          <a:prstGeom prst="rect">
            <a:avLst/>
          </a:prstGeom>
          <a:noFill/>
        </p:spPr>
        <p:txBody>
          <a:bodyPr wrap="none" rtlCol="0">
            <a:spAutoFit/>
          </a:bodyPr>
          <a:lstStyle/>
          <a:p>
            <a:r>
              <a:rPr lang="en-US" dirty="0"/>
              <a:t>Bone</a:t>
            </a:r>
          </a:p>
        </p:txBody>
      </p:sp>
      <p:sp>
        <p:nvSpPr>
          <p:cNvPr id="16" name="TextBox 15"/>
          <p:cNvSpPr txBox="1"/>
          <p:nvPr/>
        </p:nvSpPr>
        <p:spPr>
          <a:xfrm>
            <a:off x="7056801" y="2274149"/>
            <a:ext cx="1014445" cy="369332"/>
          </a:xfrm>
          <a:prstGeom prst="rect">
            <a:avLst/>
          </a:prstGeom>
          <a:noFill/>
        </p:spPr>
        <p:txBody>
          <a:bodyPr wrap="none" rtlCol="0">
            <a:spAutoFit/>
          </a:bodyPr>
          <a:lstStyle/>
          <a:p>
            <a:r>
              <a:rPr lang="en-US" dirty="0"/>
              <a:t>Cartilage</a:t>
            </a:r>
          </a:p>
        </p:txBody>
      </p:sp>
      <p:grpSp>
        <p:nvGrpSpPr>
          <p:cNvPr id="25" name="Group 24"/>
          <p:cNvGrpSpPr/>
          <p:nvPr/>
        </p:nvGrpSpPr>
        <p:grpSpPr>
          <a:xfrm>
            <a:off x="5894465" y="4048590"/>
            <a:ext cx="1205530" cy="919187"/>
            <a:chOff x="5894465" y="4048590"/>
            <a:chExt cx="1205530" cy="919187"/>
          </a:xfrm>
        </p:grpSpPr>
        <p:sp>
          <p:nvSpPr>
            <p:cNvPr id="23" name="Rectangle 22"/>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18" name="Picture 17"/>
          <p:cNvPicPr>
            <a:picLocks noChangeAspect="1"/>
          </p:cNvPicPr>
          <p:nvPr/>
        </p:nvPicPr>
        <p:blipFill>
          <a:blip r:embed="rId8">
            <a:alphaModFix/>
          </a:blip>
          <a:stretch>
            <a:fillRect/>
          </a:stretch>
        </p:blipFill>
        <p:spPr>
          <a:xfrm>
            <a:off x="6009757" y="3643291"/>
            <a:ext cx="373530" cy="428641"/>
          </a:xfrm>
          <a:prstGeom prst="rect">
            <a:avLst/>
          </a:prstGeom>
        </p:spPr>
      </p:pic>
      <p:pic>
        <p:nvPicPr>
          <p:cNvPr id="19" name="Picture 18"/>
          <p:cNvPicPr>
            <a:picLocks noChangeAspect="1"/>
          </p:cNvPicPr>
          <p:nvPr/>
        </p:nvPicPr>
        <p:blipFill>
          <a:blip r:embed="rId9"/>
          <a:stretch>
            <a:fillRect/>
          </a:stretch>
        </p:blipFill>
        <p:spPr>
          <a:xfrm rot="1254066">
            <a:off x="5964635" y="3377775"/>
            <a:ext cx="308864" cy="436862"/>
          </a:xfrm>
          <a:prstGeom prst="rect">
            <a:avLst/>
          </a:prstGeom>
        </p:spPr>
      </p:pic>
      <p:pic>
        <p:nvPicPr>
          <p:cNvPr id="20" name="Picture 19"/>
          <p:cNvPicPr>
            <a:picLocks noChangeAspect="1"/>
          </p:cNvPicPr>
          <p:nvPr/>
        </p:nvPicPr>
        <p:blipFill>
          <a:blip r:embed="rId10"/>
          <a:stretch>
            <a:fillRect/>
          </a:stretch>
        </p:blipFill>
        <p:spPr>
          <a:xfrm rot="9595517">
            <a:off x="5930733" y="2338941"/>
            <a:ext cx="920835" cy="592812"/>
          </a:xfrm>
          <a:prstGeom prst="rect">
            <a:avLst/>
          </a:prstGeom>
        </p:spPr>
      </p:pic>
      <p:sp>
        <p:nvSpPr>
          <p:cNvPr id="21" name="Freeform 20"/>
          <p:cNvSpPr/>
          <p:nvPr/>
        </p:nvSpPr>
        <p:spPr>
          <a:xfrm rot="1736307">
            <a:off x="5964420" y="3178606"/>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2" name="Picture 21"/>
          <p:cNvPicPr>
            <a:picLocks noChangeAspect="1"/>
          </p:cNvPicPr>
          <p:nvPr/>
        </p:nvPicPr>
        <p:blipFill>
          <a:blip r:embed="rId11"/>
          <a:stretch>
            <a:fillRect/>
          </a:stretch>
        </p:blipFill>
        <p:spPr>
          <a:xfrm>
            <a:off x="5931113" y="5120240"/>
            <a:ext cx="550062" cy="364070"/>
          </a:xfrm>
          <a:prstGeom prst="rect">
            <a:avLst/>
          </a:prstGeom>
        </p:spPr>
      </p:pic>
      <p:grpSp>
        <p:nvGrpSpPr>
          <p:cNvPr id="27" name="Group 26"/>
          <p:cNvGrpSpPr/>
          <p:nvPr/>
        </p:nvGrpSpPr>
        <p:grpSpPr>
          <a:xfrm>
            <a:off x="6107261" y="5899296"/>
            <a:ext cx="271592" cy="274762"/>
            <a:chOff x="6107260" y="5728229"/>
            <a:chExt cx="373915" cy="378279"/>
          </a:xfrm>
        </p:grpSpPr>
        <p:sp>
          <p:nvSpPr>
            <p:cNvPr id="24" name="Oval 2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2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28" name="Picture 27" descr="skeletal_muscl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31113" y="5507329"/>
            <a:ext cx="947016" cy="299621"/>
          </a:xfrm>
          <a:prstGeom prst="rect">
            <a:avLst/>
          </a:prstGeom>
        </p:spPr>
      </p:pic>
      <p:sp>
        <p:nvSpPr>
          <p:cNvPr id="29" name="TextBox 28"/>
          <p:cNvSpPr txBox="1"/>
          <p:nvPr/>
        </p:nvSpPr>
        <p:spPr>
          <a:xfrm>
            <a:off x="3527584" y="923827"/>
            <a:ext cx="857101" cy="369332"/>
          </a:xfrm>
          <a:prstGeom prst="rect">
            <a:avLst/>
          </a:prstGeom>
          <a:noFill/>
        </p:spPr>
        <p:txBody>
          <a:bodyPr wrap="none" rtlCol="0">
            <a:spAutoFit/>
          </a:bodyPr>
          <a:lstStyle/>
          <a:p>
            <a:r>
              <a:rPr lang="en-US" dirty="0"/>
              <a:t>Tissues</a:t>
            </a:r>
          </a:p>
        </p:txBody>
      </p:sp>
      <p:sp>
        <p:nvSpPr>
          <p:cNvPr id="30" name="TextBox 29"/>
          <p:cNvSpPr txBox="1"/>
          <p:nvPr/>
        </p:nvSpPr>
        <p:spPr>
          <a:xfrm>
            <a:off x="70954" y="3197568"/>
            <a:ext cx="857101" cy="369332"/>
          </a:xfrm>
          <a:prstGeom prst="rect">
            <a:avLst/>
          </a:prstGeom>
          <a:noFill/>
        </p:spPr>
        <p:txBody>
          <a:bodyPr wrap="none" rtlCol="0">
            <a:spAutoFit/>
          </a:bodyPr>
          <a:lstStyle/>
          <a:p>
            <a:r>
              <a:rPr lang="en-US" dirty="0"/>
              <a:t>Tissues</a:t>
            </a:r>
          </a:p>
        </p:txBody>
      </p:sp>
      <p:sp>
        <p:nvSpPr>
          <p:cNvPr id="31" name="TextBox 30"/>
          <p:cNvSpPr txBox="1"/>
          <p:nvPr/>
        </p:nvSpPr>
        <p:spPr>
          <a:xfrm>
            <a:off x="1068701" y="179040"/>
            <a:ext cx="7342274" cy="523220"/>
          </a:xfrm>
          <a:prstGeom prst="rect">
            <a:avLst/>
          </a:prstGeom>
          <a:noFill/>
        </p:spPr>
        <p:txBody>
          <a:bodyPr wrap="none" rtlCol="0">
            <a:spAutoFit/>
          </a:bodyPr>
          <a:lstStyle/>
          <a:p>
            <a:r>
              <a:rPr lang="en-US" sz="2800" dirty="0"/>
              <a:t>Biological Replicates Cluster According to Sample</a:t>
            </a:r>
          </a:p>
        </p:txBody>
      </p:sp>
      <p:sp>
        <p:nvSpPr>
          <p:cNvPr id="32" name="TextBox 31"/>
          <p:cNvSpPr txBox="1"/>
          <p:nvPr/>
        </p:nvSpPr>
        <p:spPr>
          <a:xfrm>
            <a:off x="1496585" y="6308756"/>
            <a:ext cx="4691308" cy="369332"/>
          </a:xfrm>
          <a:prstGeom prst="rect">
            <a:avLst/>
          </a:prstGeom>
          <a:noFill/>
        </p:spPr>
        <p:txBody>
          <a:bodyPr wrap="none" rtlCol="0">
            <a:spAutoFit/>
          </a:bodyPr>
          <a:lstStyle/>
          <a:p>
            <a:r>
              <a:rPr lang="en-US" dirty="0"/>
              <a:t>Pearson Correlation Matrix for Tissue Replicates</a:t>
            </a:r>
          </a:p>
        </p:txBody>
      </p:sp>
      <p:sp>
        <p:nvSpPr>
          <p:cNvPr id="33" name="TextBox 32"/>
          <p:cNvSpPr txBox="1"/>
          <p:nvPr/>
        </p:nvSpPr>
        <p:spPr>
          <a:xfrm>
            <a:off x="315172" y="624449"/>
            <a:ext cx="829856" cy="261610"/>
          </a:xfrm>
          <a:prstGeom prst="rect">
            <a:avLst/>
          </a:prstGeom>
          <a:noFill/>
        </p:spPr>
        <p:txBody>
          <a:bodyPr wrap="none" rtlCol="0">
            <a:spAutoFit/>
          </a:bodyPr>
          <a:lstStyle/>
          <a:p>
            <a:r>
              <a:rPr lang="en-US" sz="1100" dirty="0"/>
              <a:t>Correlation</a:t>
            </a:r>
          </a:p>
        </p:txBody>
      </p:sp>
      <p:pic>
        <p:nvPicPr>
          <p:cNvPr id="34" name="Picture 33"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486251">
            <a:off x="6172721" y="4932149"/>
            <a:ext cx="643954" cy="223013"/>
          </a:xfrm>
          <a:prstGeom prst="rect">
            <a:avLst/>
          </a:prstGeom>
        </p:spPr>
      </p:pic>
    </p:spTree>
    <p:extLst>
      <p:ext uri="{BB962C8B-B14F-4D97-AF65-F5344CB8AC3E}">
        <p14:creationId xmlns:p14="http://schemas.microsoft.com/office/powerpoint/2010/main" val="145203939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0-Point Star 2"/>
          <p:cNvSpPr/>
          <p:nvPr/>
        </p:nvSpPr>
        <p:spPr>
          <a:xfrm>
            <a:off x="2918513" y="1796825"/>
            <a:ext cx="3269816" cy="3269816"/>
          </a:xfrm>
          <a:prstGeom prst="star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953988" y="4894817"/>
            <a:ext cx="787395" cy="369332"/>
          </a:xfrm>
          <a:prstGeom prst="rect">
            <a:avLst/>
          </a:prstGeom>
          <a:noFill/>
        </p:spPr>
        <p:txBody>
          <a:bodyPr wrap="none" rtlCol="0">
            <a:spAutoFit/>
          </a:bodyPr>
          <a:lstStyle/>
          <a:p>
            <a:r>
              <a:rPr lang="en-US" dirty="0"/>
              <a:t>Testes</a:t>
            </a:r>
          </a:p>
        </p:txBody>
      </p:sp>
      <p:sp>
        <p:nvSpPr>
          <p:cNvPr id="5" name="TextBox 4"/>
          <p:cNvSpPr txBox="1"/>
          <p:nvPr/>
        </p:nvSpPr>
        <p:spPr>
          <a:xfrm>
            <a:off x="2095642" y="1242918"/>
            <a:ext cx="1645741" cy="369332"/>
          </a:xfrm>
          <a:prstGeom prst="rect">
            <a:avLst/>
          </a:prstGeom>
          <a:noFill/>
        </p:spPr>
        <p:txBody>
          <a:bodyPr wrap="none" rtlCol="0">
            <a:spAutoFit/>
          </a:bodyPr>
          <a:lstStyle/>
          <a:p>
            <a:r>
              <a:rPr lang="en-US" dirty="0"/>
              <a:t>Skeletal Muscle</a:t>
            </a:r>
          </a:p>
        </p:txBody>
      </p:sp>
      <p:sp>
        <p:nvSpPr>
          <p:cNvPr id="6" name="TextBox 5"/>
          <p:cNvSpPr txBox="1"/>
          <p:nvPr/>
        </p:nvSpPr>
        <p:spPr>
          <a:xfrm>
            <a:off x="4231694" y="5079483"/>
            <a:ext cx="890914" cy="369332"/>
          </a:xfrm>
          <a:prstGeom prst="rect">
            <a:avLst/>
          </a:prstGeom>
          <a:noFill/>
        </p:spPr>
        <p:txBody>
          <a:bodyPr wrap="none" rtlCol="0">
            <a:spAutoFit/>
          </a:bodyPr>
          <a:lstStyle/>
          <a:p>
            <a:r>
              <a:rPr lang="en-US" dirty="0"/>
              <a:t>Ovaries</a:t>
            </a:r>
          </a:p>
        </p:txBody>
      </p:sp>
      <p:sp>
        <p:nvSpPr>
          <p:cNvPr id="7" name="TextBox 6"/>
          <p:cNvSpPr txBox="1"/>
          <p:nvPr/>
        </p:nvSpPr>
        <p:spPr>
          <a:xfrm>
            <a:off x="5699152" y="5159230"/>
            <a:ext cx="1364476" cy="369332"/>
          </a:xfrm>
          <a:prstGeom prst="rect">
            <a:avLst/>
          </a:prstGeom>
          <a:noFill/>
        </p:spPr>
        <p:txBody>
          <a:bodyPr wrap="none" rtlCol="0">
            <a:spAutoFit/>
          </a:bodyPr>
          <a:lstStyle/>
          <a:p>
            <a:r>
              <a:rPr lang="en-US" dirty="0"/>
              <a:t>Gill Filament</a:t>
            </a:r>
          </a:p>
        </p:txBody>
      </p:sp>
      <p:sp>
        <p:nvSpPr>
          <p:cNvPr id="8" name="TextBox 7"/>
          <p:cNvSpPr txBox="1"/>
          <p:nvPr/>
        </p:nvSpPr>
        <p:spPr>
          <a:xfrm>
            <a:off x="1821079" y="2287837"/>
            <a:ext cx="583100" cy="369332"/>
          </a:xfrm>
          <a:prstGeom prst="rect">
            <a:avLst/>
          </a:prstGeom>
          <a:noFill/>
        </p:spPr>
        <p:txBody>
          <a:bodyPr wrap="none" rtlCol="0">
            <a:spAutoFit/>
          </a:bodyPr>
          <a:lstStyle/>
          <a:p>
            <a:r>
              <a:rPr lang="en-US" dirty="0"/>
              <a:t>Arm</a:t>
            </a:r>
          </a:p>
        </p:txBody>
      </p:sp>
      <p:sp>
        <p:nvSpPr>
          <p:cNvPr id="9" name="TextBox 8"/>
          <p:cNvSpPr txBox="1"/>
          <p:nvPr/>
        </p:nvSpPr>
        <p:spPr>
          <a:xfrm>
            <a:off x="7090416" y="3744338"/>
            <a:ext cx="711703" cy="369332"/>
          </a:xfrm>
          <a:prstGeom prst="rect">
            <a:avLst/>
          </a:prstGeom>
          <a:noFill/>
        </p:spPr>
        <p:txBody>
          <a:bodyPr wrap="none" rtlCol="0">
            <a:spAutoFit/>
          </a:bodyPr>
          <a:lstStyle/>
          <a:p>
            <a:r>
              <a:rPr lang="en-US" dirty="0"/>
              <a:t>Heart</a:t>
            </a:r>
          </a:p>
        </p:txBody>
      </p:sp>
      <p:sp>
        <p:nvSpPr>
          <p:cNvPr id="10" name="TextBox 9"/>
          <p:cNvSpPr txBox="1"/>
          <p:nvPr/>
        </p:nvSpPr>
        <p:spPr>
          <a:xfrm>
            <a:off x="6427787" y="2562421"/>
            <a:ext cx="1374332" cy="369332"/>
          </a:xfrm>
          <a:prstGeom prst="rect">
            <a:avLst/>
          </a:prstGeom>
          <a:noFill/>
        </p:spPr>
        <p:txBody>
          <a:bodyPr wrap="none" rtlCol="0">
            <a:spAutoFit/>
          </a:bodyPr>
          <a:lstStyle/>
          <a:p>
            <a:r>
              <a:rPr lang="en-US" dirty="0"/>
              <a:t>Blood Vessel</a:t>
            </a:r>
          </a:p>
        </p:txBody>
      </p:sp>
      <p:sp>
        <p:nvSpPr>
          <p:cNvPr id="11" name="TextBox 10"/>
          <p:cNvSpPr txBox="1"/>
          <p:nvPr/>
        </p:nvSpPr>
        <p:spPr>
          <a:xfrm>
            <a:off x="1570047" y="3704076"/>
            <a:ext cx="1051189" cy="369332"/>
          </a:xfrm>
          <a:prstGeom prst="rect">
            <a:avLst/>
          </a:prstGeom>
          <a:noFill/>
        </p:spPr>
        <p:txBody>
          <a:bodyPr wrap="none" rtlCol="0">
            <a:spAutoFit/>
          </a:bodyPr>
          <a:lstStyle/>
          <a:p>
            <a:r>
              <a:rPr lang="en-US" dirty="0" err="1"/>
              <a:t>Blastema</a:t>
            </a:r>
            <a:endParaRPr lang="en-US" dirty="0"/>
          </a:p>
        </p:txBody>
      </p:sp>
      <p:sp>
        <p:nvSpPr>
          <p:cNvPr id="12" name="TextBox 11"/>
          <p:cNvSpPr txBox="1"/>
          <p:nvPr/>
        </p:nvSpPr>
        <p:spPr>
          <a:xfrm>
            <a:off x="5955169" y="1767734"/>
            <a:ext cx="668084" cy="369332"/>
          </a:xfrm>
          <a:prstGeom prst="rect">
            <a:avLst/>
          </a:prstGeom>
          <a:noFill/>
        </p:spPr>
        <p:txBody>
          <a:bodyPr wrap="none" rtlCol="0">
            <a:spAutoFit/>
          </a:bodyPr>
          <a:lstStyle/>
          <a:p>
            <a:r>
              <a:rPr lang="en-US" dirty="0"/>
              <a:t>Bone</a:t>
            </a:r>
          </a:p>
        </p:txBody>
      </p:sp>
      <p:sp>
        <p:nvSpPr>
          <p:cNvPr id="13" name="TextBox 12"/>
          <p:cNvSpPr txBox="1"/>
          <p:nvPr/>
        </p:nvSpPr>
        <p:spPr>
          <a:xfrm>
            <a:off x="4054115" y="1242918"/>
            <a:ext cx="1014445" cy="369332"/>
          </a:xfrm>
          <a:prstGeom prst="rect">
            <a:avLst/>
          </a:prstGeom>
          <a:noFill/>
        </p:spPr>
        <p:txBody>
          <a:bodyPr wrap="none" rtlCol="0">
            <a:spAutoFit/>
          </a:bodyPr>
          <a:lstStyle/>
          <a:p>
            <a:r>
              <a:rPr lang="en-US" dirty="0"/>
              <a:t>Cartilage</a:t>
            </a:r>
          </a:p>
        </p:txBody>
      </p:sp>
      <p:sp>
        <p:nvSpPr>
          <p:cNvPr id="14" name="TextBox 13"/>
          <p:cNvSpPr txBox="1"/>
          <p:nvPr/>
        </p:nvSpPr>
        <p:spPr>
          <a:xfrm>
            <a:off x="3655327" y="2832710"/>
            <a:ext cx="1776352" cy="923330"/>
          </a:xfrm>
          <a:prstGeom prst="rect">
            <a:avLst/>
          </a:prstGeom>
          <a:noFill/>
        </p:spPr>
        <p:txBody>
          <a:bodyPr wrap="square" rtlCol="0">
            <a:spAutoFit/>
          </a:bodyPr>
          <a:lstStyle/>
          <a:p>
            <a:pPr algn="ctr"/>
            <a:r>
              <a:rPr lang="en-US" dirty="0"/>
              <a:t>All</a:t>
            </a:r>
            <a:br>
              <a:rPr lang="en-US" dirty="0"/>
            </a:br>
            <a:r>
              <a:rPr lang="en-US" dirty="0"/>
              <a:t> Pairwise DE Comparisons</a:t>
            </a:r>
          </a:p>
        </p:txBody>
      </p:sp>
      <p:pic>
        <p:nvPicPr>
          <p:cNvPr id="15" name="Picture 14"/>
          <p:cNvPicPr>
            <a:picLocks noChangeAspect="1"/>
          </p:cNvPicPr>
          <p:nvPr/>
        </p:nvPicPr>
        <p:blipFill>
          <a:blip r:embed="rId3">
            <a:alphaModFix/>
          </a:blip>
          <a:stretch>
            <a:fillRect/>
          </a:stretch>
        </p:blipFill>
        <p:spPr>
          <a:xfrm rot="1118024">
            <a:off x="1834611" y="2291967"/>
            <a:ext cx="962274" cy="919187"/>
          </a:xfrm>
          <a:prstGeom prst="rect">
            <a:avLst/>
          </a:prstGeom>
        </p:spPr>
      </p:pic>
      <p:pic>
        <p:nvPicPr>
          <p:cNvPr id="16" name="Picture 15" descr="skeletal_musc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487" y="1652779"/>
            <a:ext cx="947016" cy="299621"/>
          </a:xfrm>
          <a:prstGeom prst="rect">
            <a:avLst/>
          </a:prstGeom>
        </p:spPr>
      </p:pic>
      <p:pic>
        <p:nvPicPr>
          <p:cNvPr id="17" name="Picture 16"/>
          <p:cNvPicPr>
            <a:picLocks noChangeAspect="1"/>
          </p:cNvPicPr>
          <p:nvPr/>
        </p:nvPicPr>
        <p:blipFill>
          <a:blip r:embed="rId5"/>
          <a:stretch>
            <a:fillRect/>
          </a:stretch>
        </p:blipFill>
        <p:spPr>
          <a:xfrm rot="5400000">
            <a:off x="5065845" y="1265288"/>
            <a:ext cx="920835" cy="592812"/>
          </a:xfrm>
          <a:prstGeom prst="rect">
            <a:avLst/>
          </a:prstGeom>
        </p:spPr>
      </p:pic>
      <p:pic>
        <p:nvPicPr>
          <p:cNvPr id="18" name="Picture 17"/>
          <p:cNvPicPr>
            <a:picLocks noChangeAspect="1"/>
          </p:cNvPicPr>
          <p:nvPr/>
        </p:nvPicPr>
        <p:blipFill>
          <a:blip r:embed="rId6"/>
          <a:stretch>
            <a:fillRect/>
          </a:stretch>
        </p:blipFill>
        <p:spPr>
          <a:xfrm rot="3139799">
            <a:off x="6817545" y="2558994"/>
            <a:ext cx="657724" cy="930295"/>
          </a:xfrm>
          <a:prstGeom prst="rect">
            <a:avLst/>
          </a:prstGeom>
        </p:spPr>
      </p:pic>
      <p:pic>
        <p:nvPicPr>
          <p:cNvPr id="19" name="Picture 18"/>
          <p:cNvPicPr>
            <a:picLocks noChangeAspect="1"/>
          </p:cNvPicPr>
          <p:nvPr/>
        </p:nvPicPr>
        <p:blipFill>
          <a:blip r:embed="rId7">
            <a:alphaModFix/>
          </a:blip>
          <a:stretch>
            <a:fillRect/>
          </a:stretch>
        </p:blipFill>
        <p:spPr>
          <a:xfrm>
            <a:off x="6182877" y="3344993"/>
            <a:ext cx="880751" cy="1010698"/>
          </a:xfrm>
          <a:prstGeom prst="rect">
            <a:avLst/>
          </a:prstGeom>
        </p:spPr>
      </p:pic>
      <p:pic>
        <p:nvPicPr>
          <p:cNvPr id="20" name="Picture 19"/>
          <p:cNvPicPr>
            <a:picLocks noChangeAspect="1"/>
          </p:cNvPicPr>
          <p:nvPr/>
        </p:nvPicPr>
        <p:blipFill>
          <a:blip r:embed="rId8"/>
          <a:stretch>
            <a:fillRect/>
          </a:stretch>
        </p:blipFill>
        <p:spPr>
          <a:xfrm>
            <a:off x="4115951" y="5448815"/>
            <a:ext cx="1113905" cy="737261"/>
          </a:xfrm>
          <a:prstGeom prst="rect">
            <a:avLst/>
          </a:prstGeom>
        </p:spPr>
      </p:pic>
      <p:grpSp>
        <p:nvGrpSpPr>
          <p:cNvPr id="21" name="Group 20"/>
          <p:cNvGrpSpPr/>
          <p:nvPr/>
        </p:nvGrpSpPr>
        <p:grpSpPr>
          <a:xfrm>
            <a:off x="2809065" y="5273185"/>
            <a:ext cx="533187" cy="455044"/>
            <a:chOff x="6107260" y="5728229"/>
            <a:chExt cx="373915" cy="378279"/>
          </a:xfrm>
        </p:grpSpPr>
        <p:sp>
          <p:nvSpPr>
            <p:cNvPr id="22" name="Oval 21"/>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stCxn id="22"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4" name="Freeform 23"/>
          <p:cNvSpPr/>
          <p:nvPr/>
        </p:nvSpPr>
        <p:spPr>
          <a:xfrm rot="1736307">
            <a:off x="1904415" y="4132212"/>
            <a:ext cx="514787" cy="439163"/>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5" name="TextBox 24"/>
          <p:cNvSpPr txBox="1"/>
          <p:nvPr/>
        </p:nvSpPr>
        <p:spPr>
          <a:xfrm>
            <a:off x="629678" y="142401"/>
            <a:ext cx="7930376" cy="584776"/>
          </a:xfrm>
          <a:prstGeom prst="rect">
            <a:avLst/>
          </a:prstGeom>
          <a:noFill/>
        </p:spPr>
        <p:txBody>
          <a:bodyPr wrap="none" rtlCol="0">
            <a:spAutoFit/>
          </a:bodyPr>
          <a:lstStyle/>
          <a:p>
            <a:pPr marL="514350" indent="-514350" algn="ctr">
              <a:buAutoNum type="arabicPeriod" startAt="2"/>
            </a:pPr>
            <a:r>
              <a:rPr lang="en-US" sz="3200" dirty="0"/>
              <a:t>Identification of Tissue-enriched Expression</a:t>
            </a:r>
          </a:p>
        </p:txBody>
      </p:sp>
      <p:sp>
        <p:nvSpPr>
          <p:cNvPr id="26" name="TextBox 25"/>
          <p:cNvSpPr txBox="1"/>
          <p:nvPr/>
        </p:nvSpPr>
        <p:spPr>
          <a:xfrm>
            <a:off x="2598711" y="6233116"/>
            <a:ext cx="4207953" cy="400110"/>
          </a:xfrm>
          <a:prstGeom prst="rect">
            <a:avLst/>
          </a:prstGeom>
          <a:noFill/>
        </p:spPr>
        <p:txBody>
          <a:bodyPr wrap="none" rtlCol="0">
            <a:spAutoFit/>
          </a:bodyPr>
          <a:lstStyle/>
          <a:p>
            <a:r>
              <a:rPr lang="en-US" sz="2000" dirty="0" err="1"/>
              <a:t>EdgeR</a:t>
            </a:r>
            <a:r>
              <a:rPr lang="en-US" sz="2000" dirty="0"/>
              <a:t>, min 4-fold change, FDR &lt;= 1e-3</a:t>
            </a:r>
          </a:p>
        </p:txBody>
      </p:sp>
      <p:pic>
        <p:nvPicPr>
          <p:cNvPr id="28" name="Picture 27" descr="Gil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86251">
            <a:off x="5751725" y="4635684"/>
            <a:ext cx="1630168" cy="564558"/>
          </a:xfrm>
          <a:prstGeom prst="rect">
            <a:avLst/>
          </a:prstGeom>
        </p:spPr>
      </p:pic>
      <p:grpSp>
        <p:nvGrpSpPr>
          <p:cNvPr id="53" name="Group 52"/>
          <p:cNvGrpSpPr/>
          <p:nvPr/>
        </p:nvGrpSpPr>
        <p:grpSpPr>
          <a:xfrm>
            <a:off x="2598711" y="1612250"/>
            <a:ext cx="3829076" cy="3467233"/>
            <a:chOff x="2598711" y="1612250"/>
            <a:chExt cx="3829076" cy="3467233"/>
          </a:xfrm>
        </p:grpSpPr>
        <p:cxnSp>
          <p:nvCxnSpPr>
            <p:cNvPr id="27" name="Straight Arrow Connector 26"/>
            <p:cNvCxnSpPr>
              <a:stCxn id="11" idx="3"/>
            </p:cNvCxnSpPr>
            <p:nvPr/>
          </p:nvCxnSpPr>
          <p:spPr>
            <a:xfrm flipH="1" flipV="1">
              <a:off x="2598711" y="3152588"/>
              <a:ext cx="22525" cy="736154"/>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3"/>
            </p:cNvCxnSpPr>
            <p:nvPr/>
          </p:nvCxnSpPr>
          <p:spPr>
            <a:xfrm flipV="1">
              <a:off x="2621236" y="2022112"/>
              <a:ext cx="541099" cy="18666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1" idx="3"/>
              <a:endCxn id="13" idx="2"/>
            </p:cNvCxnSpPr>
            <p:nvPr/>
          </p:nvCxnSpPr>
          <p:spPr>
            <a:xfrm flipV="1">
              <a:off x="2621236" y="1612250"/>
              <a:ext cx="1940102" cy="22764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1" idx="3"/>
            </p:cNvCxnSpPr>
            <p:nvPr/>
          </p:nvCxnSpPr>
          <p:spPr>
            <a:xfrm flipV="1">
              <a:off x="2621236" y="2162327"/>
              <a:ext cx="3333933" cy="172641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 idx="3"/>
            </p:cNvCxnSpPr>
            <p:nvPr/>
          </p:nvCxnSpPr>
          <p:spPr>
            <a:xfrm flipV="1">
              <a:off x="2621236" y="3048000"/>
              <a:ext cx="3806551" cy="84074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3"/>
            </p:cNvCxnSpPr>
            <p:nvPr/>
          </p:nvCxnSpPr>
          <p:spPr>
            <a:xfrm>
              <a:off x="2621236" y="3888742"/>
              <a:ext cx="3698882"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1" idx="3"/>
            </p:cNvCxnSpPr>
            <p:nvPr/>
          </p:nvCxnSpPr>
          <p:spPr>
            <a:xfrm>
              <a:off x="2621236" y="3888742"/>
              <a:ext cx="3077916" cy="86940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1" idx="3"/>
            </p:cNvCxnSpPr>
            <p:nvPr/>
          </p:nvCxnSpPr>
          <p:spPr>
            <a:xfrm>
              <a:off x="2621236" y="3888742"/>
              <a:ext cx="18013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3"/>
              <a:endCxn id="4" idx="1"/>
            </p:cNvCxnSpPr>
            <p:nvPr/>
          </p:nvCxnSpPr>
          <p:spPr>
            <a:xfrm>
              <a:off x="2621236" y="3888742"/>
              <a:ext cx="3327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295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624" y="499869"/>
            <a:ext cx="4547279" cy="5444519"/>
            <a:chOff x="373648" y="702519"/>
            <a:chExt cx="4547279" cy="5444519"/>
          </a:xfrm>
        </p:grpSpPr>
        <p:pic>
          <p:nvPicPr>
            <p:cNvPr id="2" name="Picture 1" descr="Screen Shot 2014-02-09 at 7.3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60" y="1621197"/>
              <a:ext cx="4533767" cy="4525841"/>
            </a:xfrm>
            <a:prstGeom prst="rect">
              <a:avLst/>
            </a:prstGeom>
          </p:spPr>
        </p:pic>
        <p:pic>
          <p:nvPicPr>
            <p:cNvPr id="3" name="Picture 2" descr="Screen Shot 2014-02-09 at 7.37.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8" y="702519"/>
              <a:ext cx="4533767" cy="955929"/>
            </a:xfrm>
            <a:prstGeom prst="rect">
              <a:avLst/>
            </a:prstGeom>
          </p:spPr>
        </p:pic>
      </p:grpSp>
      <p:sp>
        <p:nvSpPr>
          <p:cNvPr id="5" name="Right Brace 4"/>
          <p:cNvSpPr/>
          <p:nvPr/>
        </p:nvSpPr>
        <p:spPr>
          <a:xfrm>
            <a:off x="4880391" y="1455798"/>
            <a:ext cx="151121" cy="1348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5145584" y="1344197"/>
            <a:ext cx="3791498" cy="276999"/>
          </a:xfrm>
          <a:prstGeom prst="rect">
            <a:avLst/>
          </a:prstGeom>
          <a:noFill/>
        </p:spPr>
        <p:txBody>
          <a:bodyPr wrap="none" rtlCol="0">
            <a:spAutoFit/>
          </a:bodyPr>
          <a:lstStyle/>
          <a:p>
            <a:r>
              <a:rPr lang="en-US" sz="1200" dirty="0"/>
              <a:t>Arm (193), GO: thick ascending limb development [8.8e-5] </a:t>
            </a:r>
          </a:p>
        </p:txBody>
      </p:sp>
      <p:sp>
        <p:nvSpPr>
          <p:cNvPr id="8" name="Right Brace 7"/>
          <p:cNvSpPr/>
          <p:nvPr/>
        </p:nvSpPr>
        <p:spPr>
          <a:xfrm>
            <a:off x="4880393" y="1621196"/>
            <a:ext cx="151120" cy="5041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5145584" y="1757521"/>
            <a:ext cx="1095597" cy="276999"/>
          </a:xfrm>
          <a:prstGeom prst="rect">
            <a:avLst/>
          </a:prstGeom>
          <a:noFill/>
        </p:spPr>
        <p:txBody>
          <a:bodyPr wrap="none" rtlCol="0">
            <a:spAutoFit/>
          </a:bodyPr>
          <a:lstStyle/>
          <a:p>
            <a:r>
              <a:rPr lang="en-US" sz="1200" dirty="0"/>
              <a:t>Ovaries (1225)</a:t>
            </a:r>
          </a:p>
        </p:txBody>
      </p:sp>
      <p:sp>
        <p:nvSpPr>
          <p:cNvPr id="10" name="Right Brace 9"/>
          <p:cNvSpPr/>
          <p:nvPr/>
        </p:nvSpPr>
        <p:spPr>
          <a:xfrm>
            <a:off x="4880391" y="2125367"/>
            <a:ext cx="151121" cy="3642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145584" y="2153057"/>
            <a:ext cx="1520819" cy="276999"/>
          </a:xfrm>
          <a:prstGeom prst="rect">
            <a:avLst/>
          </a:prstGeom>
          <a:noFill/>
        </p:spPr>
        <p:txBody>
          <a:bodyPr wrap="none" rtlCol="0">
            <a:spAutoFit/>
          </a:bodyPr>
          <a:lstStyle/>
          <a:p>
            <a:r>
              <a:rPr lang="en-US" sz="1200" dirty="0"/>
              <a:t>Skeletal Muscle (539)</a:t>
            </a:r>
          </a:p>
        </p:txBody>
      </p:sp>
      <p:sp>
        <p:nvSpPr>
          <p:cNvPr id="12" name="TextBox 11"/>
          <p:cNvSpPr txBox="1"/>
          <p:nvPr/>
        </p:nvSpPr>
        <p:spPr>
          <a:xfrm>
            <a:off x="5145584" y="3498893"/>
            <a:ext cx="3039339" cy="276999"/>
          </a:xfrm>
          <a:prstGeom prst="rect">
            <a:avLst/>
          </a:prstGeom>
          <a:noFill/>
        </p:spPr>
        <p:txBody>
          <a:bodyPr wrap="none" rtlCol="0">
            <a:spAutoFit/>
          </a:bodyPr>
          <a:lstStyle/>
          <a:p>
            <a:r>
              <a:rPr lang="en-US" sz="1200" dirty="0"/>
              <a:t>Testes (4113), GO: spermatogenesis [2.5e-14] </a:t>
            </a:r>
          </a:p>
        </p:txBody>
      </p:sp>
      <p:sp>
        <p:nvSpPr>
          <p:cNvPr id="13" name="Right Brace 12"/>
          <p:cNvSpPr/>
          <p:nvPr/>
        </p:nvSpPr>
        <p:spPr>
          <a:xfrm>
            <a:off x="4880391" y="2532205"/>
            <a:ext cx="171604" cy="21962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4880392" y="4742000"/>
            <a:ext cx="171604" cy="46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5145584" y="4813158"/>
            <a:ext cx="1339880" cy="276999"/>
          </a:xfrm>
          <a:prstGeom prst="rect">
            <a:avLst/>
          </a:prstGeom>
          <a:noFill/>
        </p:spPr>
        <p:txBody>
          <a:bodyPr wrap="none" rtlCol="0">
            <a:spAutoFit/>
          </a:bodyPr>
          <a:lstStyle/>
          <a:p>
            <a:r>
              <a:rPr lang="en-US" sz="1200" dirty="0"/>
              <a:t>Blood Vessel (939)</a:t>
            </a:r>
          </a:p>
        </p:txBody>
      </p:sp>
      <p:sp>
        <p:nvSpPr>
          <p:cNvPr id="17" name="TextBox 16"/>
          <p:cNvSpPr txBox="1"/>
          <p:nvPr/>
        </p:nvSpPr>
        <p:spPr>
          <a:xfrm>
            <a:off x="2134838" y="634969"/>
            <a:ext cx="857101" cy="369332"/>
          </a:xfrm>
          <a:prstGeom prst="rect">
            <a:avLst/>
          </a:prstGeom>
          <a:noFill/>
        </p:spPr>
        <p:txBody>
          <a:bodyPr wrap="none" rtlCol="0">
            <a:spAutoFit/>
          </a:bodyPr>
          <a:lstStyle/>
          <a:p>
            <a:r>
              <a:rPr lang="en-US" dirty="0"/>
              <a:t>Tissues</a:t>
            </a:r>
          </a:p>
        </p:txBody>
      </p:sp>
      <p:sp>
        <p:nvSpPr>
          <p:cNvPr id="18" name="TextBox 17"/>
          <p:cNvSpPr txBox="1"/>
          <p:nvPr/>
        </p:nvSpPr>
        <p:spPr>
          <a:xfrm rot="16200000">
            <a:off x="-193841" y="3461887"/>
            <a:ext cx="774571" cy="369332"/>
          </a:xfrm>
          <a:prstGeom prst="rect">
            <a:avLst/>
          </a:prstGeom>
          <a:noFill/>
        </p:spPr>
        <p:txBody>
          <a:bodyPr wrap="none" rtlCol="0">
            <a:spAutoFit/>
          </a:bodyPr>
          <a:lstStyle/>
          <a:p>
            <a:r>
              <a:rPr lang="en-US" dirty="0"/>
              <a:t>Genes</a:t>
            </a:r>
          </a:p>
        </p:txBody>
      </p:sp>
      <p:sp>
        <p:nvSpPr>
          <p:cNvPr id="19" name="Right Brace 18"/>
          <p:cNvSpPr/>
          <p:nvPr/>
        </p:nvSpPr>
        <p:spPr>
          <a:xfrm>
            <a:off x="4893903" y="522078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ight Brace 19"/>
          <p:cNvSpPr/>
          <p:nvPr/>
        </p:nvSpPr>
        <p:spPr>
          <a:xfrm>
            <a:off x="4893903" y="533176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p:cNvSpPr/>
          <p:nvPr/>
        </p:nvSpPr>
        <p:spPr>
          <a:xfrm>
            <a:off x="4896431" y="5452610"/>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e 21"/>
          <p:cNvSpPr/>
          <p:nvPr/>
        </p:nvSpPr>
        <p:spPr>
          <a:xfrm>
            <a:off x="4880391" y="5571159"/>
            <a:ext cx="166897" cy="162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ight Brace 22"/>
          <p:cNvSpPr/>
          <p:nvPr/>
        </p:nvSpPr>
        <p:spPr>
          <a:xfrm>
            <a:off x="4878127" y="5780855"/>
            <a:ext cx="166897" cy="992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p:cNvSpPr txBox="1"/>
          <p:nvPr/>
        </p:nvSpPr>
        <p:spPr>
          <a:xfrm>
            <a:off x="5283037" y="6095302"/>
            <a:ext cx="3336370" cy="461665"/>
          </a:xfrm>
          <a:prstGeom prst="rect">
            <a:avLst/>
          </a:prstGeom>
          <a:noFill/>
        </p:spPr>
        <p:txBody>
          <a:bodyPr wrap="none" rtlCol="0">
            <a:spAutoFit/>
          </a:bodyPr>
          <a:lstStyle/>
          <a:p>
            <a:r>
              <a:rPr lang="en-US" sz="1200" dirty="0"/>
              <a:t>Heart (238), </a:t>
            </a:r>
            <a:br>
              <a:rPr lang="en-US" sz="1200" dirty="0"/>
            </a:br>
            <a:r>
              <a:rPr lang="en-US" sz="1200" dirty="0"/>
              <a:t>GO: vascular process in circulatory system [2.6e-3]</a:t>
            </a:r>
          </a:p>
        </p:txBody>
      </p:sp>
      <p:sp>
        <p:nvSpPr>
          <p:cNvPr id="25" name="TextBox 24"/>
          <p:cNvSpPr txBox="1"/>
          <p:nvPr/>
        </p:nvSpPr>
        <p:spPr>
          <a:xfrm>
            <a:off x="5283037" y="5490063"/>
            <a:ext cx="3755205" cy="276999"/>
          </a:xfrm>
          <a:prstGeom prst="rect">
            <a:avLst/>
          </a:prstGeom>
          <a:noFill/>
        </p:spPr>
        <p:txBody>
          <a:bodyPr wrap="none" rtlCol="0">
            <a:spAutoFit/>
          </a:bodyPr>
          <a:lstStyle/>
          <a:p>
            <a:r>
              <a:rPr lang="en-US" sz="1200" dirty="0"/>
              <a:t>Cartilage (255), GO: collagen fibril organization [4.5e-10]</a:t>
            </a:r>
          </a:p>
        </p:txBody>
      </p:sp>
      <p:sp>
        <p:nvSpPr>
          <p:cNvPr id="26" name="TextBox 25"/>
          <p:cNvSpPr txBox="1"/>
          <p:nvPr/>
        </p:nvSpPr>
        <p:spPr>
          <a:xfrm>
            <a:off x="5283037" y="5271124"/>
            <a:ext cx="2998011" cy="276999"/>
          </a:xfrm>
          <a:prstGeom prst="rect">
            <a:avLst/>
          </a:prstGeom>
          <a:noFill/>
        </p:spPr>
        <p:txBody>
          <a:bodyPr wrap="none" rtlCol="0">
            <a:spAutoFit/>
          </a:bodyPr>
          <a:lstStyle/>
          <a:p>
            <a:r>
              <a:rPr lang="en-US" sz="1200" dirty="0" err="1"/>
              <a:t>Blastema</a:t>
            </a:r>
            <a:r>
              <a:rPr lang="en-US" sz="1200" dirty="0"/>
              <a:t> (202): limb morphogenesis [2.5e-5]</a:t>
            </a:r>
          </a:p>
        </p:txBody>
      </p:sp>
      <p:sp>
        <p:nvSpPr>
          <p:cNvPr id="27" name="TextBox 26"/>
          <p:cNvSpPr txBox="1"/>
          <p:nvPr/>
        </p:nvSpPr>
        <p:spPr>
          <a:xfrm>
            <a:off x="5283037" y="5066641"/>
            <a:ext cx="3821704" cy="276999"/>
          </a:xfrm>
          <a:prstGeom prst="rect">
            <a:avLst/>
          </a:prstGeom>
          <a:noFill/>
        </p:spPr>
        <p:txBody>
          <a:bodyPr wrap="none" rtlCol="0">
            <a:spAutoFit/>
          </a:bodyPr>
          <a:lstStyle/>
          <a:p>
            <a:r>
              <a:rPr lang="en-US" sz="1200" dirty="0"/>
              <a:t>Bone (272), GO: myeloid leukocyte differentiation [2.2e-3] </a:t>
            </a:r>
          </a:p>
        </p:txBody>
      </p:sp>
      <p:cxnSp>
        <p:nvCxnSpPr>
          <p:cNvPr id="29" name="Straight Connector 28"/>
          <p:cNvCxnSpPr>
            <a:stCxn id="23" idx="1"/>
            <a:endCxn id="24" idx="1"/>
          </p:cNvCxnSpPr>
          <p:nvPr/>
        </p:nvCxnSpPr>
        <p:spPr>
          <a:xfrm>
            <a:off x="5045024" y="5830485"/>
            <a:ext cx="238013" cy="495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033084" y="5645730"/>
            <a:ext cx="273471" cy="194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5036259" y="5208316"/>
            <a:ext cx="249953" cy="55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0" idx="1"/>
          </p:cNvCxnSpPr>
          <p:nvPr/>
        </p:nvCxnSpPr>
        <p:spPr>
          <a:xfrm>
            <a:off x="5045024" y="5373182"/>
            <a:ext cx="271783" cy="272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1" idx="1"/>
          </p:cNvCxnSpPr>
          <p:nvPr/>
        </p:nvCxnSpPr>
        <p:spPr>
          <a:xfrm>
            <a:off x="5047552" y="5494030"/>
            <a:ext cx="259003" cy="151700"/>
          </a:xfrm>
          <a:prstGeom prst="line">
            <a:avLst/>
          </a:prstGeom>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283037" y="5757339"/>
            <a:ext cx="1331539" cy="276999"/>
          </a:xfrm>
          <a:prstGeom prst="rect">
            <a:avLst/>
          </a:prstGeom>
          <a:noFill/>
        </p:spPr>
        <p:txBody>
          <a:bodyPr wrap="none" rtlCol="0">
            <a:spAutoFit/>
          </a:bodyPr>
          <a:lstStyle/>
          <a:p>
            <a:r>
              <a:rPr lang="en-US" sz="1200" dirty="0"/>
              <a:t>Gill Filament (765)</a:t>
            </a:r>
          </a:p>
        </p:txBody>
      </p:sp>
      <p:sp>
        <p:nvSpPr>
          <p:cNvPr id="48" name="TextBox 47"/>
          <p:cNvSpPr txBox="1"/>
          <p:nvPr/>
        </p:nvSpPr>
        <p:spPr>
          <a:xfrm>
            <a:off x="916110" y="6045835"/>
            <a:ext cx="2631049" cy="276999"/>
          </a:xfrm>
          <a:prstGeom prst="rect">
            <a:avLst/>
          </a:prstGeom>
          <a:noFill/>
        </p:spPr>
        <p:txBody>
          <a:bodyPr wrap="none" rtlCol="0">
            <a:spAutoFit/>
          </a:bodyPr>
          <a:lstStyle/>
          <a:p>
            <a:r>
              <a:rPr lang="en-US" sz="1200" i="1" dirty="0" err="1"/>
              <a:t>EdgeR</a:t>
            </a:r>
            <a:r>
              <a:rPr lang="en-US" sz="1200" i="1" dirty="0"/>
              <a:t>, min 4-fold change, FDR &lt;= 1e-3</a:t>
            </a:r>
          </a:p>
        </p:txBody>
      </p:sp>
      <p:sp>
        <p:nvSpPr>
          <p:cNvPr id="49" name="TextBox 48"/>
          <p:cNvSpPr txBox="1"/>
          <p:nvPr/>
        </p:nvSpPr>
        <p:spPr>
          <a:xfrm>
            <a:off x="1087607" y="68143"/>
            <a:ext cx="7382074" cy="523220"/>
          </a:xfrm>
          <a:prstGeom prst="rect">
            <a:avLst/>
          </a:prstGeom>
          <a:noFill/>
        </p:spPr>
        <p:txBody>
          <a:bodyPr wrap="none" rtlCol="0">
            <a:spAutoFit/>
          </a:bodyPr>
          <a:lstStyle/>
          <a:p>
            <a:r>
              <a:rPr lang="en-US" sz="2800" dirty="0"/>
              <a:t>Identification of Tissue-enriched Gene Expression</a:t>
            </a:r>
          </a:p>
        </p:txBody>
      </p:sp>
      <p:sp>
        <p:nvSpPr>
          <p:cNvPr id="50" name="TextBox 49"/>
          <p:cNvSpPr txBox="1"/>
          <p:nvPr/>
        </p:nvSpPr>
        <p:spPr>
          <a:xfrm>
            <a:off x="916110" y="6274629"/>
            <a:ext cx="2471350" cy="276999"/>
          </a:xfrm>
          <a:prstGeom prst="rect">
            <a:avLst/>
          </a:prstGeom>
          <a:noFill/>
        </p:spPr>
        <p:txBody>
          <a:bodyPr wrap="none" rtlCol="0">
            <a:spAutoFit/>
          </a:bodyPr>
          <a:lstStyle/>
          <a:p>
            <a:r>
              <a:rPr lang="en-US" sz="1200" i="1" dirty="0"/>
              <a:t>Functional enrichment using GO-Seq</a:t>
            </a:r>
          </a:p>
        </p:txBody>
      </p:sp>
      <p:sp>
        <p:nvSpPr>
          <p:cNvPr id="51" name="Rectangle 50"/>
          <p:cNvSpPr/>
          <p:nvPr/>
        </p:nvSpPr>
        <p:spPr>
          <a:xfrm>
            <a:off x="2721208" y="5258456"/>
            <a:ext cx="606487" cy="217230"/>
          </a:xfrm>
          <a:prstGeom prst="rect">
            <a:avLst/>
          </a:prstGeom>
          <a:noFill/>
          <a:ln w="57150" cmpd="sng">
            <a:solidFill>
              <a:schemeClr val="accent6"/>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65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childTnLst>
                                </p:cTn>
                              </p:par>
                              <p:par>
                                <p:cTn id="9" presetID="28" presetClass="emph" presetSubtype="0" fill="hold" grpId="0" nodeType="withEffect">
                                  <p:stCondLst>
                                    <p:cond delay="0"/>
                                  </p:stCondLst>
                                  <p:iterate type="lt">
                                    <p:tmPct val="10000"/>
                                  </p:iterate>
                                  <p:childTnLst>
                                    <p:animClr clrSpc="rgb" dir="cw">
                                      <p:cBhvr override="childStyle">
                                        <p:cTn id="10" dur="100" fill="hold"/>
                                        <p:tgtEl>
                                          <p:spTgt spid="26"/>
                                        </p:tgtEl>
                                        <p:attrNameLst>
                                          <p:attrName>style.color</p:attrName>
                                        </p:attrNameLst>
                                      </p:cBhvr>
                                      <p:to>
                                        <a:schemeClr val="accent2"/>
                                      </p:to>
                                    </p:animClr>
                                    <p:animClr clrSpc="rgb" dir="cw">
                                      <p:cBhvr>
                                        <p:cTn id="11" dur="100" fill="hold"/>
                                        <p:tgtEl>
                                          <p:spTgt spid="26"/>
                                        </p:tgtEl>
                                        <p:attrNameLst>
                                          <p:attrName>fillcolor</p:attrName>
                                        </p:attrNameLst>
                                      </p:cBhvr>
                                      <p:to>
                                        <a:schemeClr val="accent2"/>
                                      </p:to>
                                    </p:animClr>
                                    <p:set>
                                      <p:cBhvr>
                                        <p:cTn id="12" dur="100" fill="hold"/>
                                        <p:tgtEl>
                                          <p:spTgt spid="26"/>
                                        </p:tgtEl>
                                        <p:attrNameLst>
                                          <p:attrName>fill.type</p:attrName>
                                        </p:attrNameLst>
                                      </p:cBhvr>
                                      <p:to>
                                        <p:strVal val="solid"/>
                                      </p:to>
                                    </p:set>
                                    <p:anim to="1.5" calcmode="lin" valueType="num">
                                      <p:cBhvr override="childStyle">
                                        <p:cTn id="13" dur="100" fill="hold"/>
                                        <p:tgtEl>
                                          <p:spTgt spid="26"/>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1"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43648" y="1923220"/>
            <a:ext cx="1006112" cy="58555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92438" y="2537796"/>
            <a:ext cx="10208823" cy="3875548"/>
            <a:chOff x="269412" y="1485900"/>
            <a:chExt cx="10208823" cy="3875548"/>
          </a:xfrm>
        </p:grpSpPr>
        <p:pic>
          <p:nvPicPr>
            <p:cNvPr id="2" name="Picture 1" descr="Screen Shot 2014-02-09 at 8.42.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235" y="1485900"/>
              <a:ext cx="9144000" cy="3875548"/>
            </a:xfrm>
            <a:prstGeom prst="rect">
              <a:avLst/>
            </a:prstGeom>
          </p:spPr>
        </p:pic>
        <p:pic>
          <p:nvPicPr>
            <p:cNvPr id="3" name="Picture 2" descr="Screen Shot 2014-02-09 at 8.4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12" y="1511556"/>
              <a:ext cx="1051027" cy="3745160"/>
            </a:xfrm>
            <a:prstGeom prst="rect">
              <a:avLst/>
            </a:prstGeom>
          </p:spPr>
        </p:pic>
      </p:grpSp>
      <p:pic>
        <p:nvPicPr>
          <p:cNvPr id="5" name="Picture 4" descr="Screen Shot 2014-02-09 at 8.4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611" y="1051857"/>
            <a:ext cx="4747764" cy="844047"/>
          </a:xfrm>
          <a:prstGeom prst="rect">
            <a:avLst/>
          </a:prstGeom>
        </p:spPr>
      </p:pic>
      <p:sp>
        <p:nvSpPr>
          <p:cNvPr id="6" name="Freeform 5"/>
          <p:cNvSpPr/>
          <p:nvPr/>
        </p:nvSpPr>
        <p:spPr>
          <a:xfrm>
            <a:off x="1343235" y="2111537"/>
            <a:ext cx="375875" cy="320658"/>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p:cNvPicPr>
            <a:picLocks noChangeAspect="1"/>
          </p:cNvPicPr>
          <p:nvPr/>
        </p:nvPicPr>
        <p:blipFill>
          <a:blip r:embed="rId6">
            <a:alphaModFix/>
          </a:blip>
          <a:stretch>
            <a:fillRect/>
          </a:stretch>
        </p:blipFill>
        <p:spPr>
          <a:xfrm rot="1118024">
            <a:off x="2023767" y="1866811"/>
            <a:ext cx="733306" cy="700471"/>
          </a:xfrm>
          <a:prstGeom prst="rect">
            <a:avLst/>
          </a:prstGeom>
        </p:spPr>
      </p:pic>
      <p:pic>
        <p:nvPicPr>
          <p:cNvPr id="8" name="Picture 7"/>
          <p:cNvPicPr>
            <a:picLocks noChangeAspect="1"/>
          </p:cNvPicPr>
          <p:nvPr/>
        </p:nvPicPr>
        <p:blipFill>
          <a:blip r:embed="rId7"/>
          <a:stretch>
            <a:fillRect/>
          </a:stretch>
        </p:blipFill>
        <p:spPr>
          <a:xfrm rot="12679222">
            <a:off x="3148778" y="1978873"/>
            <a:ext cx="634949" cy="408765"/>
          </a:xfrm>
          <a:prstGeom prst="rect">
            <a:avLst/>
          </a:prstGeom>
        </p:spPr>
      </p:pic>
      <p:pic>
        <p:nvPicPr>
          <p:cNvPr id="9" name="Picture 8" descr="skeletal_musc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3116" y="2248666"/>
            <a:ext cx="445642" cy="140994"/>
          </a:xfrm>
          <a:prstGeom prst="rect">
            <a:avLst/>
          </a:prstGeom>
        </p:spPr>
      </p:pic>
      <p:pic>
        <p:nvPicPr>
          <p:cNvPr id="10" name="Picture 9"/>
          <p:cNvPicPr>
            <a:picLocks noChangeAspect="1"/>
          </p:cNvPicPr>
          <p:nvPr/>
        </p:nvPicPr>
        <p:blipFill>
          <a:blip r:embed="rId9"/>
          <a:stretch>
            <a:fillRect/>
          </a:stretch>
        </p:blipFill>
        <p:spPr>
          <a:xfrm>
            <a:off x="4045135" y="2026840"/>
            <a:ext cx="278302" cy="393634"/>
          </a:xfrm>
          <a:prstGeom prst="rect">
            <a:avLst/>
          </a:prstGeom>
        </p:spPr>
      </p:pic>
      <p:pic>
        <p:nvPicPr>
          <p:cNvPr id="11" name="Picture 10"/>
          <p:cNvPicPr>
            <a:picLocks noChangeAspect="1"/>
          </p:cNvPicPr>
          <p:nvPr/>
        </p:nvPicPr>
        <p:blipFill>
          <a:blip r:embed="rId10">
            <a:alphaModFix/>
          </a:blip>
          <a:stretch>
            <a:fillRect/>
          </a:stretch>
        </p:blipFill>
        <p:spPr>
          <a:xfrm>
            <a:off x="4361924" y="1937331"/>
            <a:ext cx="397702" cy="456380"/>
          </a:xfrm>
          <a:prstGeom prst="rect">
            <a:avLst/>
          </a:prstGeom>
        </p:spPr>
      </p:pic>
      <p:pic>
        <p:nvPicPr>
          <p:cNvPr id="12" name="Picture 11"/>
          <p:cNvPicPr>
            <a:picLocks noChangeAspect="1"/>
          </p:cNvPicPr>
          <p:nvPr/>
        </p:nvPicPr>
        <p:blipFill>
          <a:blip r:embed="rId11"/>
          <a:stretch>
            <a:fillRect/>
          </a:stretch>
        </p:blipFill>
        <p:spPr>
          <a:xfrm>
            <a:off x="5195564" y="1996538"/>
            <a:ext cx="458457" cy="303439"/>
          </a:xfrm>
          <a:prstGeom prst="rect">
            <a:avLst/>
          </a:prstGeom>
        </p:spPr>
      </p:pic>
      <p:grpSp>
        <p:nvGrpSpPr>
          <p:cNvPr id="13" name="Group 12"/>
          <p:cNvGrpSpPr/>
          <p:nvPr/>
        </p:nvGrpSpPr>
        <p:grpSpPr>
          <a:xfrm>
            <a:off x="5783783" y="1973904"/>
            <a:ext cx="271592" cy="274762"/>
            <a:chOff x="6107260" y="5728229"/>
            <a:chExt cx="373915" cy="378279"/>
          </a:xfrm>
        </p:grpSpPr>
        <p:sp>
          <p:nvSpPr>
            <p:cNvPr id="14" name="Oval 1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16" name="Picture 15" descr="Screen Shot 2014-02-09 at 9.04.09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288" y="1162426"/>
            <a:ext cx="1129177" cy="605592"/>
          </a:xfrm>
          <a:prstGeom prst="rect">
            <a:avLst/>
          </a:prstGeom>
        </p:spPr>
      </p:pic>
      <p:sp>
        <p:nvSpPr>
          <p:cNvPr id="17" name="TextBox 16"/>
          <p:cNvSpPr txBox="1"/>
          <p:nvPr/>
        </p:nvSpPr>
        <p:spPr>
          <a:xfrm>
            <a:off x="1367579" y="289457"/>
            <a:ext cx="6283691" cy="461665"/>
          </a:xfrm>
          <a:prstGeom prst="rect">
            <a:avLst/>
          </a:prstGeom>
          <a:noFill/>
        </p:spPr>
        <p:txBody>
          <a:bodyPr wrap="none" rtlCol="0">
            <a:spAutoFit/>
          </a:bodyPr>
          <a:lstStyle/>
          <a:p>
            <a:r>
              <a:rPr lang="en-US" sz="2400" dirty="0"/>
              <a:t>Most Highly Expressed </a:t>
            </a:r>
            <a:r>
              <a:rPr lang="en-US" sz="2400" dirty="0" err="1"/>
              <a:t>Blastema</a:t>
            </a:r>
            <a:r>
              <a:rPr lang="en-US" sz="2400" dirty="0"/>
              <a:t>-enriched Genes</a:t>
            </a:r>
          </a:p>
        </p:txBody>
      </p:sp>
      <p:sp>
        <p:nvSpPr>
          <p:cNvPr id="20" name="Rectangle 19"/>
          <p:cNvSpPr/>
          <p:nvPr/>
        </p:nvSpPr>
        <p:spPr>
          <a:xfrm>
            <a:off x="6112064" y="2432194"/>
            <a:ext cx="4289197" cy="408843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61732" y="2574792"/>
            <a:ext cx="2875907" cy="276999"/>
          </a:xfrm>
          <a:prstGeom prst="rect">
            <a:avLst/>
          </a:prstGeom>
          <a:noFill/>
        </p:spPr>
        <p:txBody>
          <a:bodyPr wrap="none" rtlCol="0">
            <a:spAutoFit/>
          </a:bodyPr>
          <a:lstStyle/>
          <a:p>
            <a:r>
              <a:rPr lang="en-US" sz="1200" dirty="0">
                <a:solidFill>
                  <a:srgbClr val="660066"/>
                </a:solidFill>
              </a:rPr>
              <a:t>CIRBP (cold-inducible) RNA-binding protein</a:t>
            </a:r>
          </a:p>
        </p:txBody>
      </p:sp>
      <p:sp>
        <p:nvSpPr>
          <p:cNvPr id="19" name="TextBox 18"/>
          <p:cNvSpPr txBox="1"/>
          <p:nvPr/>
        </p:nvSpPr>
        <p:spPr>
          <a:xfrm>
            <a:off x="6061732" y="2851791"/>
            <a:ext cx="2557110" cy="276999"/>
          </a:xfrm>
          <a:prstGeom prst="rect">
            <a:avLst/>
          </a:prstGeom>
          <a:noFill/>
        </p:spPr>
        <p:txBody>
          <a:bodyPr wrap="none" rtlCol="0">
            <a:spAutoFit/>
          </a:bodyPr>
          <a:lstStyle/>
          <a:p>
            <a:r>
              <a:rPr lang="en-US" sz="1200" dirty="0">
                <a:solidFill>
                  <a:srgbClr val="FF6600"/>
                </a:solidFill>
              </a:rPr>
              <a:t>RABP2 Retinoic Acid Binding Protein 2</a:t>
            </a:r>
          </a:p>
        </p:txBody>
      </p:sp>
      <p:sp>
        <p:nvSpPr>
          <p:cNvPr id="21" name="TextBox 20"/>
          <p:cNvSpPr txBox="1"/>
          <p:nvPr/>
        </p:nvSpPr>
        <p:spPr>
          <a:xfrm>
            <a:off x="6061732" y="2992851"/>
            <a:ext cx="2839239" cy="276999"/>
          </a:xfrm>
          <a:prstGeom prst="rect">
            <a:avLst/>
          </a:prstGeom>
          <a:noFill/>
        </p:spPr>
        <p:txBody>
          <a:bodyPr wrap="none" rtlCol="0">
            <a:spAutoFit/>
          </a:bodyPr>
          <a:lstStyle/>
          <a:p>
            <a:r>
              <a:rPr lang="en-US" sz="1200" dirty="0">
                <a:solidFill>
                  <a:srgbClr val="4F81BD"/>
                </a:solidFill>
              </a:rPr>
              <a:t>MFAP2: </a:t>
            </a:r>
            <a:r>
              <a:rPr lang="en-US" sz="1200" dirty="0" err="1">
                <a:solidFill>
                  <a:srgbClr val="4F81BD"/>
                </a:solidFill>
              </a:rPr>
              <a:t>Microfibrillar</a:t>
            </a:r>
            <a:r>
              <a:rPr lang="en-US" sz="1200" dirty="0">
                <a:solidFill>
                  <a:srgbClr val="4F81BD"/>
                </a:solidFill>
              </a:rPr>
              <a:t>-associated protein 2 </a:t>
            </a:r>
          </a:p>
        </p:txBody>
      </p:sp>
      <p:sp>
        <p:nvSpPr>
          <p:cNvPr id="22" name="TextBox 21"/>
          <p:cNvSpPr txBox="1"/>
          <p:nvPr/>
        </p:nvSpPr>
        <p:spPr>
          <a:xfrm>
            <a:off x="6061732" y="3247311"/>
            <a:ext cx="2241043" cy="276999"/>
          </a:xfrm>
          <a:prstGeom prst="rect">
            <a:avLst/>
          </a:prstGeom>
          <a:noFill/>
        </p:spPr>
        <p:txBody>
          <a:bodyPr wrap="none" rtlCol="0">
            <a:spAutoFit/>
          </a:bodyPr>
          <a:lstStyle/>
          <a:p>
            <a:r>
              <a:rPr lang="en-US" sz="1200" dirty="0">
                <a:solidFill>
                  <a:srgbClr val="FF6600"/>
                </a:solidFill>
              </a:rPr>
              <a:t>MKA: </a:t>
            </a:r>
            <a:r>
              <a:rPr lang="en-US" sz="1200" dirty="0" err="1">
                <a:solidFill>
                  <a:srgbClr val="FF6600"/>
                </a:solidFill>
              </a:rPr>
              <a:t>Pleiotrophic</a:t>
            </a:r>
            <a:r>
              <a:rPr lang="en-US" sz="1200" dirty="0">
                <a:solidFill>
                  <a:srgbClr val="FF6600"/>
                </a:solidFill>
              </a:rPr>
              <a:t> factor-alpha-1 </a:t>
            </a:r>
          </a:p>
        </p:txBody>
      </p:sp>
      <p:sp>
        <p:nvSpPr>
          <p:cNvPr id="23" name="TextBox 22"/>
          <p:cNvSpPr txBox="1"/>
          <p:nvPr/>
        </p:nvSpPr>
        <p:spPr>
          <a:xfrm>
            <a:off x="6061732" y="3581151"/>
            <a:ext cx="1135121" cy="276999"/>
          </a:xfrm>
          <a:prstGeom prst="rect">
            <a:avLst/>
          </a:prstGeom>
          <a:noFill/>
        </p:spPr>
        <p:txBody>
          <a:bodyPr wrap="none" rtlCol="0">
            <a:spAutoFit/>
          </a:bodyPr>
          <a:lstStyle/>
          <a:p>
            <a:r>
              <a:rPr lang="en-US" sz="1200" dirty="0">
                <a:solidFill>
                  <a:schemeClr val="accent6"/>
                </a:solidFill>
              </a:rPr>
              <a:t>GPC6: </a:t>
            </a:r>
            <a:r>
              <a:rPr lang="en-US" sz="1200" dirty="0" err="1">
                <a:solidFill>
                  <a:schemeClr val="accent6"/>
                </a:solidFill>
              </a:rPr>
              <a:t>Glypican</a:t>
            </a:r>
            <a:endParaRPr lang="en-US" sz="1200" dirty="0">
              <a:solidFill>
                <a:schemeClr val="accent6"/>
              </a:solidFill>
            </a:endParaRPr>
          </a:p>
        </p:txBody>
      </p:sp>
      <p:sp>
        <p:nvSpPr>
          <p:cNvPr id="25" name="TextBox 24"/>
          <p:cNvSpPr txBox="1"/>
          <p:nvPr/>
        </p:nvSpPr>
        <p:spPr>
          <a:xfrm>
            <a:off x="6061732" y="3733551"/>
            <a:ext cx="1055021" cy="276999"/>
          </a:xfrm>
          <a:prstGeom prst="rect">
            <a:avLst/>
          </a:prstGeom>
          <a:noFill/>
        </p:spPr>
        <p:txBody>
          <a:bodyPr wrap="none" rtlCol="0">
            <a:spAutoFit/>
          </a:bodyPr>
          <a:lstStyle/>
          <a:p>
            <a:r>
              <a:rPr lang="en-US" sz="1200" dirty="0">
                <a:solidFill>
                  <a:srgbClr val="4F81BD"/>
                </a:solidFill>
              </a:rPr>
              <a:t>FBN2: </a:t>
            </a:r>
            <a:r>
              <a:rPr lang="en-US" sz="1200" dirty="0" err="1">
                <a:solidFill>
                  <a:srgbClr val="4F81BD"/>
                </a:solidFill>
              </a:rPr>
              <a:t>Fibrillin</a:t>
            </a:r>
            <a:endParaRPr lang="en-US" sz="1200" dirty="0">
              <a:solidFill>
                <a:srgbClr val="4F81BD"/>
              </a:solidFill>
            </a:endParaRPr>
          </a:p>
        </p:txBody>
      </p:sp>
      <p:sp>
        <p:nvSpPr>
          <p:cNvPr id="26" name="TextBox 25"/>
          <p:cNvSpPr txBox="1"/>
          <p:nvPr/>
        </p:nvSpPr>
        <p:spPr>
          <a:xfrm>
            <a:off x="6061732" y="3885951"/>
            <a:ext cx="1146693" cy="276999"/>
          </a:xfrm>
          <a:prstGeom prst="rect">
            <a:avLst/>
          </a:prstGeom>
          <a:noFill/>
        </p:spPr>
        <p:txBody>
          <a:bodyPr wrap="none" rtlCol="0">
            <a:spAutoFit/>
          </a:bodyPr>
          <a:lstStyle/>
          <a:p>
            <a:r>
              <a:rPr lang="en-US" sz="1200" dirty="0">
                <a:solidFill>
                  <a:srgbClr val="4F81BD"/>
                </a:solidFill>
              </a:rPr>
              <a:t>TENA: </a:t>
            </a:r>
            <a:r>
              <a:rPr lang="en-US" sz="1200" dirty="0" err="1">
                <a:solidFill>
                  <a:srgbClr val="4F81BD"/>
                </a:solidFill>
              </a:rPr>
              <a:t>Tenascin</a:t>
            </a:r>
            <a:endParaRPr lang="en-US" sz="1200" dirty="0">
              <a:solidFill>
                <a:srgbClr val="4F81BD"/>
              </a:solidFill>
            </a:endParaRPr>
          </a:p>
        </p:txBody>
      </p:sp>
      <p:sp>
        <p:nvSpPr>
          <p:cNvPr id="27" name="TextBox 26"/>
          <p:cNvSpPr txBox="1"/>
          <p:nvPr/>
        </p:nvSpPr>
        <p:spPr>
          <a:xfrm>
            <a:off x="6061732" y="4038351"/>
            <a:ext cx="1789823" cy="276999"/>
          </a:xfrm>
          <a:prstGeom prst="rect">
            <a:avLst/>
          </a:prstGeom>
          <a:noFill/>
        </p:spPr>
        <p:txBody>
          <a:bodyPr wrap="none" rtlCol="0">
            <a:spAutoFit/>
          </a:bodyPr>
          <a:lstStyle/>
          <a:p>
            <a:r>
              <a:rPr lang="en-US" sz="1200" dirty="0">
                <a:solidFill>
                  <a:srgbClr val="660066"/>
                </a:solidFill>
              </a:rPr>
              <a:t>HES1: transcription factor</a:t>
            </a:r>
          </a:p>
        </p:txBody>
      </p:sp>
      <p:sp>
        <p:nvSpPr>
          <p:cNvPr id="28" name="TextBox 27"/>
          <p:cNvSpPr txBox="1"/>
          <p:nvPr/>
        </p:nvSpPr>
        <p:spPr>
          <a:xfrm>
            <a:off x="6061732" y="4168071"/>
            <a:ext cx="1164952" cy="276999"/>
          </a:xfrm>
          <a:prstGeom prst="rect">
            <a:avLst/>
          </a:prstGeom>
          <a:noFill/>
        </p:spPr>
        <p:txBody>
          <a:bodyPr wrap="none" rtlCol="0">
            <a:spAutoFit/>
          </a:bodyPr>
          <a:lstStyle/>
          <a:p>
            <a:r>
              <a:rPr lang="en-US" sz="1200" dirty="0">
                <a:solidFill>
                  <a:srgbClr val="4F81BD"/>
                </a:solidFill>
              </a:rPr>
              <a:t>CXG1: </a:t>
            </a:r>
            <a:r>
              <a:rPr lang="en-US" sz="1200" dirty="0" err="1">
                <a:solidFill>
                  <a:srgbClr val="4F81BD"/>
                </a:solidFill>
              </a:rPr>
              <a:t>connexin</a:t>
            </a:r>
            <a:endParaRPr lang="en-US" sz="1200" dirty="0">
              <a:solidFill>
                <a:srgbClr val="4F81BD"/>
              </a:solidFill>
            </a:endParaRPr>
          </a:p>
        </p:txBody>
      </p:sp>
      <p:sp>
        <p:nvSpPr>
          <p:cNvPr id="29" name="TextBox 28"/>
          <p:cNvSpPr txBox="1"/>
          <p:nvPr/>
        </p:nvSpPr>
        <p:spPr>
          <a:xfrm>
            <a:off x="6061732" y="4331811"/>
            <a:ext cx="2600066" cy="276999"/>
          </a:xfrm>
          <a:prstGeom prst="rect">
            <a:avLst/>
          </a:prstGeom>
          <a:noFill/>
        </p:spPr>
        <p:txBody>
          <a:bodyPr wrap="none" rtlCol="0">
            <a:spAutoFit/>
          </a:bodyPr>
          <a:lstStyle/>
          <a:p>
            <a:r>
              <a:rPr lang="en-US" sz="1200" dirty="0">
                <a:solidFill>
                  <a:srgbClr val="4F81BD"/>
                </a:solidFill>
              </a:rPr>
              <a:t>RAI4: cytoskeleton &amp; cell-cell adhesion</a:t>
            </a:r>
          </a:p>
        </p:txBody>
      </p:sp>
      <p:sp>
        <p:nvSpPr>
          <p:cNvPr id="30" name="TextBox 29"/>
          <p:cNvSpPr txBox="1"/>
          <p:nvPr/>
        </p:nvSpPr>
        <p:spPr>
          <a:xfrm>
            <a:off x="6061732" y="4847099"/>
            <a:ext cx="2694593" cy="276999"/>
          </a:xfrm>
          <a:prstGeom prst="rect">
            <a:avLst/>
          </a:prstGeom>
          <a:noFill/>
        </p:spPr>
        <p:txBody>
          <a:bodyPr wrap="none" rtlCol="0">
            <a:spAutoFit/>
          </a:bodyPr>
          <a:lstStyle/>
          <a:p>
            <a:r>
              <a:rPr lang="en-US" sz="1200" dirty="0">
                <a:solidFill>
                  <a:srgbClr val="4F81BD"/>
                </a:solidFill>
              </a:rPr>
              <a:t>VWDE: von </a:t>
            </a:r>
            <a:r>
              <a:rPr lang="en-US" sz="1200" dirty="0" err="1">
                <a:solidFill>
                  <a:srgbClr val="4F81BD"/>
                </a:solidFill>
              </a:rPr>
              <a:t>Willebrand</a:t>
            </a:r>
            <a:r>
              <a:rPr lang="en-US" sz="1200" dirty="0">
                <a:solidFill>
                  <a:srgbClr val="4F81BD"/>
                </a:solidFill>
              </a:rPr>
              <a:t> factor D and EGF</a:t>
            </a:r>
          </a:p>
        </p:txBody>
      </p:sp>
      <p:sp>
        <p:nvSpPr>
          <p:cNvPr id="32" name="TextBox 31"/>
          <p:cNvSpPr txBox="1"/>
          <p:nvPr/>
        </p:nvSpPr>
        <p:spPr>
          <a:xfrm>
            <a:off x="6061732" y="4980113"/>
            <a:ext cx="1217100" cy="276999"/>
          </a:xfrm>
          <a:prstGeom prst="rect">
            <a:avLst/>
          </a:prstGeom>
          <a:noFill/>
        </p:spPr>
        <p:txBody>
          <a:bodyPr wrap="none" rtlCol="0">
            <a:spAutoFit/>
          </a:bodyPr>
          <a:lstStyle/>
          <a:p>
            <a:r>
              <a:rPr lang="en-US" sz="1200" dirty="0">
                <a:solidFill>
                  <a:srgbClr val="4F81BD"/>
                </a:solidFill>
              </a:rPr>
              <a:t>KERA: </a:t>
            </a:r>
            <a:r>
              <a:rPr lang="en-US" sz="1200" dirty="0" err="1">
                <a:solidFill>
                  <a:srgbClr val="4F81BD"/>
                </a:solidFill>
              </a:rPr>
              <a:t>Keratacan</a:t>
            </a:r>
            <a:endParaRPr lang="en-US" sz="1200" dirty="0">
              <a:solidFill>
                <a:srgbClr val="4F81BD"/>
              </a:solidFill>
            </a:endParaRPr>
          </a:p>
        </p:txBody>
      </p:sp>
      <p:sp>
        <p:nvSpPr>
          <p:cNvPr id="33" name="TextBox 32"/>
          <p:cNvSpPr txBox="1"/>
          <p:nvPr/>
        </p:nvSpPr>
        <p:spPr>
          <a:xfrm>
            <a:off x="6061732" y="5132513"/>
            <a:ext cx="1937925" cy="276999"/>
          </a:xfrm>
          <a:prstGeom prst="rect">
            <a:avLst/>
          </a:prstGeom>
          <a:noFill/>
        </p:spPr>
        <p:txBody>
          <a:bodyPr wrap="none" rtlCol="0">
            <a:spAutoFit/>
          </a:bodyPr>
          <a:lstStyle/>
          <a:p>
            <a:r>
              <a:rPr lang="en-US" sz="1200" dirty="0">
                <a:solidFill>
                  <a:schemeClr val="accent1"/>
                </a:solidFill>
              </a:rPr>
              <a:t>K2C6A: Keratin, cytoskeletal</a:t>
            </a:r>
          </a:p>
        </p:txBody>
      </p:sp>
      <p:sp>
        <p:nvSpPr>
          <p:cNvPr id="35" name="TextBox 34"/>
          <p:cNvSpPr txBox="1"/>
          <p:nvPr/>
        </p:nvSpPr>
        <p:spPr>
          <a:xfrm>
            <a:off x="6061732" y="5851923"/>
            <a:ext cx="2554305" cy="276999"/>
          </a:xfrm>
          <a:prstGeom prst="rect">
            <a:avLst/>
          </a:prstGeom>
          <a:noFill/>
        </p:spPr>
        <p:txBody>
          <a:bodyPr wrap="none" rtlCol="0">
            <a:spAutoFit/>
          </a:bodyPr>
          <a:lstStyle/>
          <a:p>
            <a:r>
              <a:rPr lang="en-US" sz="1200" dirty="0">
                <a:solidFill>
                  <a:srgbClr val="660066"/>
                </a:solidFill>
              </a:rPr>
              <a:t>TWIST: transcription factor (pt. 1 of 2) </a:t>
            </a:r>
          </a:p>
        </p:txBody>
      </p:sp>
      <p:sp>
        <p:nvSpPr>
          <p:cNvPr id="36" name="TextBox 35"/>
          <p:cNvSpPr txBox="1"/>
          <p:nvPr/>
        </p:nvSpPr>
        <p:spPr>
          <a:xfrm>
            <a:off x="6061732" y="5702083"/>
            <a:ext cx="2554305" cy="276999"/>
          </a:xfrm>
          <a:prstGeom prst="rect">
            <a:avLst/>
          </a:prstGeom>
          <a:noFill/>
        </p:spPr>
        <p:txBody>
          <a:bodyPr wrap="none" rtlCol="0">
            <a:spAutoFit/>
          </a:bodyPr>
          <a:lstStyle/>
          <a:p>
            <a:r>
              <a:rPr lang="en-US" sz="1200" dirty="0">
                <a:solidFill>
                  <a:srgbClr val="660066"/>
                </a:solidFill>
              </a:rPr>
              <a:t>TWIST: transcription factor (pt. 2 of 2) </a:t>
            </a:r>
          </a:p>
        </p:txBody>
      </p:sp>
      <p:sp>
        <p:nvSpPr>
          <p:cNvPr id="37" name="TextBox 36"/>
          <p:cNvSpPr txBox="1"/>
          <p:nvPr/>
        </p:nvSpPr>
        <p:spPr>
          <a:xfrm>
            <a:off x="6061732" y="6124752"/>
            <a:ext cx="2526879" cy="276999"/>
          </a:xfrm>
          <a:prstGeom prst="rect">
            <a:avLst/>
          </a:prstGeom>
          <a:noFill/>
        </p:spPr>
        <p:txBody>
          <a:bodyPr wrap="none" rtlCol="0">
            <a:spAutoFit/>
          </a:bodyPr>
          <a:lstStyle/>
          <a:p>
            <a:r>
              <a:rPr lang="en-US" sz="1200" dirty="0">
                <a:solidFill>
                  <a:srgbClr val="FF6600"/>
                </a:solidFill>
              </a:rPr>
              <a:t>KAZD1: growth factor binding protein </a:t>
            </a:r>
          </a:p>
        </p:txBody>
      </p:sp>
      <p:sp>
        <p:nvSpPr>
          <p:cNvPr id="39" name="TextBox 38"/>
          <p:cNvSpPr txBox="1"/>
          <p:nvPr/>
        </p:nvSpPr>
        <p:spPr>
          <a:xfrm>
            <a:off x="307467" y="852384"/>
            <a:ext cx="935998" cy="276999"/>
          </a:xfrm>
          <a:prstGeom prst="rect">
            <a:avLst/>
          </a:prstGeom>
          <a:noFill/>
        </p:spPr>
        <p:txBody>
          <a:bodyPr wrap="none" rtlCol="0">
            <a:spAutoFit/>
          </a:bodyPr>
          <a:lstStyle/>
          <a:p>
            <a:r>
              <a:rPr lang="en-US" sz="1200" dirty="0"/>
              <a:t>Log2(FPKM)</a:t>
            </a:r>
          </a:p>
        </p:txBody>
      </p:sp>
      <p:sp>
        <p:nvSpPr>
          <p:cNvPr id="40" name="TextBox 39"/>
          <p:cNvSpPr txBox="1"/>
          <p:nvPr/>
        </p:nvSpPr>
        <p:spPr>
          <a:xfrm>
            <a:off x="1746146" y="6420068"/>
            <a:ext cx="1097852" cy="369332"/>
          </a:xfrm>
          <a:prstGeom prst="rect">
            <a:avLst/>
          </a:prstGeom>
          <a:noFill/>
        </p:spPr>
        <p:txBody>
          <a:bodyPr wrap="none" rtlCol="0">
            <a:spAutoFit/>
          </a:bodyPr>
          <a:lstStyle/>
          <a:p>
            <a:r>
              <a:rPr lang="en-US" dirty="0">
                <a:solidFill>
                  <a:srgbClr val="660066"/>
                </a:solidFill>
              </a:rPr>
              <a:t>Regulator</a:t>
            </a:r>
          </a:p>
        </p:txBody>
      </p:sp>
      <p:sp>
        <p:nvSpPr>
          <p:cNvPr id="41" name="TextBox 40"/>
          <p:cNvSpPr txBox="1"/>
          <p:nvPr/>
        </p:nvSpPr>
        <p:spPr>
          <a:xfrm>
            <a:off x="2723617" y="6416575"/>
            <a:ext cx="1020081" cy="369332"/>
          </a:xfrm>
          <a:prstGeom prst="rect">
            <a:avLst/>
          </a:prstGeom>
          <a:noFill/>
        </p:spPr>
        <p:txBody>
          <a:bodyPr wrap="none" rtlCol="0">
            <a:spAutoFit/>
          </a:bodyPr>
          <a:lstStyle/>
          <a:p>
            <a:r>
              <a:rPr lang="en-US" dirty="0">
                <a:solidFill>
                  <a:srgbClr val="FF6600"/>
                </a:solidFill>
              </a:rPr>
              <a:t>Signaling</a:t>
            </a:r>
          </a:p>
        </p:txBody>
      </p:sp>
      <p:sp>
        <p:nvSpPr>
          <p:cNvPr id="42" name="TextBox 41"/>
          <p:cNvSpPr txBox="1"/>
          <p:nvPr/>
        </p:nvSpPr>
        <p:spPr>
          <a:xfrm>
            <a:off x="3701328" y="6432255"/>
            <a:ext cx="3354441" cy="369332"/>
          </a:xfrm>
          <a:prstGeom prst="rect">
            <a:avLst/>
          </a:prstGeom>
          <a:noFill/>
        </p:spPr>
        <p:txBody>
          <a:bodyPr wrap="none" rtlCol="0">
            <a:spAutoFit/>
          </a:bodyPr>
          <a:lstStyle/>
          <a:p>
            <a:r>
              <a:rPr lang="en-US" dirty="0">
                <a:solidFill>
                  <a:schemeClr val="accent1"/>
                </a:solidFill>
              </a:rPr>
              <a:t>Structure and Extracellular Matrix</a:t>
            </a:r>
          </a:p>
        </p:txBody>
      </p:sp>
      <p:sp>
        <p:nvSpPr>
          <p:cNvPr id="43" name="TextBox 42"/>
          <p:cNvSpPr txBox="1"/>
          <p:nvPr/>
        </p:nvSpPr>
        <p:spPr>
          <a:xfrm>
            <a:off x="701662" y="6432255"/>
            <a:ext cx="1122874" cy="369332"/>
          </a:xfrm>
          <a:prstGeom prst="rect">
            <a:avLst/>
          </a:prstGeom>
          <a:noFill/>
        </p:spPr>
        <p:txBody>
          <a:bodyPr wrap="none" rtlCol="0">
            <a:spAutoFit/>
          </a:bodyPr>
          <a:lstStyle/>
          <a:p>
            <a:r>
              <a:rPr lang="en-US" dirty="0"/>
              <a:t>Color key: </a:t>
            </a:r>
          </a:p>
        </p:txBody>
      </p:sp>
      <p:sp>
        <p:nvSpPr>
          <p:cNvPr id="44" name="Rectangle 43"/>
          <p:cNvSpPr/>
          <p:nvPr/>
        </p:nvSpPr>
        <p:spPr>
          <a:xfrm>
            <a:off x="701662" y="6401751"/>
            <a:ext cx="6415091" cy="3998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887303">
            <a:off x="3624645" y="2108405"/>
            <a:ext cx="643954" cy="223013"/>
          </a:xfrm>
          <a:prstGeom prst="rect">
            <a:avLst/>
          </a:prstGeom>
        </p:spPr>
      </p:pic>
      <p:sp>
        <p:nvSpPr>
          <p:cNvPr id="31" name="Oval 30"/>
          <p:cNvSpPr/>
          <p:nvPr/>
        </p:nvSpPr>
        <p:spPr>
          <a:xfrm>
            <a:off x="5895599" y="6039513"/>
            <a:ext cx="2825575" cy="45668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0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9050" y="165846"/>
            <a:ext cx="7418467" cy="461665"/>
          </a:xfrm>
          <a:prstGeom prst="rect">
            <a:avLst/>
          </a:prstGeom>
          <a:noFill/>
        </p:spPr>
        <p:txBody>
          <a:bodyPr wrap="none" rtlCol="0">
            <a:spAutoFit/>
          </a:bodyPr>
          <a:lstStyle/>
          <a:p>
            <a:r>
              <a:rPr lang="en-US" sz="2400" b="1" dirty="0"/>
              <a:t>Functional Characterization of </a:t>
            </a:r>
            <a:r>
              <a:rPr lang="en-US" sz="2400" b="1" dirty="0" err="1"/>
              <a:t>Blastema</a:t>
            </a:r>
            <a:r>
              <a:rPr lang="en-US" sz="2400" b="1" dirty="0"/>
              <a:t>-enriched KAZD1</a:t>
            </a:r>
          </a:p>
        </p:txBody>
      </p:sp>
      <p:grpSp>
        <p:nvGrpSpPr>
          <p:cNvPr id="7" name="Group 6"/>
          <p:cNvGrpSpPr/>
          <p:nvPr/>
        </p:nvGrpSpPr>
        <p:grpSpPr>
          <a:xfrm>
            <a:off x="2406062" y="706667"/>
            <a:ext cx="4382549" cy="2751196"/>
            <a:chOff x="2406062" y="850967"/>
            <a:chExt cx="4382549" cy="2751196"/>
          </a:xfrm>
        </p:grpSpPr>
        <p:pic>
          <p:nvPicPr>
            <p:cNvPr id="2" name="Picture 1" descr="Screen Shot 2016-01-19 at 5.47.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062" y="916111"/>
              <a:ext cx="4347762" cy="2686052"/>
            </a:xfrm>
            <a:prstGeom prst="rect">
              <a:avLst/>
            </a:prstGeom>
          </p:spPr>
        </p:pic>
        <p:sp>
          <p:nvSpPr>
            <p:cNvPr id="5" name="TextBox 4"/>
            <p:cNvSpPr txBox="1"/>
            <p:nvPr/>
          </p:nvSpPr>
          <p:spPr>
            <a:xfrm>
              <a:off x="2706619" y="850967"/>
              <a:ext cx="4081992" cy="646331"/>
            </a:xfrm>
            <a:prstGeom prst="rect">
              <a:avLst/>
            </a:prstGeom>
            <a:solidFill>
              <a:srgbClr val="FFFFFF"/>
            </a:solidFill>
          </p:spPr>
          <p:txBody>
            <a:bodyPr wrap="none" rtlCol="0">
              <a:spAutoFit/>
            </a:bodyPr>
            <a:lstStyle/>
            <a:p>
              <a:r>
                <a:rPr lang="en-US" dirty="0"/>
                <a:t>RT-PCR </a:t>
              </a:r>
              <a:r>
                <a:rPr lang="en-US" dirty="0" err="1"/>
                <a:t>Timecourse</a:t>
              </a:r>
              <a:r>
                <a:rPr lang="en-US" dirty="0"/>
                <a:t> of Kazald1 Expression</a:t>
              </a:r>
            </a:p>
            <a:p>
              <a:endParaRPr lang="en-US" dirty="0"/>
            </a:p>
          </p:txBody>
        </p:sp>
        <p:sp>
          <p:nvSpPr>
            <p:cNvPr id="6" name="TextBox 5"/>
            <p:cNvSpPr txBox="1"/>
            <p:nvPr/>
          </p:nvSpPr>
          <p:spPr>
            <a:xfrm>
              <a:off x="3766552" y="1170003"/>
              <a:ext cx="1800756" cy="307777"/>
            </a:xfrm>
            <a:prstGeom prst="rect">
              <a:avLst/>
            </a:prstGeom>
            <a:solidFill>
              <a:srgbClr val="FFFFFF"/>
            </a:solidFill>
          </p:spPr>
          <p:txBody>
            <a:bodyPr wrap="none" rtlCol="0">
              <a:spAutoFit/>
            </a:bodyPr>
            <a:lstStyle/>
            <a:p>
              <a:r>
                <a:rPr lang="en-US" sz="1400" dirty="0"/>
                <a:t>Days post-amputation</a:t>
              </a:r>
            </a:p>
          </p:txBody>
        </p:sp>
      </p:grpSp>
      <p:sp>
        <p:nvSpPr>
          <p:cNvPr id="8" name="Rectangle 7"/>
          <p:cNvSpPr/>
          <p:nvPr/>
        </p:nvSpPr>
        <p:spPr>
          <a:xfrm>
            <a:off x="2406062" y="1025703"/>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644386" y="3489223"/>
            <a:ext cx="7985589" cy="3155117"/>
            <a:chOff x="644386" y="3489223"/>
            <a:chExt cx="7985589" cy="3155117"/>
          </a:xfrm>
        </p:grpSpPr>
        <p:pic>
          <p:nvPicPr>
            <p:cNvPr id="13" name="Picture 12" descr="Screen Shot 2017-01-17 at 2.3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86" y="3825897"/>
              <a:ext cx="7985589" cy="2818443"/>
            </a:xfrm>
            <a:prstGeom prst="rect">
              <a:avLst/>
            </a:prstGeom>
          </p:spPr>
        </p:pic>
        <p:sp>
          <p:nvSpPr>
            <p:cNvPr id="15" name="TextBox 14"/>
            <p:cNvSpPr txBox="1"/>
            <p:nvPr/>
          </p:nvSpPr>
          <p:spPr>
            <a:xfrm>
              <a:off x="721171" y="3489223"/>
              <a:ext cx="5837243" cy="369332"/>
            </a:xfrm>
            <a:prstGeom prst="rect">
              <a:avLst/>
            </a:prstGeom>
            <a:noFill/>
          </p:spPr>
          <p:txBody>
            <a:bodyPr wrap="none" rtlCol="0">
              <a:spAutoFit/>
            </a:bodyPr>
            <a:lstStyle/>
            <a:p>
              <a:r>
                <a:rPr lang="en-US" b="1" dirty="0"/>
                <a:t>In situ hybridization of kazald1 over course of regeneration</a:t>
              </a:r>
            </a:p>
          </p:txBody>
        </p:sp>
      </p:grpSp>
      <p:sp>
        <p:nvSpPr>
          <p:cNvPr id="17" name="TextBox 16"/>
          <p:cNvSpPr txBox="1"/>
          <p:nvPr/>
        </p:nvSpPr>
        <p:spPr>
          <a:xfrm>
            <a:off x="62711" y="6538522"/>
            <a:ext cx="4442242" cy="338554"/>
          </a:xfrm>
          <a:prstGeom prst="rect">
            <a:avLst/>
          </a:prstGeom>
          <a:noFill/>
        </p:spPr>
        <p:txBody>
          <a:bodyPr wrap="none" rtlCol="0">
            <a:spAutoFit/>
          </a:bodyPr>
          <a:lstStyle/>
          <a:p>
            <a:r>
              <a:rPr lang="en-US" sz="1600" dirty="0"/>
              <a:t>Work by Jessica </a:t>
            </a:r>
            <a:r>
              <a:rPr lang="en-US" sz="1600" dirty="0" err="1"/>
              <a:t>Whited’s</a:t>
            </a:r>
            <a:r>
              <a:rPr lang="en-US" sz="1600" dirty="0"/>
              <a:t> group, Cell Reports, 2017</a:t>
            </a:r>
          </a:p>
        </p:txBody>
      </p:sp>
    </p:spTree>
    <p:extLst>
      <p:ext uri="{BB962C8B-B14F-4D97-AF65-F5344CB8AC3E}">
        <p14:creationId xmlns:p14="http://schemas.microsoft.com/office/powerpoint/2010/main" val="115402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reeform 1"/>
          <p:cNvSpPr/>
          <p:nvPr/>
        </p:nvSpPr>
        <p:spPr>
          <a:xfrm>
            <a:off x="1027496" y="1255665"/>
            <a:ext cx="3995817" cy="2782440"/>
          </a:xfrm>
          <a:custGeom>
            <a:avLst/>
            <a:gdLst>
              <a:gd name="connsiteX0" fmla="*/ 3995817 w 3995817"/>
              <a:gd name="connsiteY0" fmla="*/ 0 h 2782440"/>
              <a:gd name="connsiteX1" fmla="*/ 3995817 w 3995817"/>
              <a:gd name="connsiteY1" fmla="*/ 370992 h 2782440"/>
              <a:gd name="connsiteX2" fmla="*/ 2825614 w 3995817"/>
              <a:gd name="connsiteY2" fmla="*/ 870404 h 2782440"/>
              <a:gd name="connsiteX3" fmla="*/ 2825614 w 3995817"/>
              <a:gd name="connsiteY3" fmla="*/ 2782440 h 2782440"/>
              <a:gd name="connsiteX4" fmla="*/ 14271 w 3995817"/>
              <a:gd name="connsiteY4" fmla="*/ 2711095 h 2782440"/>
              <a:gd name="connsiteX5" fmla="*/ 0 w 3995817"/>
              <a:gd name="connsiteY5" fmla="*/ 242572 h 2782440"/>
              <a:gd name="connsiteX6" fmla="*/ 3995817 w 3995817"/>
              <a:gd name="connsiteY6" fmla="*/ 0 h 27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817" h="2782440">
                <a:moveTo>
                  <a:pt x="3995817" y="0"/>
                </a:moveTo>
                <a:lnTo>
                  <a:pt x="3995817" y="370992"/>
                </a:lnTo>
                <a:lnTo>
                  <a:pt x="2825614" y="870404"/>
                </a:lnTo>
                <a:lnTo>
                  <a:pt x="2825614" y="2782440"/>
                </a:lnTo>
                <a:lnTo>
                  <a:pt x="14271" y="2711095"/>
                </a:lnTo>
                <a:lnTo>
                  <a:pt x="0" y="242572"/>
                </a:lnTo>
                <a:lnTo>
                  <a:pt x="399581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1"/>
            <a:ext cx="4523836" cy="1769346"/>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911B82-7C96-0E4B-A6E9-8477301D61F7}"/>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60012796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42204" y="3494834"/>
            <a:ext cx="7980481" cy="3113804"/>
            <a:chOff x="779287" y="3374207"/>
            <a:chExt cx="8036251" cy="3113804"/>
          </a:xfrm>
        </p:grpSpPr>
        <p:pic>
          <p:nvPicPr>
            <p:cNvPr id="3" name="Picture 2" descr="Screen Shot 2016-01-19 at 5.48.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87" y="3429000"/>
              <a:ext cx="7980481" cy="3059011"/>
            </a:xfrm>
            <a:prstGeom prst="rect">
              <a:avLst/>
            </a:prstGeom>
          </p:spPr>
        </p:pic>
        <p:sp>
          <p:nvSpPr>
            <p:cNvPr id="4" name="Rectangle 3"/>
            <p:cNvSpPr/>
            <p:nvPr/>
          </p:nvSpPr>
          <p:spPr>
            <a:xfrm>
              <a:off x="1024619" y="3717603"/>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315227" y="3479720"/>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5787" y="4750255"/>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039050" y="3374207"/>
              <a:ext cx="7776488" cy="369332"/>
            </a:xfrm>
            <a:prstGeom prst="rect">
              <a:avLst/>
            </a:prstGeom>
            <a:solidFill>
              <a:srgbClr val="FFFFFF"/>
            </a:solidFill>
          </p:spPr>
          <p:txBody>
            <a:bodyPr wrap="none" rtlCol="0">
              <a:spAutoFit/>
            </a:bodyPr>
            <a:lstStyle/>
            <a:p>
              <a:r>
                <a:rPr lang="en-US" b="1" dirty="0"/>
                <a:t>Viral-based Delivered Over-expression of KAZD1 Leads to Regeneration Defects</a:t>
              </a:r>
            </a:p>
          </p:txBody>
        </p:sp>
      </p:grpSp>
      <p:pic>
        <p:nvPicPr>
          <p:cNvPr id="8" name="Picture 7" descr="Screen Shot 2017-01-17 at 2.32.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28" y="728927"/>
            <a:ext cx="8152387" cy="2577747"/>
          </a:xfrm>
          <a:prstGeom prst="rect">
            <a:avLst/>
          </a:prstGeom>
        </p:spPr>
      </p:pic>
      <p:sp>
        <p:nvSpPr>
          <p:cNvPr id="9" name="TextBox 8"/>
          <p:cNvSpPr txBox="1"/>
          <p:nvPr/>
        </p:nvSpPr>
        <p:spPr>
          <a:xfrm>
            <a:off x="1991064" y="533116"/>
            <a:ext cx="4630106" cy="369332"/>
          </a:xfrm>
          <a:prstGeom prst="rect">
            <a:avLst/>
          </a:prstGeom>
          <a:noFill/>
        </p:spPr>
        <p:txBody>
          <a:bodyPr wrap="none" rtlCol="0">
            <a:spAutoFit/>
          </a:bodyPr>
          <a:lstStyle/>
          <a:p>
            <a:r>
              <a:rPr lang="en-US" b="1" dirty="0" err="1"/>
              <a:t>Morpholino</a:t>
            </a:r>
            <a:r>
              <a:rPr lang="en-US" b="1" dirty="0"/>
              <a:t> Knockdown of Kazald1 Expression</a:t>
            </a:r>
          </a:p>
        </p:txBody>
      </p:sp>
      <p:sp>
        <p:nvSpPr>
          <p:cNvPr id="10" name="TextBox 9"/>
          <p:cNvSpPr txBox="1"/>
          <p:nvPr/>
        </p:nvSpPr>
        <p:spPr>
          <a:xfrm>
            <a:off x="62711" y="6538522"/>
            <a:ext cx="4442242" cy="338554"/>
          </a:xfrm>
          <a:prstGeom prst="rect">
            <a:avLst/>
          </a:prstGeom>
          <a:noFill/>
        </p:spPr>
        <p:txBody>
          <a:bodyPr wrap="none" rtlCol="0">
            <a:spAutoFit/>
          </a:bodyPr>
          <a:lstStyle/>
          <a:p>
            <a:r>
              <a:rPr lang="en-US" sz="1600" dirty="0"/>
              <a:t>Work by Jessica </a:t>
            </a:r>
            <a:r>
              <a:rPr lang="en-US" sz="1600" dirty="0" err="1"/>
              <a:t>Whited’s</a:t>
            </a:r>
            <a:r>
              <a:rPr lang="en-US" sz="1600" dirty="0"/>
              <a:t> group, Cell Reports, 2017</a:t>
            </a:r>
          </a:p>
        </p:txBody>
      </p:sp>
    </p:spTree>
    <p:extLst>
      <p:ext uri="{BB962C8B-B14F-4D97-AF65-F5344CB8AC3E}">
        <p14:creationId xmlns:p14="http://schemas.microsoft.com/office/powerpoint/2010/main" val="308710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30400" y="0"/>
            <a:ext cx="5277445" cy="6858000"/>
          </a:xfrm>
          <a:prstGeom prst="rect">
            <a:avLst/>
          </a:prstGeom>
        </p:spPr>
      </p:pic>
      <p:sp>
        <p:nvSpPr>
          <p:cNvPr id="4" name="TextBox 3"/>
          <p:cNvSpPr txBox="1"/>
          <p:nvPr/>
        </p:nvSpPr>
        <p:spPr>
          <a:xfrm>
            <a:off x="1971504" y="5689149"/>
            <a:ext cx="5267697" cy="646331"/>
          </a:xfrm>
          <a:prstGeom prst="rect">
            <a:avLst/>
          </a:prstGeom>
          <a:noFill/>
        </p:spPr>
        <p:txBody>
          <a:bodyPr wrap="square" rtlCol="0">
            <a:spAutoFit/>
          </a:bodyPr>
          <a:lstStyle/>
          <a:p>
            <a:r>
              <a:rPr lang="en-US" dirty="0">
                <a:solidFill>
                  <a:srgbClr val="FFFFFF"/>
                </a:solidFill>
              </a:rPr>
              <a:t>A Tissue-Mapped Axolotl De Novo </a:t>
            </a:r>
            <a:r>
              <a:rPr lang="en-US" dirty="0" err="1">
                <a:solidFill>
                  <a:srgbClr val="FFFFFF"/>
                </a:solidFill>
              </a:rPr>
              <a:t>Transcriptome</a:t>
            </a:r>
            <a:r>
              <a:rPr lang="en-US" dirty="0">
                <a:solidFill>
                  <a:srgbClr val="FFFFFF"/>
                </a:solidFill>
              </a:rPr>
              <a:t> Enables Identification of Limb Regeneration Factors</a:t>
            </a:r>
          </a:p>
        </p:txBody>
      </p:sp>
      <p:sp>
        <p:nvSpPr>
          <p:cNvPr id="5" name="TextBox 4"/>
          <p:cNvSpPr txBox="1"/>
          <p:nvPr/>
        </p:nvSpPr>
        <p:spPr>
          <a:xfrm>
            <a:off x="1975384" y="6351160"/>
            <a:ext cx="1354044" cy="369332"/>
          </a:xfrm>
          <a:prstGeom prst="rect">
            <a:avLst/>
          </a:prstGeom>
          <a:noFill/>
        </p:spPr>
        <p:txBody>
          <a:bodyPr wrap="none" rtlCol="0">
            <a:spAutoFit/>
          </a:bodyPr>
          <a:lstStyle/>
          <a:p>
            <a:r>
              <a:rPr lang="en-US" dirty="0">
                <a:solidFill>
                  <a:srgbClr val="FFFFFF"/>
                </a:solidFill>
              </a:rPr>
              <a:t>Jan 17, 2017</a:t>
            </a:r>
          </a:p>
        </p:txBody>
      </p:sp>
    </p:spTree>
    <p:extLst>
      <p:ext uri="{BB962C8B-B14F-4D97-AF65-F5344CB8AC3E}">
        <p14:creationId xmlns:p14="http://schemas.microsoft.com/office/powerpoint/2010/main" val="12900386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41.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97" y="477028"/>
            <a:ext cx="3721445" cy="4943172"/>
          </a:xfrm>
          <a:prstGeom prst="rect">
            <a:avLst/>
          </a:prstGeom>
        </p:spPr>
      </p:pic>
      <p:pic>
        <p:nvPicPr>
          <p:cNvPr id="5" name="Picture 4" descr="Screen Shot 2017-06-11 at 3.42.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3" y="5444164"/>
            <a:ext cx="3979593" cy="1248000"/>
          </a:xfrm>
          <a:prstGeom prst="rect">
            <a:avLst/>
          </a:prstGeom>
        </p:spPr>
      </p:pic>
      <p:sp>
        <p:nvSpPr>
          <p:cNvPr id="6" name="TextBox 5"/>
          <p:cNvSpPr txBox="1"/>
          <p:nvPr/>
        </p:nvSpPr>
        <p:spPr>
          <a:xfrm>
            <a:off x="1138131" y="-23964"/>
            <a:ext cx="7092365" cy="461665"/>
          </a:xfrm>
          <a:prstGeom prst="rect">
            <a:avLst/>
          </a:prstGeom>
          <a:noFill/>
        </p:spPr>
        <p:txBody>
          <a:bodyPr wrap="square" rtlCol="0">
            <a:spAutoFit/>
          </a:bodyPr>
          <a:lstStyle/>
          <a:p>
            <a:r>
              <a:rPr lang="en-US" sz="2400" b="1" dirty="0"/>
              <a:t>Example Applications of the Trinity RNA-</a:t>
            </a:r>
            <a:r>
              <a:rPr lang="en-US" sz="2400" b="1" dirty="0" err="1"/>
              <a:t>Seq</a:t>
            </a:r>
            <a:r>
              <a:rPr lang="en-US" sz="2400" b="1" dirty="0"/>
              <a:t> Protocol</a:t>
            </a:r>
          </a:p>
        </p:txBody>
      </p:sp>
      <p:pic>
        <p:nvPicPr>
          <p:cNvPr id="7" name="Picture 6" descr="Screen Shot 2017-06-11 at 3.46.4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0703" y="477028"/>
            <a:ext cx="3799152" cy="4967136"/>
          </a:xfrm>
          <a:prstGeom prst="rect">
            <a:avLst/>
          </a:prstGeom>
        </p:spPr>
      </p:pic>
      <p:pic>
        <p:nvPicPr>
          <p:cNvPr id="8" name="Picture 7" descr="Screen Shot 2017-06-11 at 3.50.1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9764" y="5528459"/>
            <a:ext cx="3458077" cy="1127759"/>
          </a:xfrm>
          <a:prstGeom prst="rect">
            <a:avLst/>
          </a:prstGeom>
        </p:spPr>
      </p:pic>
    </p:spTree>
    <p:extLst>
      <p:ext uri="{BB962C8B-B14F-4D97-AF65-F5344CB8AC3E}">
        <p14:creationId xmlns:p14="http://schemas.microsoft.com/office/powerpoint/2010/main" val="41169282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a:t>Summary of Key Points</a:t>
            </a:r>
          </a:p>
        </p:txBody>
      </p:sp>
      <p:sp>
        <p:nvSpPr>
          <p:cNvPr id="3" name="Content Placeholder 2"/>
          <p:cNvSpPr>
            <a:spLocks noGrp="1"/>
          </p:cNvSpPr>
          <p:nvPr>
            <p:ph idx="1"/>
          </p:nvPr>
        </p:nvSpPr>
        <p:spPr>
          <a:xfrm>
            <a:off x="436365" y="1363110"/>
            <a:ext cx="8468548" cy="4525963"/>
          </a:xfrm>
        </p:spPr>
        <p:txBody>
          <a:bodyPr>
            <a:normAutofit/>
          </a:bodyPr>
          <a:lstStyle/>
          <a:p>
            <a:r>
              <a:rPr lang="en-US" sz="2400" dirty="0"/>
              <a:t>RNA-Seq is a versatile method for transcriptome analysis enabling quantification and novel transcript discovery.</a:t>
            </a:r>
          </a:p>
          <a:p>
            <a:r>
              <a:rPr lang="en-US" sz="2400" dirty="0"/>
              <a:t>Expression quantification is based on sampling and counting reads derived from transcripts</a:t>
            </a:r>
          </a:p>
          <a:p>
            <a:r>
              <a:rPr lang="en-US" sz="2400" dirty="0"/>
              <a:t>Fold changes based on few read counts lack statistical significance – need deeper sequencing and more replicates.</a:t>
            </a:r>
          </a:p>
          <a:p>
            <a:r>
              <a:rPr lang="en-US" sz="2400" dirty="0"/>
              <a:t>Trinity assembly and supported downstream computational analysis tools facilitate </a:t>
            </a:r>
            <a:r>
              <a:rPr lang="en-US" sz="2400" dirty="0" err="1"/>
              <a:t>transcriptome</a:t>
            </a:r>
            <a:r>
              <a:rPr lang="en-US" sz="2400" dirty="0"/>
              <a:t> studies.</a:t>
            </a:r>
          </a:p>
          <a:p>
            <a:r>
              <a:rPr lang="en-US" sz="2400" dirty="0"/>
              <a:t>The Trinity framework can empower </a:t>
            </a:r>
            <a:r>
              <a:rPr lang="en-US" sz="2400" dirty="0" err="1"/>
              <a:t>transcriptome</a:t>
            </a:r>
            <a:r>
              <a:rPr lang="en-US" sz="2400" dirty="0"/>
              <a:t> studies for organisms lacking reference genome sequences ( ex. Axolotl) or suboptimal references (ex. cancer).</a:t>
            </a:r>
          </a:p>
          <a:p>
            <a:pPr marL="0" indent="0">
              <a:buNone/>
            </a:pPr>
            <a:endParaRPr lang="en-US" sz="2400" dirty="0"/>
          </a:p>
        </p:txBody>
      </p:sp>
    </p:spTree>
    <p:extLst>
      <p:ext uri="{BB962C8B-B14F-4D97-AF65-F5344CB8AC3E}">
        <p14:creationId xmlns:p14="http://schemas.microsoft.com/office/powerpoint/2010/main" val="6058298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11EE-6B9E-DC4B-B36D-D950AAD52A66}"/>
              </a:ext>
            </a:extLst>
          </p:cNvPr>
          <p:cNvSpPr>
            <a:spLocks noGrp="1"/>
          </p:cNvSpPr>
          <p:nvPr>
            <p:ph type="title"/>
          </p:nvPr>
        </p:nvSpPr>
        <p:spPr>
          <a:xfrm>
            <a:off x="457200" y="22398"/>
            <a:ext cx="8229600" cy="1143000"/>
          </a:xfrm>
        </p:spPr>
        <p:txBody>
          <a:bodyPr/>
          <a:lstStyle/>
          <a:p>
            <a:r>
              <a:rPr lang="en-US" dirty="0"/>
              <a:t>Summary of Current Trends</a:t>
            </a:r>
          </a:p>
        </p:txBody>
      </p:sp>
      <p:sp>
        <p:nvSpPr>
          <p:cNvPr id="3" name="Content Placeholder 2">
            <a:extLst>
              <a:ext uri="{FF2B5EF4-FFF2-40B4-BE49-F238E27FC236}">
                <a16:creationId xmlns:a16="http://schemas.microsoft.com/office/drawing/2014/main" id="{9D5C0C40-39B8-9B49-90F2-49434DFBD7A5}"/>
              </a:ext>
            </a:extLst>
          </p:cNvPr>
          <p:cNvSpPr>
            <a:spLocks noGrp="1"/>
          </p:cNvSpPr>
          <p:nvPr>
            <p:ph idx="1"/>
          </p:nvPr>
        </p:nvSpPr>
        <p:spPr>
          <a:xfrm>
            <a:off x="593835" y="1453056"/>
            <a:ext cx="8229600" cy="4525963"/>
          </a:xfrm>
        </p:spPr>
        <p:txBody>
          <a:bodyPr>
            <a:normAutofit/>
          </a:bodyPr>
          <a:lstStyle/>
          <a:p>
            <a:r>
              <a:rPr lang="en-US" dirty="0"/>
              <a:t>Quantification without read alignment (</a:t>
            </a:r>
            <a:r>
              <a:rPr lang="en-US" dirty="0" err="1"/>
              <a:t>pseudalignment</a:t>
            </a:r>
            <a:r>
              <a:rPr lang="en-US" dirty="0"/>
              <a:t> – </a:t>
            </a:r>
            <a:r>
              <a:rPr lang="en-US" dirty="0" err="1"/>
              <a:t>kallisto</a:t>
            </a:r>
            <a:r>
              <a:rPr lang="en-US" dirty="0"/>
              <a:t>, salmon).</a:t>
            </a:r>
          </a:p>
          <a:p>
            <a:endParaRPr lang="en-US" dirty="0"/>
          </a:p>
          <a:p>
            <a:r>
              <a:rPr lang="en-US" dirty="0"/>
              <a:t>Differential expression w/o expression estimation (transcript equivalence classes)</a:t>
            </a:r>
          </a:p>
          <a:p>
            <a:endParaRPr lang="en-US" dirty="0"/>
          </a:p>
          <a:p>
            <a:r>
              <a:rPr lang="en-US" dirty="0"/>
              <a:t>Leverage longer reads (no assembly required?) (</a:t>
            </a:r>
            <a:r>
              <a:rPr lang="en-US" dirty="0" err="1"/>
              <a:t>pacbio</a:t>
            </a:r>
            <a:r>
              <a:rPr lang="en-US" dirty="0"/>
              <a:t>, nanopore)</a:t>
            </a:r>
          </a:p>
          <a:p>
            <a:endParaRPr lang="en-US" dirty="0"/>
          </a:p>
          <a:p>
            <a:pPr marL="0" indent="0">
              <a:buNone/>
            </a:pPr>
            <a:endParaRPr lang="en-US" dirty="0"/>
          </a:p>
        </p:txBody>
      </p:sp>
    </p:spTree>
    <p:extLst>
      <p:ext uri="{BB962C8B-B14F-4D97-AF65-F5344CB8AC3E}">
        <p14:creationId xmlns:p14="http://schemas.microsoft.com/office/powerpoint/2010/main" val="36490830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43" y="-159001"/>
            <a:ext cx="8229600" cy="1143000"/>
          </a:xfrm>
        </p:spPr>
        <p:txBody>
          <a:bodyPr/>
          <a:lstStyle/>
          <a:p>
            <a:r>
              <a:rPr lang="en-US" dirty="0"/>
              <a:t>Acknowledgements</a:t>
            </a:r>
          </a:p>
        </p:txBody>
      </p:sp>
      <p:grpSp>
        <p:nvGrpSpPr>
          <p:cNvPr id="16" name="Group 15"/>
          <p:cNvGrpSpPr/>
          <p:nvPr/>
        </p:nvGrpSpPr>
        <p:grpSpPr>
          <a:xfrm>
            <a:off x="1109207" y="1251479"/>
            <a:ext cx="2250681" cy="3847902"/>
            <a:chOff x="684443" y="1751570"/>
            <a:chExt cx="2250681" cy="3847902"/>
          </a:xfrm>
        </p:grpSpPr>
        <p:sp>
          <p:nvSpPr>
            <p:cNvPr id="10" name="TextBox 9"/>
            <p:cNvSpPr txBox="1"/>
            <p:nvPr/>
          </p:nvSpPr>
          <p:spPr>
            <a:xfrm>
              <a:off x="684443" y="2737150"/>
              <a:ext cx="2250681" cy="2862322"/>
            </a:xfrm>
            <a:prstGeom prst="rect">
              <a:avLst/>
            </a:prstGeom>
            <a:noFill/>
          </p:spPr>
          <p:txBody>
            <a:bodyPr wrap="none" rtlCol="0">
              <a:spAutoFit/>
            </a:bodyPr>
            <a:lstStyle/>
            <a:p>
              <a:pPr fontAlgn="base"/>
              <a:r>
                <a:rPr lang="en-US" b="1" dirty="0">
                  <a:solidFill>
                    <a:srgbClr val="000000"/>
                  </a:solidFill>
                </a:rPr>
                <a:t>Aviv </a:t>
              </a:r>
              <a:r>
                <a:rPr lang="en-US" b="1" dirty="0" err="1">
                  <a:solidFill>
                    <a:srgbClr val="000000"/>
                  </a:solidFill>
                </a:rPr>
                <a:t>Regev</a:t>
              </a:r>
              <a:endParaRPr lang="en-US" b="1" dirty="0">
                <a:solidFill>
                  <a:srgbClr val="000000"/>
                </a:solidFill>
              </a:endParaRPr>
            </a:p>
            <a:p>
              <a:pPr fontAlgn="base"/>
              <a:r>
                <a:rPr lang="en-US" dirty="0">
                  <a:solidFill>
                    <a:srgbClr val="000000"/>
                  </a:solidFill>
                </a:rPr>
                <a:t>* Brian Haas</a:t>
              </a:r>
            </a:p>
            <a:p>
              <a:pPr fontAlgn="base"/>
              <a:r>
                <a:rPr lang="en-US" dirty="0">
                  <a:solidFill>
                    <a:srgbClr val="000000"/>
                  </a:solidFill>
                </a:rPr>
                <a:t>Moran </a:t>
              </a:r>
              <a:r>
                <a:rPr lang="en-US" dirty="0" err="1">
                  <a:solidFill>
                    <a:srgbClr val="000000"/>
                  </a:solidFill>
                </a:rPr>
                <a:t>Yassour</a:t>
              </a:r>
              <a:endParaRPr lang="en-US" dirty="0">
                <a:solidFill>
                  <a:srgbClr val="000000"/>
                </a:solidFill>
              </a:endParaRPr>
            </a:p>
            <a:p>
              <a:pPr fontAlgn="base"/>
              <a:r>
                <a:rPr lang="en-US" dirty="0">
                  <a:solidFill>
                    <a:srgbClr val="000000"/>
                  </a:solidFill>
                </a:rPr>
                <a:t>Manfred </a:t>
              </a:r>
              <a:r>
                <a:rPr lang="en-US" dirty="0" err="1">
                  <a:solidFill>
                    <a:srgbClr val="000000"/>
                  </a:solidFill>
                </a:rPr>
                <a:t>Grabherr</a:t>
              </a:r>
              <a:endParaRPr lang="en-US" dirty="0">
                <a:solidFill>
                  <a:srgbClr val="000000"/>
                </a:solidFill>
              </a:endParaRPr>
            </a:p>
            <a:p>
              <a:pPr fontAlgn="base"/>
              <a:r>
                <a:rPr lang="en-US" dirty="0">
                  <a:solidFill>
                    <a:srgbClr val="000000"/>
                  </a:solidFill>
                </a:rPr>
                <a:t>Tim Tickle</a:t>
              </a:r>
            </a:p>
            <a:p>
              <a:pPr fontAlgn="base"/>
              <a:r>
                <a:rPr lang="en-US" dirty="0" err="1">
                  <a:solidFill>
                    <a:srgbClr val="000000"/>
                  </a:solidFill>
                </a:rPr>
                <a:t>Asma</a:t>
              </a:r>
              <a:r>
                <a:rPr lang="en-US" dirty="0">
                  <a:solidFill>
                    <a:srgbClr val="000000"/>
                  </a:solidFill>
                </a:rPr>
                <a:t> </a:t>
              </a:r>
              <a:r>
                <a:rPr lang="en-US" dirty="0" err="1">
                  <a:solidFill>
                    <a:srgbClr val="000000"/>
                  </a:solidFill>
                </a:rPr>
                <a:t>Bankapur</a:t>
              </a:r>
              <a:endParaRPr lang="en-US" dirty="0">
                <a:solidFill>
                  <a:srgbClr val="000000"/>
                </a:solidFill>
              </a:endParaRPr>
            </a:p>
            <a:p>
              <a:pPr fontAlgn="base"/>
              <a:r>
                <a:rPr lang="en-US" dirty="0">
                  <a:solidFill>
                    <a:srgbClr val="000000"/>
                  </a:solidFill>
                </a:rPr>
                <a:t>Christophe </a:t>
              </a:r>
              <a:r>
                <a:rPr lang="en-US" dirty="0" err="1">
                  <a:solidFill>
                    <a:srgbClr val="000000"/>
                  </a:solidFill>
                </a:rPr>
                <a:t>Georgescu</a:t>
              </a:r>
              <a:endParaRPr lang="en-US" dirty="0">
                <a:solidFill>
                  <a:srgbClr val="000000"/>
                </a:solidFill>
              </a:endParaRPr>
            </a:p>
            <a:p>
              <a:pPr fontAlgn="base"/>
              <a:r>
                <a:rPr lang="en-US" dirty="0" err="1">
                  <a:solidFill>
                    <a:srgbClr val="000000"/>
                  </a:solidFill>
                </a:rPr>
                <a:t>Vrushali</a:t>
              </a:r>
              <a:r>
                <a:rPr lang="en-US" dirty="0">
                  <a:solidFill>
                    <a:srgbClr val="000000"/>
                  </a:solidFill>
                </a:rPr>
                <a:t> </a:t>
              </a:r>
              <a:r>
                <a:rPr lang="en-US" dirty="0" err="1">
                  <a:solidFill>
                    <a:srgbClr val="000000"/>
                  </a:solidFill>
                </a:rPr>
                <a:t>Fangal</a:t>
              </a:r>
              <a:endParaRPr lang="en-US" dirty="0">
                <a:solidFill>
                  <a:srgbClr val="000000"/>
                </a:solidFill>
              </a:endParaRPr>
            </a:p>
            <a:p>
              <a:pPr fontAlgn="base"/>
              <a:r>
                <a:rPr lang="en-US" dirty="0">
                  <a:solidFill>
                    <a:srgbClr val="000000"/>
                  </a:solidFill>
                </a:rPr>
                <a:t>Maxwell Brown</a:t>
              </a:r>
            </a:p>
            <a:p>
              <a:pPr fontAlgn="base"/>
              <a:endParaRPr lang="en-US" dirty="0">
                <a:solidFill>
                  <a:srgbClr val="000000"/>
                </a:solidFill>
              </a:endParaRPr>
            </a:p>
          </p:txBody>
        </p:sp>
        <p:pic>
          <p:nvPicPr>
            <p:cNvPr id="8" name="Picture 7" descr="broad-logo.jpg"/>
            <p:cNvPicPr>
              <a:picLocks noChangeAspect="1"/>
            </p:cNvPicPr>
            <p:nvPr/>
          </p:nvPicPr>
          <p:blipFill>
            <a:blip r:embed="rId3"/>
            <a:stretch>
              <a:fillRect/>
            </a:stretch>
          </p:blipFill>
          <p:spPr>
            <a:xfrm>
              <a:off x="684443" y="1751570"/>
              <a:ext cx="2114464" cy="531082"/>
            </a:xfrm>
            <a:prstGeom prst="rect">
              <a:avLst/>
            </a:prstGeom>
          </p:spPr>
        </p:pic>
      </p:grpSp>
      <p:pic>
        <p:nvPicPr>
          <p:cNvPr id="19" name="Picture 18"/>
          <p:cNvPicPr>
            <a:picLocks noChangeAspect="1"/>
          </p:cNvPicPr>
          <p:nvPr/>
        </p:nvPicPr>
        <p:blipFill>
          <a:blip r:embed="rId4"/>
          <a:stretch>
            <a:fillRect/>
          </a:stretch>
        </p:blipFill>
        <p:spPr>
          <a:xfrm>
            <a:off x="1995905" y="5788021"/>
            <a:ext cx="3048000" cy="660400"/>
          </a:xfrm>
          <a:prstGeom prst="rect">
            <a:avLst/>
          </a:prstGeom>
        </p:spPr>
      </p:pic>
      <p:sp>
        <p:nvSpPr>
          <p:cNvPr id="20" name="TextBox 19"/>
          <p:cNvSpPr txBox="1"/>
          <p:nvPr/>
        </p:nvSpPr>
        <p:spPr>
          <a:xfrm>
            <a:off x="5354938" y="3668220"/>
            <a:ext cx="2872068" cy="923330"/>
          </a:xfrm>
          <a:prstGeom prst="rect">
            <a:avLst/>
          </a:prstGeom>
          <a:noFill/>
        </p:spPr>
        <p:txBody>
          <a:bodyPr wrap="none" rtlCol="0">
            <a:spAutoFit/>
          </a:bodyPr>
          <a:lstStyle/>
          <a:p>
            <a:r>
              <a:rPr lang="en-US" b="1" dirty="0"/>
              <a:t>Salamander Transcriptomics</a:t>
            </a:r>
          </a:p>
          <a:p>
            <a:r>
              <a:rPr lang="en-US" dirty="0">
                <a:solidFill>
                  <a:srgbClr val="000000"/>
                </a:solidFill>
              </a:rPr>
              <a:t>Jessica Whited</a:t>
            </a:r>
          </a:p>
          <a:p>
            <a:r>
              <a:rPr lang="en-US" dirty="0">
                <a:solidFill>
                  <a:srgbClr val="000000"/>
                </a:solidFill>
              </a:rPr>
              <a:t>Nick Leigh</a:t>
            </a:r>
          </a:p>
        </p:txBody>
      </p:sp>
      <p:sp>
        <p:nvSpPr>
          <p:cNvPr id="22" name="TextBox 21"/>
          <p:cNvSpPr txBox="1"/>
          <p:nvPr/>
        </p:nvSpPr>
        <p:spPr>
          <a:xfrm>
            <a:off x="5390169" y="1580759"/>
            <a:ext cx="2603334" cy="1200329"/>
          </a:xfrm>
          <a:prstGeom prst="rect">
            <a:avLst/>
          </a:prstGeom>
          <a:noFill/>
        </p:spPr>
        <p:txBody>
          <a:bodyPr wrap="none" rtlCol="0">
            <a:spAutoFit/>
          </a:bodyPr>
          <a:lstStyle/>
          <a:p>
            <a:r>
              <a:rPr lang="en-US" b="1" dirty="0" err="1"/>
              <a:t>Trinotate</a:t>
            </a:r>
            <a:r>
              <a:rPr lang="en-US" b="1" dirty="0"/>
              <a:t> &amp; </a:t>
            </a:r>
            <a:r>
              <a:rPr lang="en-US" b="1" dirty="0" err="1"/>
              <a:t>TrinoateWeb</a:t>
            </a:r>
            <a:endParaRPr lang="en-US" b="1" dirty="0"/>
          </a:p>
          <a:p>
            <a:r>
              <a:rPr lang="en-US" dirty="0"/>
              <a:t>Brian </a:t>
            </a:r>
            <a:r>
              <a:rPr lang="en-US" dirty="0" err="1"/>
              <a:t>Couger</a:t>
            </a:r>
            <a:endParaRPr lang="en-US" dirty="0"/>
          </a:p>
          <a:p>
            <a:r>
              <a:rPr lang="en-US" dirty="0"/>
              <a:t>Leonardo Gonzalez</a:t>
            </a:r>
          </a:p>
          <a:p>
            <a:endParaRPr lang="en-US" dirty="0"/>
          </a:p>
        </p:txBody>
      </p:sp>
      <p:sp>
        <p:nvSpPr>
          <p:cNvPr id="5" name="TextBox 4"/>
          <p:cNvSpPr txBox="1"/>
          <p:nvPr/>
        </p:nvSpPr>
        <p:spPr>
          <a:xfrm>
            <a:off x="493433" y="1884610"/>
            <a:ext cx="3944484" cy="369332"/>
          </a:xfrm>
          <a:prstGeom prst="rect">
            <a:avLst/>
          </a:prstGeom>
          <a:noFill/>
        </p:spPr>
        <p:txBody>
          <a:bodyPr wrap="none" rtlCol="0">
            <a:spAutoFit/>
          </a:bodyPr>
          <a:lstStyle/>
          <a:p>
            <a:r>
              <a:rPr lang="en-US" dirty="0"/>
              <a:t>Current and Former Trinity Contributors</a:t>
            </a:r>
          </a:p>
        </p:txBody>
      </p:sp>
      <p:sp>
        <p:nvSpPr>
          <p:cNvPr id="6" name="TextBox 5"/>
          <p:cNvSpPr txBox="1"/>
          <p:nvPr/>
        </p:nvSpPr>
        <p:spPr>
          <a:xfrm>
            <a:off x="3310538" y="5228578"/>
            <a:ext cx="2044400" cy="369332"/>
          </a:xfrm>
          <a:prstGeom prst="rect">
            <a:avLst/>
          </a:prstGeom>
          <a:noFill/>
        </p:spPr>
        <p:txBody>
          <a:bodyPr wrap="none" rtlCol="0">
            <a:spAutoFit/>
          </a:bodyPr>
          <a:lstStyle/>
          <a:p>
            <a:r>
              <a:rPr lang="en-US" dirty="0"/>
              <a:t>Trinity is funded by:</a:t>
            </a:r>
          </a:p>
        </p:txBody>
      </p:sp>
      <p:pic>
        <p:nvPicPr>
          <p:cNvPr id="11" name="Picture 10"/>
          <p:cNvPicPr>
            <a:picLocks noChangeAspect="1"/>
          </p:cNvPicPr>
          <p:nvPr/>
        </p:nvPicPr>
        <p:blipFill>
          <a:blip r:embed="rId5"/>
          <a:stretch>
            <a:fillRect/>
          </a:stretch>
        </p:blipFill>
        <p:spPr>
          <a:xfrm>
            <a:off x="5324861" y="5724337"/>
            <a:ext cx="1767826" cy="779308"/>
          </a:xfrm>
          <a:prstGeom prst="rect">
            <a:avLst/>
          </a:prstGeom>
        </p:spPr>
      </p:pic>
      <p:pic>
        <p:nvPicPr>
          <p:cNvPr id="4" name="Picture 3">
            <a:extLst>
              <a:ext uri="{FF2B5EF4-FFF2-40B4-BE49-F238E27FC236}">
                <a16:creationId xmlns:a16="http://schemas.microsoft.com/office/drawing/2014/main" id="{0BB728E7-748C-9044-A2E8-0C65FC66C20C}"/>
              </a:ext>
            </a:extLst>
          </p:cNvPr>
          <p:cNvPicPr>
            <a:picLocks noChangeAspect="1"/>
          </p:cNvPicPr>
          <p:nvPr/>
        </p:nvPicPr>
        <p:blipFill>
          <a:blip r:embed="rId6"/>
          <a:stretch>
            <a:fillRect/>
          </a:stretch>
        </p:blipFill>
        <p:spPr>
          <a:xfrm>
            <a:off x="5240565" y="2913689"/>
            <a:ext cx="3100814" cy="754531"/>
          </a:xfrm>
          <a:prstGeom prst="rect">
            <a:avLst/>
          </a:prstGeom>
        </p:spPr>
      </p:pic>
    </p:spTree>
    <p:extLst>
      <p:ext uri="{BB962C8B-B14F-4D97-AF65-F5344CB8AC3E}">
        <p14:creationId xmlns:p14="http://schemas.microsoft.com/office/powerpoint/2010/main" val="19883755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192" y="217100"/>
            <a:ext cx="8229600" cy="1143000"/>
          </a:xfrm>
        </p:spPr>
        <p:txBody>
          <a:bodyPr/>
          <a:lstStyle/>
          <a:p>
            <a:r>
              <a:rPr lang="en-US" dirty="0" err="1"/>
              <a:t>Transcriptomics</a:t>
            </a:r>
            <a:r>
              <a:rPr lang="en-US" dirty="0"/>
              <a:t> Lab</a:t>
            </a:r>
          </a:p>
        </p:txBody>
      </p:sp>
      <p:sp>
        <p:nvSpPr>
          <p:cNvPr id="4" name="TextBox 3"/>
          <p:cNvSpPr txBox="1"/>
          <p:nvPr/>
        </p:nvSpPr>
        <p:spPr>
          <a:xfrm>
            <a:off x="993951" y="2001832"/>
            <a:ext cx="6945193" cy="369332"/>
          </a:xfrm>
          <a:prstGeom prst="rect">
            <a:avLst/>
          </a:prstGeom>
          <a:noFill/>
        </p:spPr>
        <p:txBody>
          <a:bodyPr wrap="none" rtlCol="0">
            <a:spAutoFit/>
          </a:bodyPr>
          <a:lstStyle/>
          <a:p>
            <a:r>
              <a:rPr lang="en-US" dirty="0">
                <a:hlinkClick r:id="rId2"/>
              </a:rPr>
              <a:t>https://</a:t>
            </a:r>
            <a:r>
              <a:rPr lang="en-US" dirty="0" err="1">
                <a:hlinkClick r:id="rId2"/>
              </a:rPr>
              <a:t>github.com</a:t>
            </a:r>
            <a:r>
              <a:rPr lang="en-US" dirty="0">
                <a:hlinkClick r:id="rId2"/>
              </a:rPr>
              <a:t>/</a:t>
            </a:r>
            <a:r>
              <a:rPr lang="en-US" dirty="0" err="1">
                <a:hlinkClick r:id="rId2"/>
              </a:rPr>
              <a:t>trinityrnaseq</a:t>
            </a:r>
            <a:r>
              <a:rPr lang="en-US" dirty="0">
                <a:hlinkClick r:id="rId2"/>
              </a:rPr>
              <a:t>/KrumlovTrinityWorkshopJan2018/wiki</a:t>
            </a:r>
            <a:endParaRPr lang="en-US" dirty="0"/>
          </a:p>
        </p:txBody>
      </p:sp>
      <p:pic>
        <p:nvPicPr>
          <p:cNvPr id="5" name="Picture 4" descr="Screen Shot 2018-01-16 at 2.0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01117"/>
            <a:ext cx="8136592" cy="4395366"/>
          </a:xfrm>
          <a:prstGeom prst="rect">
            <a:avLst/>
          </a:prstGeom>
        </p:spPr>
      </p:pic>
      <p:sp>
        <p:nvSpPr>
          <p:cNvPr id="6" name="TextBox 5"/>
          <p:cNvSpPr txBox="1"/>
          <p:nvPr/>
        </p:nvSpPr>
        <p:spPr>
          <a:xfrm>
            <a:off x="2488431" y="1296762"/>
            <a:ext cx="3731086" cy="369332"/>
          </a:xfrm>
          <a:prstGeom prst="rect">
            <a:avLst/>
          </a:prstGeom>
          <a:noFill/>
        </p:spPr>
        <p:txBody>
          <a:bodyPr wrap="none" rtlCol="0">
            <a:spAutoFit/>
          </a:bodyPr>
          <a:lstStyle/>
          <a:p>
            <a:r>
              <a:rPr lang="en-US" dirty="0">
                <a:solidFill>
                  <a:srgbClr val="FF0000"/>
                </a:solidFill>
              </a:rPr>
              <a:t>(</a:t>
            </a:r>
            <a:r>
              <a:rPr lang="en-US" dirty="0" err="1">
                <a:solidFill>
                  <a:srgbClr val="FF0000"/>
                </a:solidFill>
              </a:rPr>
              <a:t>Krumlov</a:t>
            </a:r>
            <a:r>
              <a:rPr lang="en-US" dirty="0">
                <a:solidFill>
                  <a:srgbClr val="FF0000"/>
                </a:solidFill>
              </a:rPr>
              <a:t> Prelate, 2-5pm and 7-10pm)</a:t>
            </a:r>
          </a:p>
        </p:txBody>
      </p:sp>
    </p:spTree>
    <p:extLst>
      <p:ext uri="{BB962C8B-B14F-4D97-AF65-F5344CB8AC3E}">
        <p14:creationId xmlns:p14="http://schemas.microsoft.com/office/powerpoint/2010/main" val="25701071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960"/>
            <a:ext cx="8229600" cy="1143000"/>
          </a:xfrm>
        </p:spPr>
        <p:txBody>
          <a:bodyPr/>
          <a:lstStyle/>
          <a:p>
            <a:r>
              <a:rPr lang="en-US" dirty="0"/>
              <a:t>Trinity Treasure Hunt!!!  </a:t>
            </a:r>
            <a:r>
              <a:rPr lang="en-US" dirty="0">
                <a:sym typeface="Wingdings"/>
              </a:rPr>
              <a:t></a:t>
            </a:r>
            <a:endParaRPr lang="en-US" dirty="0"/>
          </a:p>
        </p:txBody>
      </p:sp>
      <p:grpSp>
        <p:nvGrpSpPr>
          <p:cNvPr id="6" name="Group 5"/>
          <p:cNvGrpSpPr/>
          <p:nvPr/>
        </p:nvGrpSpPr>
        <p:grpSpPr>
          <a:xfrm>
            <a:off x="1443878" y="1017264"/>
            <a:ext cx="6411091" cy="4802130"/>
            <a:chOff x="1443878" y="1403832"/>
            <a:chExt cx="6411091" cy="4802130"/>
          </a:xfrm>
        </p:grpSpPr>
        <p:pic>
          <p:nvPicPr>
            <p:cNvPr id="4" name="Picture 3"/>
            <p:cNvPicPr>
              <a:picLocks noChangeAspect="1"/>
            </p:cNvPicPr>
            <p:nvPr/>
          </p:nvPicPr>
          <p:blipFill>
            <a:blip r:embed="rId2"/>
            <a:stretch>
              <a:fillRect/>
            </a:stretch>
          </p:blipFill>
          <p:spPr>
            <a:xfrm>
              <a:off x="1443878" y="1403832"/>
              <a:ext cx="6411091" cy="4802130"/>
            </a:xfrm>
            <a:prstGeom prst="rect">
              <a:avLst/>
            </a:prstGeom>
          </p:spPr>
        </p:pic>
        <p:pic>
          <p:nvPicPr>
            <p:cNvPr id="5" name="Picture 4"/>
            <p:cNvPicPr>
              <a:picLocks noChangeAspect="1"/>
            </p:cNvPicPr>
            <p:nvPr/>
          </p:nvPicPr>
          <p:blipFill>
            <a:blip r:embed="rId3"/>
            <a:stretch>
              <a:fillRect/>
            </a:stretch>
          </p:blipFill>
          <p:spPr>
            <a:xfrm>
              <a:off x="3744586" y="1855020"/>
              <a:ext cx="2210147" cy="1458358"/>
            </a:xfrm>
            <a:prstGeom prst="rect">
              <a:avLst/>
            </a:prstGeom>
          </p:spPr>
        </p:pic>
      </p:grpSp>
      <p:sp>
        <p:nvSpPr>
          <p:cNvPr id="7" name="TextBox 6"/>
          <p:cNvSpPr txBox="1"/>
          <p:nvPr/>
        </p:nvSpPr>
        <p:spPr>
          <a:xfrm>
            <a:off x="1110212" y="6019300"/>
            <a:ext cx="6869000" cy="369332"/>
          </a:xfrm>
          <a:prstGeom prst="rect">
            <a:avLst/>
          </a:prstGeom>
          <a:noFill/>
        </p:spPr>
        <p:txBody>
          <a:bodyPr wrap="none" rtlCol="0">
            <a:spAutoFit/>
          </a:bodyPr>
          <a:lstStyle/>
          <a:p>
            <a:r>
              <a:rPr lang="en-US" dirty="0"/>
              <a:t>Will provide link to the challenge via slack – stay tuned, will start ~ 8pm</a:t>
            </a:r>
          </a:p>
        </p:txBody>
      </p:sp>
      <p:sp>
        <p:nvSpPr>
          <p:cNvPr id="8" name="TextBox 7"/>
          <p:cNvSpPr txBox="1"/>
          <p:nvPr/>
        </p:nvSpPr>
        <p:spPr>
          <a:xfrm>
            <a:off x="2692783" y="6388632"/>
            <a:ext cx="3523508" cy="369332"/>
          </a:xfrm>
          <a:prstGeom prst="rect">
            <a:avLst/>
          </a:prstGeom>
          <a:noFill/>
        </p:spPr>
        <p:txBody>
          <a:bodyPr wrap="none" rtlCol="0">
            <a:spAutoFit/>
          </a:bodyPr>
          <a:lstStyle/>
          <a:p>
            <a:r>
              <a:rPr lang="en-US" dirty="0">
                <a:solidFill>
                  <a:srgbClr val="FF0000"/>
                </a:solidFill>
              </a:rPr>
              <a:t>Slack channel:   #</a:t>
            </a:r>
            <a:r>
              <a:rPr lang="en-US" dirty="0" err="1">
                <a:solidFill>
                  <a:srgbClr val="FF0000"/>
                </a:solidFill>
              </a:rPr>
              <a:t>transcriptomicslab</a:t>
            </a:r>
            <a:endParaRPr lang="en-US" dirty="0">
              <a:solidFill>
                <a:srgbClr val="FF0000"/>
              </a:solidFill>
            </a:endParaRPr>
          </a:p>
        </p:txBody>
      </p:sp>
      <p:sp>
        <p:nvSpPr>
          <p:cNvPr id="3" name="TextBox 2">
            <a:extLst>
              <a:ext uri="{FF2B5EF4-FFF2-40B4-BE49-F238E27FC236}">
                <a16:creationId xmlns:a16="http://schemas.microsoft.com/office/drawing/2014/main" id="{3EE2CA56-6F3D-1E45-AC3F-6837ADB43E64}"/>
              </a:ext>
            </a:extLst>
          </p:cNvPr>
          <p:cNvSpPr txBox="1"/>
          <p:nvPr/>
        </p:nvSpPr>
        <p:spPr>
          <a:xfrm rot="20094582">
            <a:off x="4624036" y="3563749"/>
            <a:ext cx="1136337" cy="1169551"/>
          </a:xfrm>
          <a:prstGeom prst="rect">
            <a:avLst/>
          </a:prstGeom>
          <a:noFill/>
        </p:spPr>
        <p:txBody>
          <a:bodyPr wrap="none" rtlCol="0">
            <a:spAutoFit/>
          </a:bodyPr>
          <a:lstStyle/>
          <a:p>
            <a:r>
              <a:rPr lang="en-US" sz="1400" b="1" dirty="0">
                <a:solidFill>
                  <a:srgbClr val="F69F22"/>
                </a:solidFill>
              </a:rPr>
              <a:t>Three prizes:</a:t>
            </a:r>
          </a:p>
          <a:p>
            <a:r>
              <a:rPr lang="en-US" sz="1400" b="1" dirty="0">
                <a:solidFill>
                  <a:srgbClr val="F69F22"/>
                </a:solidFill>
              </a:rPr>
              <a:t>1</a:t>
            </a:r>
            <a:r>
              <a:rPr lang="en-US" sz="1400" b="1" baseline="30000" dirty="0">
                <a:solidFill>
                  <a:srgbClr val="F69F22"/>
                </a:solidFill>
              </a:rPr>
              <a:t>st</a:t>
            </a:r>
            <a:endParaRPr lang="en-US" sz="1400" b="1" dirty="0">
              <a:solidFill>
                <a:srgbClr val="F69F22"/>
              </a:solidFill>
            </a:endParaRPr>
          </a:p>
          <a:p>
            <a:r>
              <a:rPr lang="en-US" sz="1400" b="1" dirty="0">
                <a:solidFill>
                  <a:srgbClr val="F69F22"/>
                </a:solidFill>
              </a:rPr>
              <a:t>2</a:t>
            </a:r>
            <a:r>
              <a:rPr lang="en-US" sz="1400" b="1" baseline="30000" dirty="0">
                <a:solidFill>
                  <a:srgbClr val="F69F22"/>
                </a:solidFill>
              </a:rPr>
              <a:t>nd</a:t>
            </a:r>
            <a:endParaRPr lang="en-US" sz="1400" b="1" dirty="0">
              <a:solidFill>
                <a:srgbClr val="F69F22"/>
              </a:solidFill>
            </a:endParaRPr>
          </a:p>
          <a:p>
            <a:r>
              <a:rPr lang="en-US" sz="1400" b="1" dirty="0">
                <a:solidFill>
                  <a:srgbClr val="F69F22"/>
                </a:solidFill>
              </a:rPr>
              <a:t>3</a:t>
            </a:r>
            <a:r>
              <a:rPr lang="en-US" sz="1400" b="1" baseline="30000" dirty="0">
                <a:solidFill>
                  <a:srgbClr val="F69F22"/>
                </a:solidFill>
              </a:rPr>
              <a:t>rd</a:t>
            </a:r>
            <a:endParaRPr lang="en-US" sz="1400" b="1" dirty="0">
              <a:solidFill>
                <a:srgbClr val="F69F22"/>
              </a:solidFill>
            </a:endParaRPr>
          </a:p>
          <a:p>
            <a:endParaRPr lang="en-US" sz="1400" b="1" dirty="0">
              <a:solidFill>
                <a:srgbClr val="F69F22"/>
              </a:solidFill>
            </a:endParaRPr>
          </a:p>
        </p:txBody>
      </p:sp>
    </p:spTree>
    <p:extLst>
      <p:ext uri="{BB962C8B-B14F-4D97-AF65-F5344CB8AC3E}">
        <p14:creationId xmlns:p14="http://schemas.microsoft.com/office/powerpoint/2010/main" val="823240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0"/>
            <a:ext cx="4523836" cy="2297297"/>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675454-4DA9-944E-8D27-0DD63DCF575B}"/>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440703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reeform 3"/>
          <p:cNvSpPr/>
          <p:nvPr/>
        </p:nvSpPr>
        <p:spPr>
          <a:xfrm>
            <a:off x="3767485" y="1569580"/>
            <a:ext cx="4523836" cy="2468525"/>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p:cNvPicPr>
            <a:picLocks noChangeAspect="1"/>
          </p:cNvPicPr>
          <p:nvPr/>
        </p:nvPicPr>
        <p:blipFill rotWithShape="1">
          <a:blip r:embed="rId6"/>
          <a:srcRect l="26675" t="3379" r="27441" b="-3379"/>
          <a:stretch/>
        </p:blipFill>
        <p:spPr>
          <a:xfrm>
            <a:off x="3809875" y="4545694"/>
            <a:ext cx="971184" cy="1414024"/>
          </a:xfrm>
          <a:prstGeom prst="rect">
            <a:avLst/>
          </a:prstGeom>
        </p:spPr>
      </p:pic>
      <p:sp>
        <p:nvSpPr>
          <p:cNvPr id="11" name="TextBox 10">
            <a:extLst>
              <a:ext uri="{FF2B5EF4-FFF2-40B4-BE49-F238E27FC236}">
                <a16:creationId xmlns:a16="http://schemas.microsoft.com/office/drawing/2014/main" id="{CE313602-7FB5-A641-8AB0-6B08C59A4037}"/>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68485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91975DE-27FF-9241-99A4-0D43D6A6B47B}"/>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8030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51C935-913C-D044-A7C8-EB1741B3F23C}"/>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
        <p:nvSpPr>
          <p:cNvPr id="2" name="Rectangle 1">
            <a:extLst>
              <a:ext uri="{FF2B5EF4-FFF2-40B4-BE49-F238E27FC236}">
                <a16:creationId xmlns:a16="http://schemas.microsoft.com/office/drawing/2014/main" id="{871D44BA-C10E-A344-BBA3-AEF282F69BC7}"/>
              </a:ext>
            </a:extLst>
          </p:cNvPr>
          <p:cNvSpPr/>
          <p:nvPr/>
        </p:nvSpPr>
        <p:spPr>
          <a:xfrm>
            <a:off x="6691745" y="3135086"/>
            <a:ext cx="1460665" cy="1145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2851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43EAB4-B5EF-8D45-86A5-031E7E390BE6}"/>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
        <p:nvSpPr>
          <p:cNvPr id="9" name="Rectangle 8">
            <a:extLst>
              <a:ext uri="{FF2B5EF4-FFF2-40B4-BE49-F238E27FC236}">
                <a16:creationId xmlns:a16="http://schemas.microsoft.com/office/drawing/2014/main" id="{AAA5330E-AB65-2747-8792-F4359195145B}"/>
              </a:ext>
            </a:extLst>
          </p:cNvPr>
          <p:cNvSpPr/>
          <p:nvPr/>
        </p:nvSpPr>
        <p:spPr>
          <a:xfrm>
            <a:off x="6691745" y="3135087"/>
            <a:ext cx="1460665" cy="1056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25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4"/>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Tree>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9F65C2-852B-D349-B2BF-1511E185A0E8}"/>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
        <p:nvSpPr>
          <p:cNvPr id="7" name="Rectangle 6">
            <a:extLst>
              <a:ext uri="{FF2B5EF4-FFF2-40B4-BE49-F238E27FC236}">
                <a16:creationId xmlns:a16="http://schemas.microsoft.com/office/drawing/2014/main" id="{392F7897-9F26-1149-B45C-55D94EAB7F19}"/>
              </a:ext>
            </a:extLst>
          </p:cNvPr>
          <p:cNvSpPr/>
          <p:nvPr/>
        </p:nvSpPr>
        <p:spPr>
          <a:xfrm>
            <a:off x="6691745" y="3135087"/>
            <a:ext cx="1460665" cy="1056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5379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sp>
        <p:nvSpPr>
          <p:cNvPr id="2" name="Freeform 1"/>
          <p:cNvSpPr/>
          <p:nvPr/>
        </p:nvSpPr>
        <p:spPr>
          <a:xfrm>
            <a:off x="1369995" y="2397179"/>
            <a:ext cx="6607369" cy="4223600"/>
          </a:xfrm>
          <a:custGeom>
            <a:avLst/>
            <a:gdLst>
              <a:gd name="connsiteX0" fmla="*/ 4381128 w 6607369"/>
              <a:gd name="connsiteY0" fmla="*/ 0 h 4223600"/>
              <a:gd name="connsiteX1" fmla="*/ 1241557 w 6607369"/>
              <a:gd name="connsiteY1" fmla="*/ 28538 h 4223600"/>
              <a:gd name="connsiteX2" fmla="*/ 0 w 6607369"/>
              <a:gd name="connsiteY2" fmla="*/ 556488 h 4223600"/>
              <a:gd name="connsiteX3" fmla="*/ 71353 w 6607369"/>
              <a:gd name="connsiteY3" fmla="*/ 4223600 h 4223600"/>
              <a:gd name="connsiteX4" fmla="*/ 6607369 w 6607369"/>
              <a:gd name="connsiteY4" fmla="*/ 4223600 h 4223600"/>
              <a:gd name="connsiteX5" fmla="*/ 6464661 w 6607369"/>
              <a:gd name="connsiteY5" fmla="*/ 770521 h 4223600"/>
              <a:gd name="connsiteX6" fmla="*/ 4381128 w 6607369"/>
              <a:gd name="connsiteY6" fmla="*/ 613563 h 4223600"/>
              <a:gd name="connsiteX7" fmla="*/ 4366857 w 6607369"/>
              <a:gd name="connsiteY7" fmla="*/ 57075 h 42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7369" h="4223600">
                <a:moveTo>
                  <a:pt x="4381128" y="0"/>
                </a:moveTo>
                <a:lnTo>
                  <a:pt x="1241557" y="28538"/>
                </a:lnTo>
                <a:lnTo>
                  <a:pt x="0" y="556488"/>
                </a:lnTo>
                <a:lnTo>
                  <a:pt x="71353" y="4223600"/>
                </a:lnTo>
                <a:lnTo>
                  <a:pt x="6607369" y="4223600"/>
                </a:lnTo>
                <a:lnTo>
                  <a:pt x="6464661" y="770521"/>
                </a:lnTo>
                <a:lnTo>
                  <a:pt x="4381128" y="613563"/>
                </a:lnTo>
                <a:lnTo>
                  <a:pt x="4366857" y="57075"/>
                </a:lnTo>
              </a:path>
            </a:pathLst>
          </a:custGeom>
          <a:solidFill>
            <a:srgbClr val="FFFFFF"/>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4148413-A26D-984B-88C9-EE08A1113EDD}"/>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124966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sp>
        <p:nvSpPr>
          <p:cNvPr id="2" name="Freeform 1"/>
          <p:cNvSpPr/>
          <p:nvPr/>
        </p:nvSpPr>
        <p:spPr>
          <a:xfrm>
            <a:off x="1412807" y="2411448"/>
            <a:ext cx="6293412" cy="4280676"/>
          </a:xfrm>
          <a:custGeom>
            <a:avLst/>
            <a:gdLst>
              <a:gd name="connsiteX0" fmla="*/ 2697177 w 6293412"/>
              <a:gd name="connsiteY0" fmla="*/ 0 h 4280676"/>
              <a:gd name="connsiteX1" fmla="*/ 2697177 w 6293412"/>
              <a:gd name="connsiteY1" fmla="*/ 1241396 h 4280676"/>
              <a:gd name="connsiteX2" fmla="*/ 2340407 w 6293412"/>
              <a:gd name="connsiteY2" fmla="*/ 1512505 h 4280676"/>
              <a:gd name="connsiteX3" fmla="*/ 3239466 w 6293412"/>
              <a:gd name="connsiteY3" fmla="*/ 1512505 h 4280676"/>
              <a:gd name="connsiteX4" fmla="*/ 3225195 w 6293412"/>
              <a:gd name="connsiteY4" fmla="*/ 2682557 h 4280676"/>
              <a:gd name="connsiteX5" fmla="*/ 0 w 6293412"/>
              <a:gd name="connsiteY5" fmla="*/ 2696826 h 4280676"/>
              <a:gd name="connsiteX6" fmla="*/ 342499 w 6293412"/>
              <a:gd name="connsiteY6" fmla="*/ 4280676 h 4280676"/>
              <a:gd name="connsiteX7" fmla="*/ 6293412 w 6293412"/>
              <a:gd name="connsiteY7" fmla="*/ 4209331 h 4280676"/>
              <a:gd name="connsiteX8" fmla="*/ 6236329 w 6293412"/>
              <a:gd name="connsiteY8" fmla="*/ 627832 h 4280676"/>
              <a:gd name="connsiteX9" fmla="*/ 4309774 w 6293412"/>
              <a:gd name="connsiteY9" fmla="*/ 627832 h 4280676"/>
              <a:gd name="connsiteX10" fmla="*/ 4167067 w 6293412"/>
              <a:gd name="connsiteY10" fmla="*/ 0 h 4280676"/>
              <a:gd name="connsiteX11" fmla="*/ 2697177 w 6293412"/>
              <a:gd name="connsiteY11" fmla="*/ 0 h 42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3412" h="4280676">
                <a:moveTo>
                  <a:pt x="2697177" y="0"/>
                </a:moveTo>
                <a:lnTo>
                  <a:pt x="2697177" y="1241396"/>
                </a:lnTo>
                <a:lnTo>
                  <a:pt x="2340407" y="1512505"/>
                </a:lnTo>
                <a:lnTo>
                  <a:pt x="3239466" y="1512505"/>
                </a:lnTo>
                <a:lnTo>
                  <a:pt x="3225195" y="2682557"/>
                </a:lnTo>
                <a:lnTo>
                  <a:pt x="0" y="2696826"/>
                </a:lnTo>
                <a:lnTo>
                  <a:pt x="342499" y="4280676"/>
                </a:lnTo>
                <a:lnTo>
                  <a:pt x="6293412" y="4209331"/>
                </a:lnTo>
                <a:lnTo>
                  <a:pt x="6236329" y="627832"/>
                </a:lnTo>
                <a:lnTo>
                  <a:pt x="4309774" y="627832"/>
                </a:lnTo>
                <a:lnTo>
                  <a:pt x="4167067" y="0"/>
                </a:lnTo>
                <a:lnTo>
                  <a:pt x="269717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D9F1740-5C8C-F84F-987D-29289CB7FF32}"/>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134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reeform 1"/>
          <p:cNvSpPr/>
          <p:nvPr/>
        </p:nvSpPr>
        <p:spPr>
          <a:xfrm>
            <a:off x="4644758" y="2386925"/>
            <a:ext cx="3386558" cy="4033080"/>
          </a:xfrm>
          <a:custGeom>
            <a:avLst/>
            <a:gdLst>
              <a:gd name="connsiteX0" fmla="*/ 0 w 3386558"/>
              <a:gd name="connsiteY0" fmla="*/ 0 h 4033080"/>
              <a:gd name="connsiteX1" fmla="*/ 1081817 w 3386558"/>
              <a:gd name="connsiteY1" fmla="*/ 0 h 4033080"/>
              <a:gd name="connsiteX2" fmla="*/ 1128853 w 3386558"/>
              <a:gd name="connsiteY2" fmla="*/ 740770 h 4033080"/>
              <a:gd name="connsiteX3" fmla="*/ 3386558 w 3386558"/>
              <a:gd name="connsiteY3" fmla="*/ 1234616 h 4033080"/>
              <a:gd name="connsiteX4" fmla="*/ 3221934 w 3386558"/>
              <a:gd name="connsiteY4" fmla="*/ 4009564 h 4033080"/>
              <a:gd name="connsiteX5" fmla="*/ 0 w 3386558"/>
              <a:gd name="connsiteY5" fmla="*/ 4033080 h 4033080"/>
              <a:gd name="connsiteX6" fmla="*/ 0 w 3386558"/>
              <a:gd name="connsiteY6" fmla="*/ 0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6558" h="4033080">
                <a:moveTo>
                  <a:pt x="0" y="0"/>
                </a:moveTo>
                <a:lnTo>
                  <a:pt x="1081817" y="0"/>
                </a:lnTo>
                <a:lnTo>
                  <a:pt x="1128853" y="740770"/>
                </a:lnTo>
                <a:lnTo>
                  <a:pt x="3386558" y="1234616"/>
                </a:lnTo>
                <a:lnTo>
                  <a:pt x="3221934" y="4009564"/>
                </a:lnTo>
                <a:lnTo>
                  <a:pt x="0" y="4033080"/>
                </a:lnTo>
                <a:cubicBezTo>
                  <a:pt x="3920" y="2692639"/>
                  <a:pt x="7839" y="1352199"/>
                  <a:pt x="0"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6B7BB8-5E26-4B49-B618-D690DC58BF4C}"/>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79463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reeform 1"/>
          <p:cNvSpPr/>
          <p:nvPr/>
        </p:nvSpPr>
        <p:spPr>
          <a:xfrm>
            <a:off x="4644758" y="2398683"/>
            <a:ext cx="3033791" cy="4021322"/>
          </a:xfrm>
          <a:custGeom>
            <a:avLst/>
            <a:gdLst>
              <a:gd name="connsiteX0" fmla="*/ 552667 w 3033791"/>
              <a:gd name="connsiteY0" fmla="*/ 0 h 4021322"/>
              <a:gd name="connsiteX1" fmla="*/ 599703 w 3033791"/>
              <a:gd name="connsiteY1" fmla="*/ 1140551 h 4021322"/>
              <a:gd name="connsiteX2" fmla="*/ 846640 w 3033791"/>
              <a:gd name="connsiteY2" fmla="*/ 1540331 h 4021322"/>
              <a:gd name="connsiteX3" fmla="*/ 47036 w 3033791"/>
              <a:gd name="connsiteY3" fmla="*/ 1505057 h 4021322"/>
              <a:gd name="connsiteX4" fmla="*/ 47036 w 3033791"/>
              <a:gd name="connsiteY4" fmla="*/ 2704398 h 4021322"/>
              <a:gd name="connsiteX5" fmla="*/ 1411066 w 3033791"/>
              <a:gd name="connsiteY5" fmla="*/ 2669124 h 4021322"/>
              <a:gd name="connsiteX6" fmla="*/ 3033791 w 3033791"/>
              <a:gd name="connsiteY6" fmla="*/ 2692640 h 4021322"/>
              <a:gd name="connsiteX7" fmla="*/ 3010274 w 3033791"/>
              <a:gd name="connsiteY7" fmla="*/ 4021322 h 4021322"/>
              <a:gd name="connsiteX8" fmla="*/ 0 w 3033791"/>
              <a:gd name="connsiteY8" fmla="*/ 3997806 h 4021322"/>
              <a:gd name="connsiteX9" fmla="*/ 11759 w 3033791"/>
              <a:gd name="connsiteY9" fmla="*/ 11759 h 4021322"/>
              <a:gd name="connsiteX10" fmla="*/ 552667 w 3033791"/>
              <a:gd name="connsiteY10" fmla="*/ 0 h 402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3791" h="4021322">
                <a:moveTo>
                  <a:pt x="552667" y="0"/>
                </a:moveTo>
                <a:lnTo>
                  <a:pt x="599703" y="1140551"/>
                </a:lnTo>
                <a:lnTo>
                  <a:pt x="846640" y="1540331"/>
                </a:lnTo>
                <a:lnTo>
                  <a:pt x="47036" y="1505057"/>
                </a:lnTo>
                <a:lnTo>
                  <a:pt x="47036" y="2704398"/>
                </a:lnTo>
                <a:lnTo>
                  <a:pt x="1411066" y="2669124"/>
                </a:lnTo>
                <a:lnTo>
                  <a:pt x="3033791" y="2692640"/>
                </a:lnTo>
                <a:lnTo>
                  <a:pt x="3010274" y="4021322"/>
                </a:lnTo>
                <a:lnTo>
                  <a:pt x="0" y="3997806"/>
                </a:lnTo>
                <a:cubicBezTo>
                  <a:pt x="3920" y="2669124"/>
                  <a:pt x="7839" y="1340441"/>
                  <a:pt x="11759" y="11759"/>
                </a:cubicBezTo>
                <a:lnTo>
                  <a:pt x="55266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F607D8-D505-3542-82BD-66DCD5A0F530}"/>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2454629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5F970-721D-3F4A-9E4D-CE7B28832168}"/>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525913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2. Transcript Reconstruction Methods</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401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509183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2077171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928352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2214402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46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3174190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365381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48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880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1972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231030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
        <p:nvSpPr>
          <p:cNvPr id="4" name="Rectangle 3"/>
          <p:cNvSpPr/>
          <p:nvPr/>
        </p:nvSpPr>
        <p:spPr>
          <a:xfrm>
            <a:off x="176383" y="2410441"/>
            <a:ext cx="8854438" cy="3233520"/>
          </a:xfrm>
          <a:prstGeom prst="rect">
            <a:avLst/>
          </a:prstGeom>
          <a:gradFill flip="none" rotWithShape="1">
            <a:gsLst>
              <a:gs pos="0">
                <a:schemeClr val="accent1">
                  <a:tint val="100000"/>
                  <a:shade val="100000"/>
                  <a:satMod val="130000"/>
                  <a:alpha val="86000"/>
                </a:schemeClr>
              </a:gs>
              <a:gs pos="100000">
                <a:schemeClr val="accent1">
                  <a:tint val="50000"/>
                  <a:shade val="100000"/>
                  <a:satMod val="350000"/>
                  <a:alpha val="8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t>How does it work?</a:t>
            </a:r>
          </a:p>
        </p:txBody>
      </p:sp>
    </p:spTree>
    <p:extLst>
      <p:ext uri="{BB962C8B-B14F-4D97-AF65-F5344CB8AC3E}">
        <p14:creationId xmlns:p14="http://schemas.microsoft.com/office/powerpoint/2010/main" val="3042944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61981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321013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605603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166845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977153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1269538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989791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7031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242965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205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69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solidFill>
                  <a:schemeClr val="bg1"/>
                </a:solidFill>
              </a:rPr>
              <a:t>From https://</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extLst>
      <p:ext uri="{BB962C8B-B14F-4D97-AF65-F5344CB8AC3E}">
        <p14:creationId xmlns:p14="http://schemas.microsoft.com/office/powerpoint/2010/main" val="348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688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123548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2911286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1657913"/>
            <a:ext cx="8573681" cy="461665"/>
          </a:xfrm>
          <a:prstGeom prst="rect">
            <a:avLst/>
          </a:prstGeom>
          <a:noFill/>
        </p:spPr>
        <p:txBody>
          <a:bodyPr wrap="none" rtlCol="0">
            <a:spAutoFit/>
          </a:bodyPr>
          <a:lstStyle/>
          <a:p>
            <a:r>
              <a:rPr lang="en-US" sz="2400" dirty="0"/>
              <a:t>What if you don’t have a high quality reference genome sequence?</a:t>
            </a:r>
          </a:p>
        </p:txBody>
      </p:sp>
      <p:sp>
        <p:nvSpPr>
          <p:cNvPr id="2" name="TextBox 1"/>
          <p:cNvSpPr txBox="1"/>
          <p:nvPr/>
        </p:nvSpPr>
        <p:spPr>
          <a:xfrm>
            <a:off x="1681520" y="3339344"/>
            <a:ext cx="6089377" cy="369332"/>
          </a:xfrm>
          <a:prstGeom prst="rect">
            <a:avLst/>
          </a:prstGeom>
          <a:noFill/>
        </p:spPr>
        <p:txBody>
          <a:bodyPr wrap="none" rtlCol="0">
            <a:spAutoFit/>
          </a:bodyPr>
          <a:lstStyle/>
          <a:p>
            <a:r>
              <a:rPr lang="en-US" b="1" dirty="0"/>
              <a:t>Genome-free de novo transcript reconstruction to the rescue. </a:t>
            </a:r>
          </a:p>
        </p:txBody>
      </p:sp>
    </p:spTree>
    <p:extLst>
      <p:ext uri="{BB962C8B-B14F-4D97-AF65-F5344CB8AC3E}">
        <p14:creationId xmlns:p14="http://schemas.microsoft.com/office/powerpoint/2010/main" val="35132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25100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2271049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411260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154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
        <p:nvSpPr>
          <p:cNvPr id="5" name="TextBox 4">
            <a:extLst>
              <a:ext uri="{FF2B5EF4-FFF2-40B4-BE49-F238E27FC236}">
                <a16:creationId xmlns:a16="http://schemas.microsoft.com/office/drawing/2014/main" id="{CECCEBFC-A070-C54A-9F27-9681DB88BBD9}"/>
              </a:ext>
            </a:extLst>
          </p:cNvPr>
          <p:cNvSpPr txBox="1"/>
          <p:nvPr/>
        </p:nvSpPr>
        <p:spPr>
          <a:xfrm>
            <a:off x="586589" y="5488660"/>
            <a:ext cx="7872668" cy="523220"/>
          </a:xfrm>
          <a:prstGeom prst="rect">
            <a:avLst/>
          </a:prstGeom>
          <a:noFill/>
        </p:spPr>
        <p:txBody>
          <a:bodyPr wrap="none" rtlCol="0">
            <a:spAutoFit/>
          </a:bodyPr>
          <a:lstStyle/>
          <a:p>
            <a:r>
              <a:rPr lang="en-US" sz="2800" i="1" dirty="0">
                <a:solidFill>
                  <a:srgbClr val="7030A0"/>
                </a:solidFill>
              </a:rPr>
              <a:t>Have you learned about the de </a:t>
            </a:r>
            <a:r>
              <a:rPr lang="en-US" sz="2800" i="1" dirty="0" err="1">
                <a:solidFill>
                  <a:srgbClr val="7030A0"/>
                </a:solidFill>
              </a:rPr>
              <a:t>Bruijn</a:t>
            </a:r>
            <a:r>
              <a:rPr lang="en-US" sz="2800" i="1" dirty="0">
                <a:solidFill>
                  <a:srgbClr val="7030A0"/>
                </a:solidFill>
              </a:rPr>
              <a:t> graph already?</a:t>
            </a:r>
          </a:p>
        </p:txBody>
      </p:sp>
    </p:spTree>
    <p:extLst>
      <p:ext uri="{BB962C8B-B14F-4D97-AF65-F5344CB8AC3E}">
        <p14:creationId xmlns:p14="http://schemas.microsoft.com/office/powerpoint/2010/main" val="226196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336F35-8500-CE40-8AFB-DD4E52934BEF}"/>
              </a:ext>
            </a:extLst>
          </p:cNvPr>
          <p:cNvPicPr>
            <a:picLocks noChangeAspect="1"/>
          </p:cNvPicPr>
          <p:nvPr/>
        </p:nvPicPr>
        <p:blipFill>
          <a:blip r:embed="rId2"/>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6DA741C8-5CFF-8444-A1D7-4CFD80068739}"/>
              </a:ext>
            </a:extLst>
          </p:cNvPr>
          <p:cNvSpPr txBox="1"/>
          <p:nvPr/>
        </p:nvSpPr>
        <p:spPr>
          <a:xfrm>
            <a:off x="3093165" y="5727560"/>
            <a:ext cx="2957669" cy="584775"/>
          </a:xfrm>
          <a:prstGeom prst="rect">
            <a:avLst/>
          </a:prstGeom>
          <a:noFill/>
        </p:spPr>
        <p:txBody>
          <a:bodyPr wrap="none" rtlCol="0">
            <a:spAutoFit/>
          </a:bodyPr>
          <a:lstStyle/>
          <a:p>
            <a:r>
              <a:rPr lang="en-US" sz="3200" dirty="0">
                <a:solidFill>
                  <a:schemeClr val="bg1"/>
                </a:solidFill>
              </a:rPr>
              <a:t>Yes, you have. </a:t>
            </a:r>
            <a:r>
              <a:rPr lang="en-US" sz="3200" dirty="0">
                <a:solidFill>
                  <a:schemeClr val="bg1"/>
                </a:solidFill>
                <a:sym typeface="Wingdings" pitchFamily="2" charset="2"/>
              </a:rPr>
              <a:t></a:t>
            </a:r>
            <a:endParaRPr lang="en-US" sz="3200" dirty="0">
              <a:solidFill>
                <a:schemeClr val="bg1"/>
              </a:solidFill>
            </a:endParaRPr>
          </a:p>
        </p:txBody>
      </p:sp>
    </p:spTree>
    <p:extLst>
      <p:ext uri="{BB962C8B-B14F-4D97-AF65-F5344CB8AC3E}">
        <p14:creationId xmlns:p14="http://schemas.microsoft.com/office/powerpoint/2010/main" val="2181143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2578427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232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67519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272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639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78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1082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59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17024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rmAutofit/>
          </a:bodyPr>
          <a:lstStyle/>
          <a:p>
            <a:r>
              <a:rPr lang="en-US" dirty="0"/>
              <a:t>Part 3. Trinity De novo Assembly</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054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a:t>Contrasting Genome and </a:t>
            </a:r>
            <a:r>
              <a:rPr lang="en-US" sz="2800" b="1" dirty="0" err="1"/>
              <a:t>Transcriptome</a:t>
            </a:r>
            <a:r>
              <a:rPr lang="en-US" sz="2800" b="1" dirty="0"/>
              <a:t> Assembly</a:t>
            </a:r>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a:t>Uniform coverage</a:t>
            </a:r>
          </a:p>
          <a:p>
            <a:pPr marL="285750" indent="-285750">
              <a:buFont typeface="Arial"/>
              <a:buChar char="•"/>
            </a:pPr>
            <a:r>
              <a:rPr lang="en-US" sz="2000" dirty="0"/>
              <a:t>Single </a:t>
            </a:r>
            <a:r>
              <a:rPr lang="en-US" sz="2000" dirty="0" err="1"/>
              <a:t>contig</a:t>
            </a:r>
            <a:r>
              <a:rPr lang="en-US" sz="2000" dirty="0"/>
              <a:t> per locus</a:t>
            </a:r>
          </a:p>
          <a:p>
            <a:pPr marL="285750" indent="-285750">
              <a:buFont typeface="Arial"/>
              <a:buChar char="•"/>
            </a:pPr>
            <a:r>
              <a:rPr lang="en-US" sz="2000" dirty="0"/>
              <a:t>Double-stranded</a:t>
            </a:r>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a:t>Exponentially distributed coverage levels</a:t>
            </a:r>
          </a:p>
          <a:p>
            <a:pPr marL="285750" indent="-285750">
              <a:buFont typeface="Arial"/>
              <a:buChar char="•"/>
            </a:pPr>
            <a:r>
              <a:rPr lang="en-US" sz="2000" dirty="0"/>
              <a:t>Multiple </a:t>
            </a:r>
            <a:r>
              <a:rPr lang="en-US" sz="2000" dirty="0" err="1"/>
              <a:t>contigs</a:t>
            </a:r>
            <a:r>
              <a:rPr lang="en-US" sz="2000" dirty="0"/>
              <a:t> per locus (alt splicing)</a:t>
            </a:r>
          </a:p>
          <a:p>
            <a:pPr marL="285750" indent="-285750">
              <a:buFont typeface="Arial"/>
              <a:buChar char="•"/>
            </a:pPr>
            <a:r>
              <a:rPr lang="en-US" sz="2000" dirty="0"/>
              <a:t>Strand-specific</a:t>
            </a:r>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Trinity Aggregates Isolated Transcript Graphs</a:t>
            </a:r>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a:t>Genome Assembly</a:t>
            </a:r>
          </a:p>
          <a:p>
            <a:pPr algn="ctr"/>
            <a:r>
              <a:rPr lang="en-US" dirty="0"/>
              <a:t>Single Massive Graph</a:t>
            </a:r>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a:t>Trinity </a:t>
            </a:r>
            <a:r>
              <a:rPr lang="en-US" sz="2400" b="1" dirty="0" err="1"/>
              <a:t>Transcriptome</a:t>
            </a:r>
            <a:r>
              <a:rPr lang="en-US" sz="2400" b="1" dirty="0"/>
              <a:t> Assembly</a:t>
            </a:r>
          </a:p>
          <a:p>
            <a:pPr algn="ctr"/>
            <a:r>
              <a:rPr lang="en-US" dirty="0"/>
              <a:t>Many Thousands of Small Graphs</a:t>
            </a:r>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a:t>Ideally, one graph per expressed gene.</a:t>
            </a:r>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a:t>Entire chromosomes represented.</a:t>
            </a:r>
          </a:p>
        </p:txBody>
      </p:sp>
    </p:spTree>
    <p:extLst>
      <p:ext uri="{BB962C8B-B14F-4D97-AF65-F5344CB8AC3E}">
        <p14:creationId xmlns:p14="http://schemas.microsoft.com/office/powerpoint/2010/main" val="423142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TextBox 15">
            <a:extLst>
              <a:ext uri="{FF2B5EF4-FFF2-40B4-BE49-F238E27FC236}">
                <a16:creationId xmlns:a16="http://schemas.microsoft.com/office/drawing/2014/main" id="{3137BF10-F681-B64A-8EAA-3D7445391E02}"/>
              </a:ext>
            </a:extLst>
          </p:cNvPr>
          <p:cNvSpPr txBox="1"/>
          <p:nvPr/>
        </p:nvSpPr>
        <p:spPr>
          <a:xfrm>
            <a:off x="3999237" y="819390"/>
            <a:ext cx="758797" cy="461665"/>
          </a:xfrm>
          <a:prstGeom prst="rect">
            <a:avLst/>
          </a:prstGeom>
          <a:noFill/>
        </p:spPr>
        <p:txBody>
          <a:bodyPr wrap="none" rtlCol="0">
            <a:spAutoFit/>
          </a:bodyPr>
          <a:lstStyle/>
          <a:p>
            <a:r>
              <a:rPr lang="en-US" sz="1200" dirty="0"/>
              <a:t>Manfred </a:t>
            </a:r>
            <a:br>
              <a:rPr lang="en-US" sz="1200" dirty="0"/>
            </a:br>
            <a:r>
              <a:rPr lang="en-US" sz="1200" dirty="0" err="1"/>
              <a:t>Grabherr</a:t>
            </a:r>
            <a:endParaRPr lang="en-US" sz="1200" dirty="0"/>
          </a:p>
        </p:txBody>
      </p:sp>
      <p:sp>
        <p:nvSpPr>
          <p:cNvPr id="17" name="TextBox 16">
            <a:extLst>
              <a:ext uri="{FF2B5EF4-FFF2-40B4-BE49-F238E27FC236}">
                <a16:creationId xmlns:a16="http://schemas.microsoft.com/office/drawing/2014/main" id="{9DFA9D95-B6E7-5140-970B-18572E40D6E4}"/>
              </a:ext>
            </a:extLst>
          </p:cNvPr>
          <p:cNvSpPr txBox="1"/>
          <p:nvPr/>
        </p:nvSpPr>
        <p:spPr>
          <a:xfrm>
            <a:off x="6516123" y="745440"/>
            <a:ext cx="660309" cy="461665"/>
          </a:xfrm>
          <a:prstGeom prst="rect">
            <a:avLst/>
          </a:prstGeom>
          <a:noFill/>
        </p:spPr>
        <p:txBody>
          <a:bodyPr wrap="none" rtlCol="0">
            <a:spAutoFit/>
          </a:bodyPr>
          <a:lstStyle/>
          <a:p>
            <a:r>
              <a:rPr lang="en-US" sz="1200" dirty="0"/>
              <a:t>Moran</a:t>
            </a:r>
            <a:br>
              <a:rPr lang="en-US" sz="1200" dirty="0"/>
            </a:br>
            <a:r>
              <a:rPr lang="en-US" sz="1200" dirty="0" err="1"/>
              <a:t>Yassour</a:t>
            </a:r>
            <a:endParaRPr lang="en-US" sz="1200" dirty="0"/>
          </a:p>
        </p:txBody>
      </p:sp>
      <p:sp>
        <p:nvSpPr>
          <p:cNvPr id="18" name="TextBox 17">
            <a:extLst>
              <a:ext uri="{FF2B5EF4-FFF2-40B4-BE49-F238E27FC236}">
                <a16:creationId xmlns:a16="http://schemas.microsoft.com/office/drawing/2014/main" id="{89E1997B-8582-C647-9BFD-89F5BE1B47DD}"/>
              </a:ext>
            </a:extLst>
          </p:cNvPr>
          <p:cNvSpPr txBox="1"/>
          <p:nvPr/>
        </p:nvSpPr>
        <p:spPr>
          <a:xfrm>
            <a:off x="1490336" y="782077"/>
            <a:ext cx="800494" cy="461665"/>
          </a:xfrm>
          <a:prstGeom prst="rect">
            <a:avLst/>
          </a:prstGeom>
          <a:noFill/>
        </p:spPr>
        <p:txBody>
          <a:bodyPr wrap="square" rtlCol="0">
            <a:spAutoFit/>
          </a:bodyPr>
          <a:lstStyle/>
          <a:p>
            <a:r>
              <a:rPr lang="en-US" sz="1200" dirty="0"/>
              <a:t>Younger me</a:t>
            </a:r>
          </a:p>
        </p:txBody>
      </p:sp>
    </p:spTree>
    <p:extLst>
      <p:ext uri="{BB962C8B-B14F-4D97-AF65-F5344CB8AC3E}">
        <p14:creationId xmlns:p14="http://schemas.microsoft.com/office/powerpoint/2010/main" val="2315274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Freeform 15">
            <a:extLst>
              <a:ext uri="{FF2B5EF4-FFF2-40B4-BE49-F238E27FC236}">
                <a16:creationId xmlns:a16="http://schemas.microsoft.com/office/drawing/2014/main" id="{AD6C3364-1A25-9E4B-AC63-6A8D92D4EA95}"/>
              </a:ext>
            </a:extLst>
          </p:cNvPr>
          <p:cNvSpPr/>
          <p:nvPr/>
        </p:nvSpPr>
        <p:spPr>
          <a:xfrm>
            <a:off x="2974312" y="793820"/>
            <a:ext cx="6099350" cy="5948624"/>
          </a:xfrm>
          <a:custGeom>
            <a:avLst/>
            <a:gdLst>
              <a:gd name="connsiteX0" fmla="*/ 120580 w 6099350"/>
              <a:gd name="connsiteY0" fmla="*/ 10048 h 5948624"/>
              <a:gd name="connsiteX1" fmla="*/ 5928528 w 6099350"/>
              <a:gd name="connsiteY1" fmla="*/ 0 h 5948624"/>
              <a:gd name="connsiteX2" fmla="*/ 6059156 w 6099350"/>
              <a:gd name="connsiteY2" fmla="*/ 2491991 h 5948624"/>
              <a:gd name="connsiteX3" fmla="*/ 6099350 w 6099350"/>
              <a:gd name="connsiteY3" fmla="*/ 5948624 h 5948624"/>
              <a:gd name="connsiteX4" fmla="*/ 1396721 w 6099350"/>
              <a:gd name="connsiteY4" fmla="*/ 5908431 h 5948624"/>
              <a:gd name="connsiteX5" fmla="*/ 1376624 w 6099350"/>
              <a:gd name="connsiteY5" fmla="*/ 4772967 h 5948624"/>
              <a:gd name="connsiteX6" fmla="*/ 1949380 w 6099350"/>
              <a:gd name="connsiteY6" fmla="*/ 3265714 h 5948624"/>
              <a:gd name="connsiteX7" fmla="*/ 924448 w 6099350"/>
              <a:gd name="connsiteY7" fmla="*/ 2723103 h 5948624"/>
              <a:gd name="connsiteX8" fmla="*/ 633046 w 6099350"/>
              <a:gd name="connsiteY8" fmla="*/ 1708220 h 5948624"/>
              <a:gd name="connsiteX9" fmla="*/ 0 w 6099350"/>
              <a:gd name="connsiteY9" fmla="*/ 834013 h 5948624"/>
              <a:gd name="connsiteX10" fmla="*/ 120580 w 6099350"/>
              <a:gd name="connsiteY10" fmla="*/ 10048 h 594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9350" h="5948624">
                <a:moveTo>
                  <a:pt x="120580" y="10048"/>
                </a:moveTo>
                <a:lnTo>
                  <a:pt x="5928528" y="0"/>
                </a:lnTo>
                <a:lnTo>
                  <a:pt x="6059156" y="2491991"/>
                </a:lnTo>
                <a:lnTo>
                  <a:pt x="6099350" y="5948624"/>
                </a:lnTo>
                <a:lnTo>
                  <a:pt x="1396721" y="5908431"/>
                </a:lnTo>
                <a:lnTo>
                  <a:pt x="1376624" y="4772967"/>
                </a:lnTo>
                <a:lnTo>
                  <a:pt x="1949380" y="3265714"/>
                </a:lnTo>
                <a:lnTo>
                  <a:pt x="924448" y="2723103"/>
                </a:lnTo>
                <a:lnTo>
                  <a:pt x="633046" y="1708220"/>
                </a:lnTo>
                <a:lnTo>
                  <a:pt x="0" y="834013"/>
                </a:lnTo>
                <a:lnTo>
                  <a:pt x="120580" y="10048"/>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153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09371101"/>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4"/>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5"/>
                </a:rPr>
                <a:t>https://en.wikipedia.org/wiki/Gattaca</a:t>
              </a:r>
              <a:endParaRPr lang="en-US" sz="1400" dirty="0"/>
            </a:p>
          </p:txBody>
        </p:sp>
      </p:grpSp>
    </p:spTree>
    <p:extLst>
      <p:ext uri="{BB962C8B-B14F-4D97-AF65-F5344CB8AC3E}">
        <p14:creationId xmlns:p14="http://schemas.microsoft.com/office/powerpoint/2010/main" val="22675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Tree>
    <p:extLst>
      <p:ext uri="{BB962C8B-B14F-4D97-AF65-F5344CB8AC3E}">
        <p14:creationId xmlns:p14="http://schemas.microsoft.com/office/powerpoint/2010/main" val="8179715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7" name="Freeform 16">
            <a:extLst>
              <a:ext uri="{FF2B5EF4-FFF2-40B4-BE49-F238E27FC236}">
                <a16:creationId xmlns:a16="http://schemas.microsoft.com/office/drawing/2014/main" id="{A908503B-3E00-D043-9F97-6081142932B7}"/>
              </a:ext>
            </a:extLst>
          </p:cNvPr>
          <p:cNvSpPr/>
          <p:nvPr/>
        </p:nvSpPr>
        <p:spPr>
          <a:xfrm>
            <a:off x="89210" y="713678"/>
            <a:ext cx="8999034" cy="6122020"/>
          </a:xfrm>
          <a:custGeom>
            <a:avLst/>
            <a:gdLst>
              <a:gd name="connsiteX0" fmla="*/ 156117 w 8999034"/>
              <a:gd name="connsiteY0" fmla="*/ 0 h 6122020"/>
              <a:gd name="connsiteX1" fmla="*/ 3033131 w 8999034"/>
              <a:gd name="connsiteY1" fmla="*/ 144966 h 6122020"/>
              <a:gd name="connsiteX2" fmla="*/ 3055434 w 8999034"/>
              <a:gd name="connsiteY2" fmla="*/ 1851102 h 6122020"/>
              <a:gd name="connsiteX3" fmla="*/ 2810107 w 8999034"/>
              <a:gd name="connsiteY3" fmla="*/ 2732049 h 6122020"/>
              <a:gd name="connsiteX4" fmla="*/ 2475570 w 8999034"/>
              <a:gd name="connsiteY4" fmla="*/ 4861932 h 6122020"/>
              <a:gd name="connsiteX5" fmla="*/ 4415883 w 8999034"/>
              <a:gd name="connsiteY5" fmla="*/ 6066263 h 6122020"/>
              <a:gd name="connsiteX6" fmla="*/ 7482468 w 8999034"/>
              <a:gd name="connsiteY6" fmla="*/ 5988205 h 6122020"/>
              <a:gd name="connsiteX7" fmla="*/ 7794702 w 8999034"/>
              <a:gd name="connsiteY7" fmla="*/ 5073805 h 6122020"/>
              <a:gd name="connsiteX8" fmla="*/ 6490010 w 8999034"/>
              <a:gd name="connsiteY8" fmla="*/ 3757961 h 6122020"/>
              <a:gd name="connsiteX9" fmla="*/ 6389649 w 8999034"/>
              <a:gd name="connsiteY9" fmla="*/ 2531327 h 6122020"/>
              <a:gd name="connsiteX10" fmla="*/ 5631366 w 8999034"/>
              <a:gd name="connsiteY10" fmla="*/ 1427356 h 6122020"/>
              <a:gd name="connsiteX11" fmla="*/ 5319131 w 8999034"/>
              <a:gd name="connsiteY11" fmla="*/ 267629 h 6122020"/>
              <a:gd name="connsiteX12" fmla="*/ 5475249 w 8999034"/>
              <a:gd name="connsiteY12" fmla="*/ 78059 h 6122020"/>
              <a:gd name="connsiteX13" fmla="*/ 8909824 w 8999034"/>
              <a:gd name="connsiteY13" fmla="*/ 44605 h 6122020"/>
              <a:gd name="connsiteX14" fmla="*/ 8999034 w 8999034"/>
              <a:gd name="connsiteY14" fmla="*/ 6122020 h 6122020"/>
              <a:gd name="connsiteX15" fmla="*/ 2297151 w 8999034"/>
              <a:gd name="connsiteY15" fmla="*/ 6099717 h 6122020"/>
              <a:gd name="connsiteX16" fmla="*/ 0 w 8999034"/>
              <a:gd name="connsiteY16" fmla="*/ 4337824 h 6122020"/>
              <a:gd name="connsiteX17" fmla="*/ 156117 w 8999034"/>
              <a:gd name="connsiteY17" fmla="*/ 0 h 61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034" h="6122020">
                <a:moveTo>
                  <a:pt x="156117" y="0"/>
                </a:moveTo>
                <a:lnTo>
                  <a:pt x="3033131" y="144966"/>
                </a:lnTo>
                <a:lnTo>
                  <a:pt x="3055434" y="1851102"/>
                </a:lnTo>
                <a:lnTo>
                  <a:pt x="2810107" y="2732049"/>
                </a:lnTo>
                <a:lnTo>
                  <a:pt x="2475570" y="4861932"/>
                </a:lnTo>
                <a:lnTo>
                  <a:pt x="4415883" y="6066263"/>
                </a:lnTo>
                <a:lnTo>
                  <a:pt x="7482468" y="5988205"/>
                </a:lnTo>
                <a:lnTo>
                  <a:pt x="7794702" y="5073805"/>
                </a:lnTo>
                <a:lnTo>
                  <a:pt x="6490010" y="3757961"/>
                </a:lnTo>
                <a:lnTo>
                  <a:pt x="6389649" y="2531327"/>
                </a:lnTo>
                <a:lnTo>
                  <a:pt x="5631366" y="1427356"/>
                </a:lnTo>
                <a:lnTo>
                  <a:pt x="5319131" y="267629"/>
                </a:lnTo>
                <a:lnTo>
                  <a:pt x="5475249" y="78059"/>
                </a:lnTo>
                <a:lnTo>
                  <a:pt x="8909824" y="44605"/>
                </a:lnTo>
                <a:lnTo>
                  <a:pt x="8999034" y="6122020"/>
                </a:lnTo>
                <a:lnTo>
                  <a:pt x="2297151" y="6099717"/>
                </a:lnTo>
                <a:lnTo>
                  <a:pt x="0" y="4337824"/>
                </a:lnTo>
                <a:lnTo>
                  <a:pt x="156117" y="0"/>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6736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a:t>Isoform A</a:t>
            </a:r>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a:t>Isoform B</a:t>
            </a:r>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a:t>Expressed isoforms</a:t>
            </a:r>
          </a:p>
        </p:txBody>
      </p:sp>
    </p:spTree>
    <p:extLst>
      <p:ext uri="{BB962C8B-B14F-4D97-AF65-F5344CB8AC3E}">
        <p14:creationId xmlns:p14="http://schemas.microsoft.com/office/powerpoint/2010/main" val="3247595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23235</TotalTime>
  <Words>17896</Words>
  <Application>Microsoft Macintosh PowerPoint</Application>
  <PresentationFormat>On-screen Show (4:3)</PresentationFormat>
  <Paragraphs>2643</Paragraphs>
  <Slides>247</Slides>
  <Notes>166</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247</vt:i4>
      </vt:variant>
    </vt:vector>
  </HeadingPairs>
  <TitlesOfParts>
    <vt:vector size="255" baseType="lpstr">
      <vt:lpstr>ＭＳ Ｐゴシック</vt:lpstr>
      <vt:lpstr>Arial</vt:lpstr>
      <vt:lpstr>Calibri</vt:lpstr>
      <vt:lpstr>Courier New</vt:lpstr>
      <vt:lpstr>Wingdings</vt:lpstr>
      <vt:lpstr>Zapf Dingbats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Transcriptomics Lecture Overview</vt:lpstr>
      <vt:lpstr>Part 1. Overview of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Transcript Reconstruction Methods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Part 3. Trinity De novo Assembly</vt:lpstr>
      <vt:lpstr>Contrasting Genome and Transcriptome Assembly</vt:lpstr>
      <vt:lpstr>Trinity Aggregates Isolated Transcript Graphs</vt:lpstr>
      <vt:lpstr>PowerPoint Presentation</vt:lpstr>
      <vt:lpstr>PowerPoint Presentation</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Strand-specific RNA-Seq is Preferred</vt:lpstr>
      <vt:lpstr>PowerPoint Presentation</vt:lpstr>
      <vt:lpstr>PowerPoint Presentation</vt:lpstr>
      <vt:lpstr>Antisense-dominated Transcription</vt:lpstr>
      <vt:lpstr>Trinity is a Highly Effective and  Highly Popular RNA-Seq Assembler</vt:lpstr>
      <vt:lpstr>PowerPoint Presentation</vt:lpstr>
      <vt:lpstr>PowerPoint Presentation</vt:lpstr>
      <vt:lpstr>PowerPoint Presentation</vt:lpstr>
      <vt:lpstr>PowerPoint Presentation</vt:lpstr>
      <vt:lpstr>Could sub-sample the reads</vt:lpstr>
      <vt:lpstr>Could sub-sample the reads</vt:lpstr>
      <vt:lpstr>In silico normalization of reads</vt:lpstr>
      <vt:lpstr>Impact of Normalization on De novo Full-length Transcript Reconstruction</vt:lpstr>
      <vt:lpstr>PowerPoint Presentation</vt:lpstr>
      <vt:lpstr>Trinity output: A multi-fasta file</vt:lpstr>
      <vt:lpstr>Part 4. Transcriptome Quality Assessment</vt:lpstr>
      <vt:lpstr>PowerPoint Presentation</vt:lpstr>
      <vt:lpstr>PowerPoint Presentation</vt:lpstr>
      <vt:lpstr>PowerPoint Presentation</vt:lpstr>
      <vt:lpstr>PowerPoint Presentation</vt:lpstr>
      <vt:lpstr>PowerPoint Presentation</vt:lpstr>
      <vt:lpstr>IGV</vt:lpstr>
      <vt:lpstr>PowerPoint Presentation</vt:lpstr>
      <vt:lpstr>PowerPoint Presentation</vt:lpstr>
      <vt:lpstr>PowerPoint Presentation</vt:lpstr>
      <vt:lpstr>PowerPoint Presentation</vt:lpstr>
      <vt:lpstr>N50 Calculation for Transcriptome Assemblies??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5. Expression Quantification</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PowerPoint Presentation</vt:lpstr>
      <vt:lpstr>Part 6. Differential Expression</vt:lpstr>
      <vt:lpstr>Differential Expression Analysis</vt:lpstr>
      <vt:lpstr>Differential Expression Analysis Involves</vt:lpstr>
      <vt:lpstr>Variation Observed Between Technical Replicates</vt:lpstr>
      <vt:lpstr>Observed RNA-Seq Counts Result from Random Sampling of the Population of Reads</vt:lpstr>
      <vt:lpstr>Example: One gene*not* differentially expressed</vt:lpstr>
      <vt:lpstr>Sequencing Depth Matters</vt:lpstr>
      <vt:lpstr>Sequencing Depth Matters</vt:lpstr>
      <vt:lpstr>Sequencing Depth Matters</vt:lpstr>
      <vt:lpstr>Greater Depth = More Statistical Power</vt:lpstr>
      <vt:lpstr>Technical vs. Biological Replicates</vt:lpstr>
      <vt:lpstr>PowerPoint Presentation</vt:lpstr>
      <vt:lpstr>Tools for DE analysis with RNA-Seq</vt:lpstr>
      <vt:lpstr>Typical output from DE analysis</vt:lpstr>
      <vt:lpstr>-- Before Comparing RNA-Seq Samples --</vt:lpstr>
      <vt:lpstr>Why cross-sample normalization is important</vt:lpstr>
      <vt:lpstr>Cross-sample Normalization Required Otherwise, housekeeping genes look diff expressed  due to sample composition differences</vt:lpstr>
      <vt:lpstr>PowerPoint Presentation</vt:lpstr>
      <vt:lpstr>PowerPoint Presentation</vt:lpstr>
      <vt:lpstr>PowerPoint Presentation</vt:lpstr>
      <vt:lpstr>PowerPoint Presentation</vt:lpstr>
      <vt:lpstr>PowerPoint Presentation</vt:lpstr>
      <vt:lpstr>PowerPoint Presentation</vt:lpstr>
      <vt:lpstr>Flavors of Differential Expression Analyses</vt:lpstr>
      <vt:lpstr>PowerPoint Presentation</vt:lpstr>
      <vt:lpstr>PowerPoint Presentation</vt:lpstr>
      <vt:lpstr>PowerPoint Presentation</vt:lpstr>
      <vt:lpstr>PowerPoint Presentation</vt:lpstr>
      <vt:lpstr>PowerPoint Presentation</vt:lpstr>
      <vt:lpstr>PowerPoint Presentation</vt:lpstr>
      <vt:lpstr>High Confidence Differential Transcript Expression is Difficult to Attain With Many Candidate Isoforms</vt:lpstr>
      <vt:lpstr>Measure Differential Transcript Usage (DTU) via Differential Exon Usage (DEU)</vt:lpstr>
      <vt:lpstr>Measure Differential Transcript Usage (DTU) via Differential Exon Usage (DEU)</vt:lpstr>
      <vt:lpstr>PowerPoint Presentation</vt:lpstr>
      <vt:lpstr>PowerPoint Presentation</vt:lpstr>
      <vt:lpstr>PowerPoint Presentation</vt:lpstr>
      <vt:lpstr>PowerPoint Presentation</vt:lpstr>
      <vt:lpstr>Too complex… don’t guess from short reads, use long reads.</vt:lpstr>
      <vt:lpstr>Visualization of DE results and Expression Profiling</vt:lpstr>
      <vt:lpstr>PowerPoint Presentation</vt:lpstr>
      <vt:lpstr>Comparing Multiple Samples</vt:lpstr>
      <vt:lpstr>Examining Patterns of Expression Across Samples</vt:lpstr>
      <vt:lpstr>Part 7. Functional Annotation</vt:lpstr>
      <vt:lpstr>Transcript Functional Annotation</vt:lpstr>
      <vt:lpstr>Methods used to predict function from sequence</vt:lpstr>
      <vt:lpstr>PowerPoint Presentation</vt:lpstr>
      <vt:lpstr>PowerPoint Presentation</vt:lpstr>
      <vt:lpstr>PowerPoint Presentation</vt:lpstr>
      <vt:lpstr>No significant sequence similarity…  What else?</vt:lpstr>
      <vt:lpstr>Is there an ORF for a potential Coding Region?</vt:lpstr>
      <vt:lpstr>Is there an ORF for a potential Coding Region?</vt:lpstr>
      <vt:lpstr>PowerPoint Presentation</vt:lpstr>
      <vt:lpstr>PowerPoint Presentation</vt:lpstr>
      <vt:lpstr>Can we recognize functional domains in putative coding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8. Case study: salamander transcriptome</vt:lpstr>
      <vt:lpstr>Deciphering the Cell Circuitry  of Limb Regeneration Via  Single Cell Transcriptome Studies</vt:lpstr>
      <vt:lpstr>Axolotl (Ambystoma mexicanum) Transcriptomics</vt:lpstr>
      <vt:lpstr>Lovable Pets, Too!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Key Points</vt:lpstr>
      <vt:lpstr>Summary of Current Trends</vt:lpstr>
      <vt:lpstr>Acknowledgements</vt:lpstr>
      <vt:lpstr>Transcriptomics Lab</vt:lpstr>
      <vt:lpstr>Trinity Treasure Hunt!!!  </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bhaas</cp:lastModifiedBy>
  <cp:revision>964</cp:revision>
  <cp:lastPrinted>2012-10-25T15:15:08Z</cp:lastPrinted>
  <dcterms:created xsi:type="dcterms:W3CDTF">2012-10-21T21:15:39Z</dcterms:created>
  <dcterms:modified xsi:type="dcterms:W3CDTF">2020-01-12T22:52:50Z</dcterms:modified>
</cp:coreProperties>
</file>